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71" r:id="rId14"/>
    <p:sldId id="268" r:id="rId15"/>
    <p:sldId id="269" r:id="rId16"/>
    <p:sldId id="270" r:id="rId17"/>
    <p:sldId id="272" r:id="rId18"/>
    <p:sldId id="273" r:id="rId19"/>
    <p:sldId id="275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FECB4D8-DB02-4DC6-A0A2-4F2EBAE1DC90}" styleName="Средний стиль 1 —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F2DE63D5-997A-4646-A377-4702673A728D}" styleName="Светлый стиль 2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5A111915-BE36-4E01-A7E5-04B1672EAD32}" styleName="Светлый стиль 2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912C8C85-51F0-491E-9774-3900AFEF0FD7}" styleName="Светлый стиль 2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E8B1032C-EA38-4F05-BA0D-38AFFFC7BED3}" styleName="Светлый стиль 3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10A1B5D5-9B99-4C35-A422-299274C87663}" styleName="Средний стиль 1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69012ECD-51FC-41F1-AA8D-1B2483CD663E}" styleName="Светлый стиль 2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46F890A9-2807-4EBB-B81D-B2AA78EC7F39}" styleName="Темный стиль 2 — акцент 5/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259" autoAdjust="0"/>
  </p:normalViewPr>
  <p:slideViewPr>
    <p:cSldViewPr snapToGrid="0" showGuides="1">
      <p:cViewPr varScale="1">
        <p:scale>
          <a:sx n="68" d="100"/>
          <a:sy n="68" d="100"/>
        </p:scale>
        <p:origin x="792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86103EF-9484-4FAC-9843-52A9A0CE6977}" type="doc">
      <dgm:prSet loTypeId="urn:microsoft.com/office/officeart/2005/8/layout/hProcess9" loCatId="process" qsTypeId="urn:microsoft.com/office/officeart/2005/8/quickstyle/simple3" qsCatId="simple" csTypeId="urn:microsoft.com/office/officeart/2005/8/colors/colorful2" csCatId="colorful" phldr="1"/>
      <dgm:spPr/>
    </dgm:pt>
    <dgm:pt modelId="{95717CA6-53E7-48C4-B19A-095CFCD583DD}">
      <dgm:prSet phldrT="[Текст]"/>
      <dgm:spPr/>
      <dgm:t>
        <a:bodyPr/>
        <a:lstStyle/>
        <a:p>
          <a:r>
            <a:rPr lang="ru-RU" dirty="0" smtClean="0"/>
            <a:t>1 этап.</a:t>
          </a:r>
        </a:p>
        <a:p>
          <a:r>
            <a:rPr lang="ru-RU" dirty="0" smtClean="0"/>
            <a:t>Выбор места и замеры.</a:t>
          </a:r>
          <a:endParaRPr lang="ru-RU" dirty="0"/>
        </a:p>
      </dgm:t>
    </dgm:pt>
    <dgm:pt modelId="{CA03ED7D-4D6C-40BC-90A4-78679BB938D4}" type="parTrans" cxnId="{9C84E900-B863-4F55-B5F2-7E42C346C65E}">
      <dgm:prSet/>
      <dgm:spPr/>
      <dgm:t>
        <a:bodyPr/>
        <a:lstStyle/>
        <a:p>
          <a:endParaRPr lang="ru-RU"/>
        </a:p>
      </dgm:t>
    </dgm:pt>
    <dgm:pt modelId="{2FEC268A-AAC5-4A96-B52B-40DDC90E71AC}" type="sibTrans" cxnId="{9C84E900-B863-4F55-B5F2-7E42C346C65E}">
      <dgm:prSet/>
      <dgm:spPr/>
      <dgm:t>
        <a:bodyPr/>
        <a:lstStyle/>
        <a:p>
          <a:endParaRPr lang="ru-RU"/>
        </a:p>
      </dgm:t>
    </dgm:pt>
    <dgm:pt modelId="{35EF2C15-01CD-4776-B3FD-0CA59DE4763D}">
      <dgm:prSet phldrT="[Текст]"/>
      <dgm:spPr/>
      <dgm:t>
        <a:bodyPr/>
        <a:lstStyle/>
        <a:p>
          <a:r>
            <a:rPr lang="ru-RU" dirty="0" smtClean="0"/>
            <a:t>2 этап.</a:t>
          </a:r>
        </a:p>
        <a:p>
          <a:r>
            <a:rPr lang="ru-RU" dirty="0" smtClean="0"/>
            <a:t>Зонирование огорода.</a:t>
          </a:r>
          <a:endParaRPr lang="ru-RU" dirty="0"/>
        </a:p>
      </dgm:t>
    </dgm:pt>
    <dgm:pt modelId="{381F7A51-704E-4182-A8B2-3EFE50513891}" type="parTrans" cxnId="{2456ECB4-E629-49A1-8483-37AF853C979D}">
      <dgm:prSet/>
      <dgm:spPr/>
      <dgm:t>
        <a:bodyPr/>
        <a:lstStyle/>
        <a:p>
          <a:endParaRPr lang="ru-RU"/>
        </a:p>
      </dgm:t>
    </dgm:pt>
    <dgm:pt modelId="{41226FE1-3918-407F-A9F7-BEDD60F668F5}" type="sibTrans" cxnId="{2456ECB4-E629-49A1-8483-37AF853C979D}">
      <dgm:prSet/>
      <dgm:spPr/>
      <dgm:t>
        <a:bodyPr/>
        <a:lstStyle/>
        <a:p>
          <a:endParaRPr lang="ru-RU"/>
        </a:p>
      </dgm:t>
    </dgm:pt>
    <dgm:pt modelId="{130DEC6D-36DB-4AAC-8EDB-39E3A8249440}">
      <dgm:prSet phldrT="[Текст]"/>
      <dgm:spPr/>
      <dgm:t>
        <a:bodyPr/>
        <a:lstStyle/>
        <a:p>
          <a:r>
            <a:rPr lang="ru-RU" dirty="0" smtClean="0"/>
            <a:t>3 этап. </a:t>
          </a:r>
        </a:p>
        <a:p>
          <a:r>
            <a:rPr lang="ru-RU" dirty="0" smtClean="0"/>
            <a:t>Проектирование грядок.</a:t>
          </a:r>
          <a:endParaRPr lang="ru-RU" dirty="0"/>
        </a:p>
      </dgm:t>
    </dgm:pt>
    <dgm:pt modelId="{49F49FDF-200B-41D1-81FF-63AB1E5A9D4D}" type="parTrans" cxnId="{C516053A-299C-4801-96A1-CAFF05DAFC62}">
      <dgm:prSet/>
      <dgm:spPr/>
      <dgm:t>
        <a:bodyPr/>
        <a:lstStyle/>
        <a:p>
          <a:endParaRPr lang="ru-RU"/>
        </a:p>
      </dgm:t>
    </dgm:pt>
    <dgm:pt modelId="{1829346C-BEFE-4195-830B-8EA5F269E876}" type="sibTrans" cxnId="{C516053A-299C-4801-96A1-CAFF05DAFC62}">
      <dgm:prSet/>
      <dgm:spPr/>
      <dgm:t>
        <a:bodyPr/>
        <a:lstStyle/>
        <a:p>
          <a:endParaRPr lang="ru-RU"/>
        </a:p>
      </dgm:t>
    </dgm:pt>
    <dgm:pt modelId="{DB7C302C-ED3D-41DA-839B-D08FD30A18A5}" type="pres">
      <dgm:prSet presAssocID="{386103EF-9484-4FAC-9843-52A9A0CE6977}" presName="CompostProcess" presStyleCnt="0">
        <dgm:presLayoutVars>
          <dgm:dir/>
          <dgm:resizeHandles val="exact"/>
        </dgm:presLayoutVars>
      </dgm:prSet>
      <dgm:spPr/>
    </dgm:pt>
    <dgm:pt modelId="{DBBDF78C-09F7-4A42-AA6A-E89CD2B01564}" type="pres">
      <dgm:prSet presAssocID="{386103EF-9484-4FAC-9843-52A9A0CE6977}" presName="arrow" presStyleLbl="bgShp" presStyleIdx="0" presStyleCnt="1"/>
      <dgm:spPr/>
    </dgm:pt>
    <dgm:pt modelId="{3DB26D83-7ABF-49CB-94B1-FFB630EB8D49}" type="pres">
      <dgm:prSet presAssocID="{386103EF-9484-4FAC-9843-52A9A0CE6977}" presName="linearProcess" presStyleCnt="0"/>
      <dgm:spPr/>
    </dgm:pt>
    <dgm:pt modelId="{B123C8CA-39A5-4DC9-B790-98FA3F81A5AD}" type="pres">
      <dgm:prSet presAssocID="{95717CA6-53E7-48C4-B19A-095CFCD583DD}" presName="text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DED97E6-50AB-4FE9-A253-9085FD59FEE2}" type="pres">
      <dgm:prSet presAssocID="{2FEC268A-AAC5-4A96-B52B-40DDC90E71AC}" presName="sibTrans" presStyleCnt="0"/>
      <dgm:spPr/>
    </dgm:pt>
    <dgm:pt modelId="{23B47B15-97C4-4F31-A909-11F1449C56DE}" type="pres">
      <dgm:prSet presAssocID="{35EF2C15-01CD-4776-B3FD-0CA59DE4763D}" presName="text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2CAF8A5-DD35-4C6D-8C15-AF9DB14A007C}" type="pres">
      <dgm:prSet presAssocID="{41226FE1-3918-407F-A9F7-BEDD60F668F5}" presName="sibTrans" presStyleCnt="0"/>
      <dgm:spPr/>
    </dgm:pt>
    <dgm:pt modelId="{A2233090-985C-44AA-A4D3-EB48D1D67283}" type="pres">
      <dgm:prSet presAssocID="{130DEC6D-36DB-4AAC-8EDB-39E3A8249440}" presName="text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45FD175-F938-4EE2-BA98-E8EFCD136A88}" type="presOf" srcId="{35EF2C15-01CD-4776-B3FD-0CA59DE4763D}" destId="{23B47B15-97C4-4F31-A909-11F1449C56DE}" srcOrd="0" destOrd="0" presId="urn:microsoft.com/office/officeart/2005/8/layout/hProcess9"/>
    <dgm:cxn modelId="{9C84E900-B863-4F55-B5F2-7E42C346C65E}" srcId="{386103EF-9484-4FAC-9843-52A9A0CE6977}" destId="{95717CA6-53E7-48C4-B19A-095CFCD583DD}" srcOrd="0" destOrd="0" parTransId="{CA03ED7D-4D6C-40BC-90A4-78679BB938D4}" sibTransId="{2FEC268A-AAC5-4A96-B52B-40DDC90E71AC}"/>
    <dgm:cxn modelId="{B9129488-B53D-4B85-9575-9A178C7AB42B}" type="presOf" srcId="{95717CA6-53E7-48C4-B19A-095CFCD583DD}" destId="{B123C8CA-39A5-4DC9-B790-98FA3F81A5AD}" srcOrd="0" destOrd="0" presId="urn:microsoft.com/office/officeart/2005/8/layout/hProcess9"/>
    <dgm:cxn modelId="{2456ECB4-E629-49A1-8483-37AF853C979D}" srcId="{386103EF-9484-4FAC-9843-52A9A0CE6977}" destId="{35EF2C15-01CD-4776-B3FD-0CA59DE4763D}" srcOrd="1" destOrd="0" parTransId="{381F7A51-704E-4182-A8B2-3EFE50513891}" sibTransId="{41226FE1-3918-407F-A9F7-BEDD60F668F5}"/>
    <dgm:cxn modelId="{6AF5F2EB-F1BB-4886-BB8F-FE8C8AA29118}" type="presOf" srcId="{130DEC6D-36DB-4AAC-8EDB-39E3A8249440}" destId="{A2233090-985C-44AA-A4D3-EB48D1D67283}" srcOrd="0" destOrd="0" presId="urn:microsoft.com/office/officeart/2005/8/layout/hProcess9"/>
    <dgm:cxn modelId="{B20C0997-567A-4DFB-A529-8ADAFDFD22D5}" type="presOf" srcId="{386103EF-9484-4FAC-9843-52A9A0CE6977}" destId="{DB7C302C-ED3D-41DA-839B-D08FD30A18A5}" srcOrd="0" destOrd="0" presId="urn:microsoft.com/office/officeart/2005/8/layout/hProcess9"/>
    <dgm:cxn modelId="{C516053A-299C-4801-96A1-CAFF05DAFC62}" srcId="{386103EF-9484-4FAC-9843-52A9A0CE6977}" destId="{130DEC6D-36DB-4AAC-8EDB-39E3A8249440}" srcOrd="2" destOrd="0" parTransId="{49F49FDF-200B-41D1-81FF-63AB1E5A9D4D}" sibTransId="{1829346C-BEFE-4195-830B-8EA5F269E876}"/>
    <dgm:cxn modelId="{AC556CAC-B41A-49E3-B7F3-9FA946A93BEC}" type="presParOf" srcId="{DB7C302C-ED3D-41DA-839B-D08FD30A18A5}" destId="{DBBDF78C-09F7-4A42-AA6A-E89CD2B01564}" srcOrd="0" destOrd="0" presId="urn:microsoft.com/office/officeart/2005/8/layout/hProcess9"/>
    <dgm:cxn modelId="{4E88E0B7-CECA-4AF4-A173-2C42A6A96CEA}" type="presParOf" srcId="{DB7C302C-ED3D-41DA-839B-D08FD30A18A5}" destId="{3DB26D83-7ABF-49CB-94B1-FFB630EB8D49}" srcOrd="1" destOrd="0" presId="urn:microsoft.com/office/officeart/2005/8/layout/hProcess9"/>
    <dgm:cxn modelId="{1976221C-9372-453E-9D32-DBCA6F107E05}" type="presParOf" srcId="{3DB26D83-7ABF-49CB-94B1-FFB630EB8D49}" destId="{B123C8CA-39A5-4DC9-B790-98FA3F81A5AD}" srcOrd="0" destOrd="0" presId="urn:microsoft.com/office/officeart/2005/8/layout/hProcess9"/>
    <dgm:cxn modelId="{97E3E1EA-B762-4E66-BC67-FC9FF870727F}" type="presParOf" srcId="{3DB26D83-7ABF-49CB-94B1-FFB630EB8D49}" destId="{7DED97E6-50AB-4FE9-A253-9085FD59FEE2}" srcOrd="1" destOrd="0" presId="urn:microsoft.com/office/officeart/2005/8/layout/hProcess9"/>
    <dgm:cxn modelId="{C9921CBA-99C2-4A36-99EB-2D5BDE76B253}" type="presParOf" srcId="{3DB26D83-7ABF-49CB-94B1-FFB630EB8D49}" destId="{23B47B15-97C4-4F31-A909-11F1449C56DE}" srcOrd="2" destOrd="0" presId="urn:microsoft.com/office/officeart/2005/8/layout/hProcess9"/>
    <dgm:cxn modelId="{975F9821-E7D4-49ED-A42B-7802AA5C5BEE}" type="presParOf" srcId="{3DB26D83-7ABF-49CB-94B1-FFB630EB8D49}" destId="{32CAF8A5-DD35-4C6D-8C15-AF9DB14A007C}" srcOrd="3" destOrd="0" presId="urn:microsoft.com/office/officeart/2005/8/layout/hProcess9"/>
    <dgm:cxn modelId="{56487A08-D26F-4086-853A-55F3F5AA5A4E}" type="presParOf" srcId="{3DB26D83-7ABF-49CB-94B1-FFB630EB8D49}" destId="{A2233090-985C-44AA-A4D3-EB48D1D67283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BBDF78C-09F7-4A42-AA6A-E89CD2B01564}">
      <dsp:nvSpPr>
        <dsp:cNvPr id="0" name=""/>
        <dsp:cNvSpPr/>
      </dsp:nvSpPr>
      <dsp:spPr>
        <a:xfrm>
          <a:off x="821992" y="0"/>
          <a:ext cx="9315919" cy="5332901"/>
        </a:xfrm>
        <a:prstGeom prst="right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B123C8CA-39A5-4DC9-B790-98FA3F81A5AD}">
      <dsp:nvSpPr>
        <dsp:cNvPr id="0" name=""/>
        <dsp:cNvSpPr/>
      </dsp:nvSpPr>
      <dsp:spPr>
        <a:xfrm>
          <a:off x="2341" y="1599870"/>
          <a:ext cx="3509925" cy="213316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300" kern="1200" dirty="0" smtClean="0"/>
            <a:t>1 этап.</a:t>
          </a:r>
        </a:p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300" kern="1200" dirty="0" smtClean="0"/>
            <a:t>Выбор места и замеры.</a:t>
          </a:r>
          <a:endParaRPr lang="ru-RU" sz="3300" kern="1200" dirty="0"/>
        </a:p>
      </dsp:txBody>
      <dsp:txXfrm>
        <a:off x="106473" y="1704002"/>
        <a:ext cx="3301661" cy="1924896"/>
      </dsp:txXfrm>
    </dsp:sp>
    <dsp:sp modelId="{23B47B15-97C4-4F31-A909-11F1449C56DE}">
      <dsp:nvSpPr>
        <dsp:cNvPr id="0" name=""/>
        <dsp:cNvSpPr/>
      </dsp:nvSpPr>
      <dsp:spPr>
        <a:xfrm>
          <a:off x="3724989" y="1599870"/>
          <a:ext cx="3509925" cy="2133160"/>
        </a:xfrm>
        <a:prstGeom prst="roundRect">
          <a:avLst/>
        </a:prstGeom>
        <a:gradFill rotWithShape="0">
          <a:gsLst>
            <a:gs pos="0">
              <a:schemeClr val="accent2">
                <a:hueOff val="-727682"/>
                <a:satOff val="-41964"/>
                <a:lumOff val="4314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-727682"/>
                <a:satOff val="-41964"/>
                <a:lumOff val="4314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-727682"/>
                <a:satOff val="-41964"/>
                <a:lumOff val="4314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300" kern="1200" dirty="0" smtClean="0"/>
            <a:t>2 этап.</a:t>
          </a:r>
        </a:p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300" kern="1200" dirty="0" smtClean="0"/>
            <a:t>Зонирование огорода.</a:t>
          </a:r>
          <a:endParaRPr lang="ru-RU" sz="3300" kern="1200" dirty="0"/>
        </a:p>
      </dsp:txBody>
      <dsp:txXfrm>
        <a:off x="3829121" y="1704002"/>
        <a:ext cx="3301661" cy="1924896"/>
      </dsp:txXfrm>
    </dsp:sp>
    <dsp:sp modelId="{A2233090-985C-44AA-A4D3-EB48D1D67283}">
      <dsp:nvSpPr>
        <dsp:cNvPr id="0" name=""/>
        <dsp:cNvSpPr/>
      </dsp:nvSpPr>
      <dsp:spPr>
        <a:xfrm>
          <a:off x="7447638" y="1599870"/>
          <a:ext cx="3509925" cy="2133160"/>
        </a:xfrm>
        <a:prstGeom prst="roundRect">
          <a:avLst/>
        </a:prstGeom>
        <a:gradFill rotWithShape="0">
          <a:gsLst>
            <a:gs pos="0">
              <a:schemeClr val="accent2">
                <a:hueOff val="-1455363"/>
                <a:satOff val="-83928"/>
                <a:lumOff val="8628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-1455363"/>
                <a:satOff val="-83928"/>
                <a:lumOff val="8628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-1455363"/>
                <a:satOff val="-83928"/>
                <a:lumOff val="8628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300" kern="1200" dirty="0" smtClean="0"/>
            <a:t>3 этап. </a:t>
          </a:r>
        </a:p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300" kern="1200" dirty="0" smtClean="0"/>
            <a:t>Проектирование грядок.</a:t>
          </a:r>
          <a:endParaRPr lang="ru-RU" sz="3300" kern="1200" dirty="0"/>
        </a:p>
      </dsp:txBody>
      <dsp:txXfrm>
        <a:off x="7551770" y="1704002"/>
        <a:ext cx="3301661" cy="192489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8CFE6-581A-4692-A447-9D961CA216FC}" type="datetimeFigureOut">
              <a:rPr lang="ru-RU" smtClean="0"/>
              <a:t>22.04.2026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D34AB-154F-4581-90F7-FF88221444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59688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8CFE6-581A-4692-A447-9D961CA216FC}" type="datetimeFigureOut">
              <a:rPr lang="ru-RU" smtClean="0"/>
              <a:t>22.04.2026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D34AB-154F-4581-90F7-FF88221444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50092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8CFE6-581A-4692-A447-9D961CA216FC}" type="datetimeFigureOut">
              <a:rPr lang="ru-RU" smtClean="0"/>
              <a:t>22.04.2026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D34AB-154F-4581-90F7-FF88221444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91268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8CFE6-581A-4692-A447-9D961CA216FC}" type="datetimeFigureOut">
              <a:rPr lang="ru-RU" smtClean="0"/>
              <a:t>22.04.2026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D34AB-154F-4581-90F7-FF88221444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22704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8CFE6-581A-4692-A447-9D961CA216FC}" type="datetimeFigureOut">
              <a:rPr lang="ru-RU" smtClean="0"/>
              <a:t>22.04.2026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D34AB-154F-4581-90F7-FF88221444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8829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8CFE6-581A-4692-A447-9D961CA216FC}" type="datetimeFigureOut">
              <a:rPr lang="ru-RU" smtClean="0"/>
              <a:t>22.04.2026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D34AB-154F-4581-90F7-FF88221444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69308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8CFE6-581A-4692-A447-9D961CA216FC}" type="datetimeFigureOut">
              <a:rPr lang="ru-RU" smtClean="0"/>
              <a:t>22.04.2026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D34AB-154F-4581-90F7-FF88221444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03342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8CFE6-581A-4692-A447-9D961CA216FC}" type="datetimeFigureOut">
              <a:rPr lang="ru-RU" smtClean="0"/>
              <a:t>22.04.2026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D34AB-154F-4581-90F7-FF88221444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99390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8CFE6-581A-4692-A447-9D961CA216FC}" type="datetimeFigureOut">
              <a:rPr lang="ru-RU" smtClean="0"/>
              <a:t>22.04.2026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D34AB-154F-4581-90F7-FF88221444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77934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8CFE6-581A-4692-A447-9D961CA216FC}" type="datetimeFigureOut">
              <a:rPr lang="ru-RU" smtClean="0"/>
              <a:t>22.04.2026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D34AB-154F-4581-90F7-FF88221444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19892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8CFE6-581A-4692-A447-9D961CA216FC}" type="datetimeFigureOut">
              <a:rPr lang="ru-RU" smtClean="0"/>
              <a:t>22.04.2026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D34AB-154F-4581-90F7-FF88221444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51199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68CFE6-581A-4692-A447-9D961CA216FC}" type="datetimeFigureOut">
              <a:rPr lang="ru-RU" smtClean="0"/>
              <a:t>22.04.2026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CD34AB-154F-4581-90F7-FF88221444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0474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696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Планирование огородного участка на территории детского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сада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095999" y="5655921"/>
            <a:ext cx="6096001" cy="1655762"/>
          </a:xfrm>
        </p:spPr>
        <p:txBody>
          <a:bodyPr>
            <a:normAutofit/>
          </a:bodyPr>
          <a:lstStyle/>
          <a:p>
            <a:pPr algn="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Подготовила: Воспитатель д/с №121</a:t>
            </a:r>
          </a:p>
          <a:p>
            <a:pPr algn="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Сафронова Л. А.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3233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Запрещённые растения (опасные)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838200" y="1796819"/>
            <a:ext cx="2723271" cy="85879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паслёновые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794738" y="2869810"/>
            <a:ext cx="2616591" cy="97067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лютики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8469922" y="1825625"/>
            <a:ext cx="2883878" cy="82999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молочай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838200" y="4178105"/>
            <a:ext cx="2841674" cy="101287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борщевик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794738" y="5528602"/>
            <a:ext cx="2616591" cy="91564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наперстянка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8469922" y="4178105"/>
            <a:ext cx="2912013" cy="101287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ландыши</a:t>
            </a:r>
            <a:endParaRPr lang="ru-RU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8219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1353800" cy="1041644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Планирование по сезонам (пример для средней полосы)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21717801"/>
              </p:ext>
            </p:extLst>
          </p:nvPr>
        </p:nvGraphicFramePr>
        <p:xfrm>
          <a:off x="351692" y="1519311"/>
          <a:ext cx="11352628" cy="4979963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3783814">
                  <a:extLst>
                    <a:ext uri="{9D8B030D-6E8A-4147-A177-3AD203B41FA5}">
                      <a16:colId xmlns:a16="http://schemas.microsoft.com/office/drawing/2014/main" val="1547727365"/>
                    </a:ext>
                  </a:extLst>
                </a:gridCol>
                <a:gridCol w="3783814">
                  <a:extLst>
                    <a:ext uri="{9D8B030D-6E8A-4147-A177-3AD203B41FA5}">
                      <a16:colId xmlns:a16="http://schemas.microsoft.com/office/drawing/2014/main" val="1759478754"/>
                    </a:ext>
                  </a:extLst>
                </a:gridCol>
                <a:gridCol w="3785000">
                  <a:extLst>
                    <a:ext uri="{9D8B030D-6E8A-4147-A177-3AD203B41FA5}">
                      <a16:colId xmlns:a16="http://schemas.microsoft.com/office/drawing/2014/main" val="4231277185"/>
                    </a:ext>
                  </a:extLst>
                </a:gridCol>
              </a:tblGrid>
              <a:tr h="43548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Сезон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Работы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Какие культуры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47658985"/>
                  </a:ext>
                </a:extLst>
              </a:tr>
              <a:tr h="182321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Весна (апрель-май) 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Подготовка грядок, посев холодостойких 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Редис, салат, укроп, горох, лук-севок, морковь, петрушка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28609725"/>
                  </a:ext>
                </a:extLst>
              </a:tr>
              <a:tr h="13606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Лето (июнь-август) 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Уход, прополка, полив, повторные посевы 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Кабачки, свёкла, фасоль, огурцы (рассадой), бархатцы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0246112"/>
                  </a:ext>
                </a:extLst>
              </a:tr>
              <a:tr h="13606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Осень (сентябрь-октябрь) 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Уборка урожая, подзимний посев 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Чеснок, щавель, морковь под зиму, укрытие листвой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9593399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86469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5704" y="125975"/>
            <a:ext cx="11760591" cy="1325563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Оборудование и малые формы на огородном участке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83086466"/>
              </p:ext>
            </p:extLst>
          </p:nvPr>
        </p:nvGraphicFramePr>
        <p:xfrm>
          <a:off x="215704" y="1411901"/>
          <a:ext cx="11760591" cy="5361745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3202745">
                  <a:extLst>
                    <a:ext uri="{9D8B030D-6E8A-4147-A177-3AD203B41FA5}">
                      <a16:colId xmlns:a16="http://schemas.microsoft.com/office/drawing/2014/main" val="611149155"/>
                    </a:ext>
                  </a:extLst>
                </a:gridCol>
                <a:gridCol w="3938954">
                  <a:extLst>
                    <a:ext uri="{9D8B030D-6E8A-4147-A177-3AD203B41FA5}">
                      <a16:colId xmlns:a16="http://schemas.microsoft.com/office/drawing/2014/main" val="302874757"/>
                    </a:ext>
                  </a:extLst>
                </a:gridCol>
                <a:gridCol w="4618892">
                  <a:extLst>
                    <a:ext uri="{9D8B030D-6E8A-4147-A177-3AD203B41FA5}">
                      <a16:colId xmlns:a16="http://schemas.microsoft.com/office/drawing/2014/main" val="1106683111"/>
                    </a:ext>
                  </a:extLst>
                </a:gridCol>
              </a:tblGrid>
              <a:tr h="6297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Элемент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856" marR="5285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Функция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856" marR="5285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Пример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856" marR="52856" marT="0" marB="0"/>
                </a:tc>
                <a:extLst>
                  <a:ext uri="{0D108BD9-81ED-4DB2-BD59-A6C34878D82A}">
                    <a16:rowId xmlns:a16="http://schemas.microsoft.com/office/drawing/2014/main" val="100111235"/>
                  </a:ext>
                </a:extLst>
              </a:tr>
              <a:tr h="57774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Метеостанция 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856" marR="5285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Наблюдение за погодой 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856" marR="5285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Термометр, флюгер, </a:t>
                      </a:r>
                      <a:r>
                        <a:rPr lang="ru-RU" sz="1800" dirty="0" err="1">
                          <a:effectLst/>
                        </a:rPr>
                        <a:t>осадкомер</a:t>
                      </a:r>
                      <a:r>
                        <a:rPr lang="ru-RU" sz="1800" dirty="0">
                          <a:effectLst/>
                        </a:rPr>
                        <a:t>, солнечные </a:t>
                      </a:r>
                      <a:r>
                        <a:rPr lang="ru-RU" sz="1800" dirty="0" smtClean="0">
                          <a:effectLst/>
                        </a:rPr>
                        <a:t>часы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856" marR="52856" marT="0" marB="0"/>
                </a:tc>
                <a:extLst>
                  <a:ext uri="{0D108BD9-81ED-4DB2-BD59-A6C34878D82A}">
                    <a16:rowId xmlns:a16="http://schemas.microsoft.com/office/drawing/2014/main" val="85937975"/>
                  </a:ext>
                </a:extLst>
              </a:tr>
              <a:tr h="57774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Шкаф / ящик для инвентаря 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856" marR="5285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Хранение </a:t>
                      </a:r>
                      <a:r>
                        <a:rPr lang="ru-RU" sz="1800" dirty="0" err="1">
                          <a:effectLst/>
                        </a:rPr>
                        <a:t>лейк</a:t>
                      </a:r>
                      <a:r>
                        <a:rPr lang="ru-RU" sz="1800" dirty="0">
                          <a:effectLst/>
                        </a:rPr>
                        <a:t>, совков, грабель 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856" marR="5285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Пластиковый контейнер или крашеный деревянный ящик под </a:t>
                      </a:r>
                      <a:r>
                        <a:rPr lang="ru-RU" sz="1800" dirty="0" smtClean="0">
                          <a:effectLst/>
                        </a:rPr>
                        <a:t>навесом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856" marR="52856" marT="0" marB="0"/>
                </a:tc>
                <a:extLst>
                  <a:ext uri="{0D108BD9-81ED-4DB2-BD59-A6C34878D82A}">
                    <a16:rowId xmlns:a16="http://schemas.microsoft.com/office/drawing/2014/main" val="704057066"/>
                  </a:ext>
                </a:extLst>
              </a:tr>
              <a:tr h="57774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Доска для записей 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856" marR="5285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Фиксация результатов опытов 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856" marR="5285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Магнитная/меловая доска, где дети отмечают полив или </a:t>
                      </a:r>
                      <a:r>
                        <a:rPr lang="ru-RU" sz="1800" dirty="0" smtClean="0">
                          <a:effectLst/>
                        </a:rPr>
                        <a:t>рост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856" marR="52856" marT="0" marB="0"/>
                </a:tc>
                <a:extLst>
                  <a:ext uri="{0D108BD9-81ED-4DB2-BD59-A6C34878D82A}">
                    <a16:rowId xmlns:a16="http://schemas.microsoft.com/office/drawing/2014/main" val="482048188"/>
                  </a:ext>
                </a:extLst>
              </a:tr>
              <a:tr h="61158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Верстак для опытов 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856" marR="5285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Работа с почвой, посадка семян 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856" marR="5285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Столик с клеёнкой, подносами, </a:t>
                      </a:r>
                      <a:r>
                        <a:rPr lang="ru-RU" sz="1800" dirty="0" smtClean="0">
                          <a:effectLst/>
                        </a:rPr>
                        <a:t>лупой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</a:rPr>
                        <a:t> 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856" marR="52856" marT="0" marB="0"/>
                </a:tc>
                <a:extLst>
                  <a:ext uri="{0D108BD9-81ED-4DB2-BD59-A6C34878D82A}">
                    <a16:rowId xmlns:a16="http://schemas.microsoft.com/office/drawing/2014/main" val="3649180325"/>
                  </a:ext>
                </a:extLst>
              </a:tr>
              <a:tr h="59618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Ёмкость для воды </a:t>
                      </a:r>
                      <a:endParaRPr lang="ru-RU" sz="16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 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856" marR="5285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Отстаивание воды для полива 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856" marR="5285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Пластиковая бочка 50–100 л (закрытая, недоступная для маленьких)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856" marR="52856" marT="0" marB="0"/>
                </a:tc>
                <a:extLst>
                  <a:ext uri="{0D108BD9-81ED-4DB2-BD59-A6C34878D82A}">
                    <a16:rowId xmlns:a16="http://schemas.microsoft.com/office/drawing/2014/main" val="2634471014"/>
                  </a:ext>
                </a:extLst>
              </a:tr>
              <a:tr h="57774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Таблички-маркеры 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856" marR="5285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Обозначение культур и условий опыта 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856" marR="5285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Деревянные колышки с картинками или </a:t>
                      </a:r>
                      <a:r>
                        <a:rPr lang="ru-RU" sz="1800" dirty="0" smtClean="0">
                          <a:effectLst/>
                        </a:rPr>
                        <a:t>надписями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856" marR="52856" marT="0" marB="0"/>
                </a:tc>
                <a:extLst>
                  <a:ext uri="{0D108BD9-81ED-4DB2-BD59-A6C34878D82A}">
                    <a16:rowId xmlns:a16="http://schemas.microsoft.com/office/drawing/2014/main" val="1984830440"/>
                  </a:ext>
                </a:extLst>
              </a:tr>
              <a:tr h="88390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Компостный ящик </a:t>
                      </a:r>
                      <a:endParaRPr lang="ru-RU" sz="16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 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856" marR="5285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Экологическое воспитание 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856" marR="5285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Небольшой закрытый контейнер для растительных остатков (только для старших групп</a:t>
                      </a:r>
                      <a:r>
                        <a:rPr lang="ru-RU" sz="1800" dirty="0" smtClean="0">
                          <a:effectLst/>
                        </a:rPr>
                        <a:t>)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856" marR="52856" marT="0" marB="0"/>
                </a:tc>
                <a:extLst>
                  <a:ext uri="{0D108BD9-81ED-4DB2-BD59-A6C34878D82A}">
                    <a16:rowId xmlns:a16="http://schemas.microsoft.com/office/drawing/2014/main" val="313446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79982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94" name="Picture 10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644" y="0"/>
            <a:ext cx="1222164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 descr="Picture backgrou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84976" cy="3122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Picture backgroun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3448" y="0"/>
            <a:ext cx="4718195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 descr="Picture backgroun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67747"/>
            <a:ext cx="4745251" cy="3159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2" name="Picture 8" descr="Picture backgroun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5013" y="3465101"/>
            <a:ext cx="4401062" cy="3311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382044" y="5984271"/>
            <a:ext cx="2481440" cy="83317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Компостный ящик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418450" y="2564783"/>
            <a:ext cx="2438400" cy="80711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Таблички-маркеры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710296" y="6055620"/>
            <a:ext cx="2514265" cy="66141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Ящик для инвентаря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771524" y="3009713"/>
            <a:ext cx="2339926" cy="39658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Метеостанция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6577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Учёт возрастных особенностей при планировании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84166182"/>
              </p:ext>
            </p:extLst>
          </p:nvPr>
        </p:nvGraphicFramePr>
        <p:xfrm>
          <a:off x="1336431" y="1690688"/>
          <a:ext cx="9214339" cy="4789651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1247053">
                  <a:extLst>
                    <a:ext uri="{9D8B030D-6E8A-4147-A177-3AD203B41FA5}">
                      <a16:colId xmlns:a16="http://schemas.microsoft.com/office/drawing/2014/main" val="1029645601"/>
                    </a:ext>
                  </a:extLst>
                </a:gridCol>
                <a:gridCol w="7967286">
                  <a:extLst>
                    <a:ext uri="{9D8B030D-6E8A-4147-A177-3AD203B41FA5}">
                      <a16:colId xmlns:a16="http://schemas.microsoft.com/office/drawing/2014/main" val="1036049909"/>
                    </a:ext>
                  </a:extLst>
                </a:gridCol>
              </a:tblGrid>
              <a:tr h="3439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Возраст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Особенности планирования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89489064"/>
                  </a:ext>
                </a:extLst>
              </a:tr>
              <a:tr h="120630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3-4 года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Огород – как большая песочница: широкие грядки, короткие ряды, крупные семена (горох, бобы). Рядом – скамейка, чтобы сразу сесть и отдохнуть.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42328737"/>
                  </a:ext>
                </a:extLst>
              </a:tr>
              <a:tr h="161641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4-5- лет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Грядки с чёткими границами (бортики). Каждый ребёнок может иметь свою маленькую грядку (30×30 см). Добавляются измерительные инструменты (линейки).</a:t>
                      </a:r>
                      <a:endParaRPr lang="ru-RU" sz="18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 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09146507"/>
                  </a:ext>
                </a:extLst>
              </a:tr>
              <a:tr h="161641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5-7 лет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Зона для опытов (разные почвы, укрытия, контрольные делянки). Возможны вертикальные грядки и «огород в контейнерах» для сравнения. Вводятся таблицы и дневники.</a:t>
                      </a:r>
                      <a:endParaRPr lang="ru-RU" sz="18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 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015307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0521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2031" y="365125"/>
            <a:ext cx="10931769" cy="1325563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облюдение безопасности 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санитарных норм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с двумя усеченными противолежащими углами 3"/>
          <p:cNvSpPr/>
          <p:nvPr/>
        </p:nvSpPr>
        <p:spPr>
          <a:xfrm>
            <a:off x="243107" y="1305219"/>
            <a:ext cx="3967089" cy="1899138"/>
          </a:xfrm>
          <a:prstGeom prst="snip2Diag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Защита от солнца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часть огорода должна быть в тени (от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перголы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или навеса), чтобы дети не перегревались.</a:t>
            </a:r>
          </a:p>
          <a:p>
            <a:pPr algn="ctr"/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8117643" y="1378634"/>
            <a:ext cx="3967089" cy="1899138"/>
          </a:xfrm>
          <a:prstGeom prst="snip2Diag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Чистота рук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умывальник с мылом на выходе из огорода (или влажные салфетки).</a:t>
            </a:r>
          </a:p>
          <a:p>
            <a:endParaRPr lang="ru-RU" dirty="0"/>
          </a:p>
        </p:txBody>
      </p:sp>
      <p:sp>
        <p:nvSpPr>
          <p:cNvPr id="6" name="Прямоугольник с двумя усеченными противолежащими углами 5"/>
          <p:cNvSpPr/>
          <p:nvPr/>
        </p:nvSpPr>
        <p:spPr>
          <a:xfrm>
            <a:off x="243107" y="4450594"/>
            <a:ext cx="3967089" cy="1899138"/>
          </a:xfrm>
          <a:prstGeom prst="snip2Diag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Ограждение от животных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если есть риск захода собак или кошек, устанавливают невысокую сетку (50 см).</a:t>
            </a:r>
          </a:p>
          <a:p>
            <a:pPr algn="ctr"/>
            <a:endParaRPr lang="ru-RU" dirty="0"/>
          </a:p>
        </p:txBody>
      </p:sp>
      <p:sp>
        <p:nvSpPr>
          <p:cNvPr id="7" name="Прямоугольник с двумя усеченными противолежащими углами 6"/>
          <p:cNvSpPr/>
          <p:nvPr/>
        </p:nvSpPr>
        <p:spPr>
          <a:xfrm>
            <a:off x="8117642" y="4485249"/>
            <a:ext cx="3967089" cy="1899138"/>
          </a:xfrm>
          <a:prstGeom prst="snip2Diag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Острые предметы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инвентарь хранится в закрытом ящике, грабли вилами не используются.</a:t>
            </a:r>
          </a:p>
          <a:p>
            <a:pPr algn="ctr"/>
            <a:endParaRPr lang="ru-RU" dirty="0"/>
          </a:p>
        </p:txBody>
      </p:sp>
      <p:sp>
        <p:nvSpPr>
          <p:cNvPr id="8" name="Прямоугольник с двумя усеченными противолежащими углами 7"/>
          <p:cNvSpPr/>
          <p:nvPr/>
        </p:nvSpPr>
        <p:spPr>
          <a:xfrm>
            <a:off x="4280534" y="2867098"/>
            <a:ext cx="3967089" cy="1899138"/>
          </a:xfrm>
          <a:prstGeom prst="snip2Diag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Обработка растений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без химических пестицидов и удобрений (только зола, травяные настои, компост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6326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04020"/>
          </a:xfrm>
        </p:spPr>
        <p:txBody>
          <a:bodyPr/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Оформление и эстетика</a:t>
            </a:r>
          </a:p>
        </p:txBody>
      </p:sp>
      <p:pic>
        <p:nvPicPr>
          <p:cNvPr id="15364" name="Picture 4" descr="Picture background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9995" y="1069146"/>
            <a:ext cx="4602005" cy="3068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8" name="Picture 8" descr="Picture backgroun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8685" y="4260339"/>
            <a:ext cx="5364706" cy="2474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6763" y="1030602"/>
            <a:ext cx="5125159" cy="3843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304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4004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Пример годового плана работы на огороде (для воспитателя)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01306473"/>
              </p:ext>
            </p:extLst>
          </p:nvPr>
        </p:nvGraphicFramePr>
        <p:xfrm>
          <a:off x="293077" y="1353065"/>
          <a:ext cx="11605846" cy="5388720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1624279">
                  <a:extLst>
                    <a:ext uri="{9D8B030D-6E8A-4147-A177-3AD203B41FA5}">
                      <a16:colId xmlns:a16="http://schemas.microsoft.com/office/drawing/2014/main" val="3291865702"/>
                    </a:ext>
                  </a:extLst>
                </a:gridCol>
                <a:gridCol w="9981567">
                  <a:extLst>
                    <a:ext uri="{9D8B030D-6E8A-4147-A177-3AD203B41FA5}">
                      <a16:colId xmlns:a16="http://schemas.microsoft.com/office/drawing/2014/main" val="2729911869"/>
                    </a:ext>
                  </a:extLst>
                </a:gridCol>
              </a:tblGrid>
              <a:tr h="30141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Месяц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Длительность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25904246"/>
                  </a:ext>
                </a:extLst>
              </a:tr>
              <a:tr h="30141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Апрель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Расчистка, ремонт грядок, внесение компоста, посев в парник (редис, салат)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00748267"/>
                  </a:ext>
                </a:extLst>
              </a:tr>
              <a:tr h="94176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Май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Посев основных культур (морковь, свёкла, горох, лук). Посадка рассады кабачков. Оформление зоны опытов.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46947659"/>
                  </a:ext>
                </a:extLst>
              </a:tr>
              <a:tr h="94176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Июнь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Полив, прополка, установка метеостанции. Начало опытов «Что нужно растению?»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93680997"/>
                  </a:ext>
                </a:extLst>
              </a:tr>
              <a:tr h="62158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Июль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Сбор редиса, салата. Посев повторно. Ежедневные наблюдения.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24388176"/>
                  </a:ext>
                </a:extLst>
              </a:tr>
              <a:tr h="94176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Август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Сбор гороха, свёклы, лука. Сравнение урожая с контрольных и опытных делянок.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66519696"/>
                  </a:ext>
                </a:extLst>
              </a:tr>
              <a:tr h="94176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Сентябрь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Уборка ботвы, подзимний посев чеснока. Компостирование. Итоговая выставка рисунков «Наш огород».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097900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77013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39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un1-89.userapi.com/s/v1/ig2/-b5M3w5JABAsm7WgXxdmBIY0pT1EcUdx_hB1gwEEKUd5dei2SR064bIUnGLZwP2Q2bE7xRI0wTbkn1A2yE3qQ6lG.jpg?quality=95&amp;as=32x43,48x64,72x96,108x144,160x213,240x320,360x480,480x640,540x720,640x853,720x960,1080x1440,1200x1600&amp;from=bu&amp;cs=1200x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837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sun9-12.userapi.com/s/v1/ig2/Bp0RlgxaJ1Xi9tix352Cu-8liv4m9zaM7URSwb0cjKQ1F_yzFtp7s0YKV1FOPeuubAPj7JOKfL4t48HJjDjPnnu-.jpg?quality=95&amp;as=32x42,48x64,72x96,108x143,160x212,240x319,360x478,480x637,540x717,640x850,720x956,768x1020&amp;from=bu&amp;cs=768x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524" y="0"/>
            <a:ext cx="5149823" cy="6839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80328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8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внимание!!!</a:t>
            </a:r>
            <a:endParaRPr lang="ru-RU" sz="8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2637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0973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199" y="604912"/>
            <a:ext cx="10626969" cy="3896750"/>
          </a:xfrm>
        </p:spPr>
        <p:txBody>
          <a:bodyPr/>
          <a:lstStyle/>
          <a:p>
            <a:endPara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Правильно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спланированный огород в детском саду — это не просто место для получения урожая, а живая лаборатория для наблюдений, опытов и трудового воспитания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Планирование должно учитывать возраст детей, безопасность, санитарные нормы и образовательные задачи.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36916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8812" y="365126"/>
            <a:ext cx="11648050" cy="689952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Нормативные требования к огородному участку ДОУ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23001469"/>
              </p:ext>
            </p:extLst>
          </p:nvPr>
        </p:nvGraphicFramePr>
        <p:xfrm>
          <a:off x="168812" y="1055078"/>
          <a:ext cx="11816861" cy="5156945"/>
        </p:xfrm>
        <a:graphic>
          <a:graphicData uri="http://schemas.openxmlformats.org/drawingml/2006/table">
            <a:tbl>
              <a:tblPr firstRow="1" firstCol="1" bandRow="1">
                <a:tableStyleId>{46F890A9-2807-4EBB-B81D-B2AA78EC7F39}</a:tableStyleId>
              </a:tblPr>
              <a:tblGrid>
                <a:gridCol w="2529277">
                  <a:extLst>
                    <a:ext uri="{9D8B030D-6E8A-4147-A177-3AD203B41FA5}">
                      <a16:colId xmlns:a16="http://schemas.microsoft.com/office/drawing/2014/main" val="1716553186"/>
                    </a:ext>
                  </a:extLst>
                </a:gridCol>
                <a:gridCol w="9287584">
                  <a:extLst>
                    <a:ext uri="{9D8B030D-6E8A-4147-A177-3AD203B41FA5}">
                      <a16:colId xmlns:a16="http://schemas.microsoft.com/office/drawing/2014/main" val="3626543374"/>
                    </a:ext>
                  </a:extLst>
                </a:gridCol>
              </a:tblGrid>
              <a:tr h="76273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Параметр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92" marR="6169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Требование</a:t>
                      </a:r>
                      <a:endParaRPr lang="ru-RU" sz="18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 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92" marR="61692" marT="0" marB="0"/>
                </a:tc>
                <a:extLst>
                  <a:ext uri="{0D108BD9-81ED-4DB2-BD59-A6C34878D82A}">
                    <a16:rowId xmlns:a16="http://schemas.microsoft.com/office/drawing/2014/main" val="59427363"/>
                  </a:ext>
                </a:extLst>
              </a:tr>
              <a:tr h="92671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Местоположение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92" marR="6169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Отдельная зона на территории, вдали от дорог, мусорных контейнеров, хозяйственных </a:t>
                      </a:r>
                      <a:r>
                        <a:rPr lang="ru-RU" sz="2000" dirty="0" smtClean="0">
                          <a:effectLst/>
                        </a:rPr>
                        <a:t>построек</a:t>
                      </a:r>
                      <a:endParaRPr lang="ru-RU" sz="1600" dirty="0">
                        <a:effectLst/>
                      </a:endParaRPr>
                    </a:p>
                  </a:txBody>
                  <a:tcPr marL="61692" marR="61692" marT="0" marB="0"/>
                </a:tc>
                <a:extLst>
                  <a:ext uri="{0D108BD9-81ED-4DB2-BD59-A6C34878D82A}">
                    <a16:rowId xmlns:a16="http://schemas.microsoft.com/office/drawing/2014/main" val="388758862"/>
                  </a:ext>
                </a:extLst>
              </a:tr>
              <a:tr h="58502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Освещение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92" marR="6169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Солнечное (не менее 6–8 часов в день), допустима полутень от невысоких </a:t>
                      </a:r>
                      <a:r>
                        <a:rPr lang="ru-RU" sz="2000" dirty="0" smtClean="0">
                          <a:effectLst/>
                        </a:rPr>
                        <a:t>деревьев</a:t>
                      </a:r>
                      <a:endParaRPr lang="ru-RU" sz="1600" dirty="0">
                        <a:effectLst/>
                      </a:endParaRPr>
                    </a:p>
                  </a:txBody>
                  <a:tcPr marL="61692" marR="61692" marT="0" marB="0"/>
                </a:tc>
                <a:extLst>
                  <a:ext uri="{0D108BD9-81ED-4DB2-BD59-A6C34878D82A}">
                    <a16:rowId xmlns:a16="http://schemas.microsoft.com/office/drawing/2014/main" val="3265059022"/>
                  </a:ext>
                </a:extLst>
              </a:tr>
              <a:tr h="58200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Почва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92" marR="6169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Чистая (без мусора, стекла, камней), плодородная (можно завозить чернозём</a:t>
                      </a:r>
                      <a:r>
                        <a:rPr lang="ru-RU" sz="2000" dirty="0" smtClean="0">
                          <a:effectLst/>
                        </a:rPr>
                        <a:t>)</a:t>
                      </a:r>
                      <a:endParaRPr lang="ru-RU" sz="1600" dirty="0">
                        <a:effectLst/>
                      </a:endParaRPr>
                    </a:p>
                  </a:txBody>
                  <a:tcPr marL="61692" marR="61692" marT="0" marB="0"/>
                </a:tc>
                <a:extLst>
                  <a:ext uri="{0D108BD9-81ED-4DB2-BD59-A6C34878D82A}">
                    <a16:rowId xmlns:a16="http://schemas.microsoft.com/office/drawing/2014/main" val="2458169703"/>
                  </a:ext>
                </a:extLst>
              </a:tr>
              <a:tr h="61299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Водоснабжение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92" marR="6169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Близкий доступ к воде (полив из шланга или лейками из бочки/крана</a:t>
                      </a:r>
                      <a:r>
                        <a:rPr lang="ru-RU" sz="2000" dirty="0" smtClean="0">
                          <a:effectLst/>
                        </a:rPr>
                        <a:t>)</a:t>
                      </a:r>
                      <a:endParaRPr lang="ru-RU" sz="1600" dirty="0">
                        <a:effectLst/>
                      </a:endParaRPr>
                    </a:p>
                  </a:txBody>
                  <a:tcPr marL="61692" marR="61692" marT="0" marB="0"/>
                </a:tc>
                <a:extLst>
                  <a:ext uri="{0D108BD9-81ED-4DB2-BD59-A6C34878D82A}">
                    <a16:rowId xmlns:a16="http://schemas.microsoft.com/office/drawing/2014/main" val="2898995862"/>
                  </a:ext>
                </a:extLst>
              </a:tr>
              <a:tr h="92671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Ограждение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92" marR="6169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Невысокий бордюр (10–15 см) для отделения дорожек от грядок; от животных — сетка или забор (по необходимости</a:t>
                      </a:r>
                      <a:r>
                        <a:rPr lang="ru-RU" sz="2000" dirty="0" smtClean="0">
                          <a:effectLst/>
                        </a:rPr>
                        <a:t>)</a:t>
                      </a:r>
                      <a:endParaRPr lang="ru-RU" sz="1600" dirty="0">
                        <a:effectLst/>
                      </a:endParaRPr>
                    </a:p>
                  </a:txBody>
                  <a:tcPr marL="61692" marR="61692" marT="0" marB="0"/>
                </a:tc>
                <a:extLst>
                  <a:ext uri="{0D108BD9-81ED-4DB2-BD59-A6C34878D82A}">
                    <a16:rowId xmlns:a16="http://schemas.microsoft.com/office/drawing/2014/main" val="771969589"/>
                  </a:ext>
                </a:extLst>
              </a:tr>
              <a:tr h="68225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Безопасность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92" marR="6169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</a:rPr>
                        <a:t>Нет </a:t>
                      </a:r>
                      <a:r>
                        <a:rPr lang="ru-RU" sz="2000" dirty="0">
                          <a:effectLst/>
                        </a:rPr>
                        <a:t>ядовитых, колючих, аллергенных растений; дорожки без скользкого </a:t>
                      </a:r>
                      <a:r>
                        <a:rPr lang="ru-RU" sz="2000" dirty="0" smtClean="0">
                          <a:effectLst/>
                        </a:rPr>
                        <a:t>покрытия</a:t>
                      </a:r>
                      <a:endParaRPr lang="ru-RU" sz="1600" dirty="0">
                        <a:effectLst/>
                      </a:endParaRPr>
                    </a:p>
                  </a:txBody>
                  <a:tcPr marL="61692" marR="61692" marT="0" marB="0"/>
                </a:tc>
                <a:extLst>
                  <a:ext uri="{0D108BD9-81ED-4DB2-BD59-A6C34878D82A}">
                    <a16:rowId xmlns:a16="http://schemas.microsoft.com/office/drawing/2014/main" val="15015131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09602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86899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Этапы 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планирования огорода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53536787"/>
              </p:ext>
            </p:extLst>
          </p:nvPr>
        </p:nvGraphicFramePr>
        <p:xfrm>
          <a:off x="393895" y="844062"/>
          <a:ext cx="10959905" cy="53329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197306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70339" y="1"/>
            <a:ext cx="12332677" cy="984738"/>
          </a:xfrm>
        </p:spPr>
        <p:txBody>
          <a:bodyPr>
            <a:normAutofit/>
          </a:bodyPr>
          <a:lstStyle/>
          <a:p>
            <a:pPr algn="ctr"/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Этап 2. Зонирование огорода (функциональные зоны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94414136"/>
              </p:ext>
            </p:extLst>
          </p:nvPr>
        </p:nvGraphicFramePr>
        <p:xfrm>
          <a:off x="70338" y="858130"/>
          <a:ext cx="12051323" cy="5755217"/>
        </p:xfrm>
        <a:graphic>
          <a:graphicData uri="http://schemas.openxmlformats.org/drawingml/2006/table">
            <a:tbl>
              <a:tblPr firstRow="1" firstCol="1" bandRow="1">
                <a:tableStyleId>{46F890A9-2807-4EBB-B81D-B2AA78EC7F39}</a:tableStyleId>
              </a:tblPr>
              <a:tblGrid>
                <a:gridCol w="2659910">
                  <a:extLst>
                    <a:ext uri="{9D8B030D-6E8A-4147-A177-3AD203B41FA5}">
                      <a16:colId xmlns:a16="http://schemas.microsoft.com/office/drawing/2014/main" val="308328844"/>
                    </a:ext>
                  </a:extLst>
                </a:gridCol>
                <a:gridCol w="4778016">
                  <a:extLst>
                    <a:ext uri="{9D8B030D-6E8A-4147-A177-3AD203B41FA5}">
                      <a16:colId xmlns:a16="http://schemas.microsoft.com/office/drawing/2014/main" val="2419944836"/>
                    </a:ext>
                  </a:extLst>
                </a:gridCol>
                <a:gridCol w="4613397">
                  <a:extLst>
                    <a:ext uri="{9D8B030D-6E8A-4147-A177-3AD203B41FA5}">
                      <a16:colId xmlns:a16="http://schemas.microsoft.com/office/drawing/2014/main" val="2548616308"/>
                    </a:ext>
                  </a:extLst>
                </a:gridCol>
              </a:tblGrid>
              <a:tr h="3930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Зона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28" marR="4892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Назначение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28" marR="4892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Что размещается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28" marR="48928" marT="0" marB="0"/>
                </a:tc>
                <a:extLst>
                  <a:ext uri="{0D108BD9-81ED-4DB2-BD59-A6C34878D82A}">
                    <a16:rowId xmlns:a16="http://schemas.microsoft.com/office/drawing/2014/main" val="1488289205"/>
                  </a:ext>
                </a:extLst>
              </a:tr>
              <a:tr h="103975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Учебно-опытная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28" marR="4892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Для экспериментов и сравнений (центр огорода)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28" marR="4892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Несколько небольших грядок (4–6) с разными условиями (свет/тень, разные почвы, способы посадки</a:t>
                      </a:r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928" marR="48928" marT="0" marB="0"/>
                </a:tc>
                <a:extLst>
                  <a:ext uri="{0D108BD9-81ED-4DB2-BD59-A6C34878D82A}">
                    <a16:rowId xmlns:a16="http://schemas.microsoft.com/office/drawing/2014/main" val="3481946823"/>
                  </a:ext>
                </a:extLst>
              </a:tr>
              <a:tr h="103975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Основная грядковая 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28" marR="4892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Для выращивания овощей по сезонам 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28" marR="4892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Прямоугольные грядки (ширина 60–70 см, чтобы ребёнок дотягивался) для лука, моркови, свёклы, </a:t>
                      </a:r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гороха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928" marR="48928" marT="0" marB="0"/>
                </a:tc>
                <a:extLst>
                  <a:ext uri="{0D108BD9-81ED-4DB2-BD59-A6C34878D82A}">
                    <a16:rowId xmlns:a16="http://schemas.microsoft.com/office/drawing/2014/main" val="2510821362"/>
                  </a:ext>
                </a:extLst>
              </a:tr>
              <a:tr h="76630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Зона цветников-компаньонов 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28" marR="4892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Для привлечения насекомых-опылителей, красоты 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28" marR="4892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Бархатцы, календула, настурция по краям огорода или между </a:t>
                      </a:r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грядками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928" marR="48928" marT="0" marB="0"/>
                </a:tc>
                <a:extLst>
                  <a:ext uri="{0D108BD9-81ED-4DB2-BD59-A6C34878D82A}">
                    <a16:rowId xmlns:a16="http://schemas.microsoft.com/office/drawing/2014/main" val="1916529721"/>
                  </a:ext>
                </a:extLst>
              </a:tr>
              <a:tr h="106308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Декоративная (сказочная) 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28" marR="4892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Для эстетики и игр 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28" marR="4892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«Огород в миниатюре» (например, «Три грядки для трёх поросят»), подсолнухи в форме </a:t>
                      </a:r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круга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928" marR="48928" marT="0" marB="0"/>
                </a:tc>
                <a:extLst>
                  <a:ext uri="{0D108BD9-81ED-4DB2-BD59-A6C34878D82A}">
                    <a16:rowId xmlns:a16="http://schemas.microsoft.com/office/drawing/2014/main" val="4094415595"/>
                  </a:ext>
                </a:extLst>
              </a:tr>
              <a:tr h="68364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Зона отдыха / занятий 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28" marR="4892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Для наблюдений и бесед 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28" marR="4892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Скамейки, пеньки, столик под навесом, доска для </a:t>
                      </a:r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записей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928" marR="48928" marT="0" marB="0"/>
                </a:tc>
                <a:extLst>
                  <a:ext uri="{0D108BD9-81ED-4DB2-BD59-A6C34878D82A}">
                    <a16:rowId xmlns:a16="http://schemas.microsoft.com/office/drawing/2014/main" val="2785371135"/>
                  </a:ext>
                </a:extLst>
              </a:tr>
              <a:tr h="68364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Хозяйственная 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28" marR="4892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Для инвентаря и урожая)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28" marR="4892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Ящик для </a:t>
                      </a:r>
                      <a:r>
                        <a:rPr lang="ru-RU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лейк</a:t>
                      </a: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грабель, перчаток; место для сбора урожая (корзины, ведёрки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28" marR="48928" marT="0" marB="0"/>
                </a:tc>
                <a:extLst>
                  <a:ext uri="{0D108BD9-81ED-4DB2-BD59-A6C34878D82A}">
                    <a16:rowId xmlns:a16="http://schemas.microsoft.com/office/drawing/2014/main" val="29458166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93584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2" name="Picture 8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858764"/>
          </a:xfrm>
        </p:spPr>
        <p:txBody>
          <a:bodyPr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Этап 3. 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Проектирование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грядок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91148" y="1269207"/>
            <a:ext cx="5157787" cy="823912"/>
          </a:xfrm>
        </p:spPr>
        <p:txBody>
          <a:bodyPr>
            <a:normAutofit fontScale="92500"/>
          </a:bodyPr>
          <a:lstStyle/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Классические приподнятые 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383215" y="1269207"/>
            <a:ext cx="5183188" cy="823912"/>
          </a:xfrm>
        </p:spPr>
        <p:txBody>
          <a:bodyPr>
            <a:normAutofit/>
          </a:bodyPr>
          <a:lstStyle/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Круглые «цветочные» </a:t>
            </a:r>
          </a:p>
        </p:txBody>
      </p:sp>
      <p:pic>
        <p:nvPicPr>
          <p:cNvPr id="6146" name="Picture 2" descr="Picture background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26" y="2460829"/>
            <a:ext cx="5512030" cy="3160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Picture background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3215" y="2460829"/>
            <a:ext cx="5394203" cy="3591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8168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6" name="Picture 8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" y="0"/>
            <a:ext cx="1219120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001240"/>
            <a:ext cx="5157787" cy="823912"/>
          </a:xfrm>
        </p:spPr>
        <p:txBody>
          <a:bodyPr>
            <a:noAutofit/>
          </a:bodyPr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Вертикальные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грядки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219949" y="2055813"/>
            <a:ext cx="6163720" cy="3684588"/>
          </a:xfrm>
          <a:prstGeom prst="rect">
            <a:avLst/>
          </a:prstGeo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383669" y="978711"/>
            <a:ext cx="5183188" cy="823912"/>
          </a:xfrm>
        </p:spPr>
        <p:txBody>
          <a:bodyPr>
            <a:normAutofit/>
          </a:bodyPr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«Ленивые» грядки </a:t>
            </a:r>
          </a:p>
        </p:txBody>
      </p:sp>
      <p:pic>
        <p:nvPicPr>
          <p:cNvPr id="7174" name="Picture 6" descr="Picture background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1442" y="2055813"/>
            <a:ext cx="4912784" cy="3684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7576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6948" y="0"/>
            <a:ext cx="12215445" cy="1325563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Подбор культур для детского огорода (по возрастным группам)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15808416"/>
              </p:ext>
            </p:extLst>
          </p:nvPr>
        </p:nvGraphicFramePr>
        <p:xfrm>
          <a:off x="196948" y="1407446"/>
          <a:ext cx="11774658" cy="5292380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1955307">
                  <a:extLst>
                    <a:ext uri="{9D8B030D-6E8A-4147-A177-3AD203B41FA5}">
                      <a16:colId xmlns:a16="http://schemas.microsoft.com/office/drawing/2014/main" val="4288584538"/>
                    </a:ext>
                  </a:extLst>
                </a:gridCol>
                <a:gridCol w="1398686">
                  <a:extLst>
                    <a:ext uri="{9D8B030D-6E8A-4147-A177-3AD203B41FA5}">
                      <a16:colId xmlns:a16="http://schemas.microsoft.com/office/drawing/2014/main" val="564264909"/>
                    </a:ext>
                  </a:extLst>
                </a:gridCol>
                <a:gridCol w="1341597">
                  <a:extLst>
                    <a:ext uri="{9D8B030D-6E8A-4147-A177-3AD203B41FA5}">
                      <a16:colId xmlns:a16="http://schemas.microsoft.com/office/drawing/2014/main" val="1911119568"/>
                    </a:ext>
                  </a:extLst>
                </a:gridCol>
                <a:gridCol w="1705210">
                  <a:extLst>
                    <a:ext uri="{9D8B030D-6E8A-4147-A177-3AD203B41FA5}">
                      <a16:colId xmlns:a16="http://schemas.microsoft.com/office/drawing/2014/main" val="400192364"/>
                    </a:ext>
                  </a:extLst>
                </a:gridCol>
                <a:gridCol w="5373858">
                  <a:extLst>
                    <a:ext uri="{9D8B030D-6E8A-4147-A177-3AD203B41FA5}">
                      <a16:colId xmlns:a16="http://schemas.microsoft.com/office/drawing/2014/main" val="2273363976"/>
                    </a:ext>
                  </a:extLst>
                </a:gridCol>
              </a:tblGrid>
              <a:tr h="69743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Культура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97" marR="4299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Младшая группа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97" marR="4299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Средняя группа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97" marR="4299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Старшая/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Подготов-ая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97" marR="4299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Примечание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97" marR="42997" marT="0" marB="0"/>
                </a:tc>
                <a:extLst>
                  <a:ext uri="{0D108BD9-81ED-4DB2-BD59-A6C34878D82A}">
                    <a16:rowId xmlns:a16="http://schemas.microsoft.com/office/drawing/2014/main" val="727662387"/>
                  </a:ext>
                </a:extLst>
              </a:tr>
              <a:tr h="131181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Лук на перо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97" marR="4299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97" marR="4299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97" marR="4299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97" marR="4299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Быстрый результат, сажают в грунт и в воду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97" marR="42997" marT="0" marB="0"/>
                </a:tc>
                <a:extLst>
                  <a:ext uri="{0D108BD9-81ED-4DB2-BD59-A6C34878D82A}">
                    <a16:rowId xmlns:a16="http://schemas.microsoft.com/office/drawing/2014/main" val="1344405420"/>
                  </a:ext>
                </a:extLst>
              </a:tr>
              <a:tr h="98385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Редис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97" marR="4299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97" marR="4299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97" marR="4299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97" marR="4299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Быстро созревает, можно повторять посадки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97" marR="42997" marT="0" marB="0"/>
                </a:tc>
                <a:extLst>
                  <a:ext uri="{0D108BD9-81ED-4DB2-BD59-A6C34878D82A}">
                    <a16:rowId xmlns:a16="http://schemas.microsoft.com/office/drawing/2014/main" val="2026712986"/>
                  </a:ext>
                </a:extLst>
              </a:tr>
              <a:tr h="131181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Горох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97" marR="4299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97" marR="4299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97" marR="4299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97" marR="4299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Интересно наблюдать за усиками и стручками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97" marR="42997" marT="0" marB="0"/>
                </a:tc>
                <a:extLst>
                  <a:ext uri="{0D108BD9-81ED-4DB2-BD59-A6C34878D82A}">
                    <a16:rowId xmlns:a16="http://schemas.microsoft.com/office/drawing/2014/main" val="4171180761"/>
                  </a:ext>
                </a:extLst>
              </a:tr>
              <a:tr h="98385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Салат, шпинат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97" marR="4299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97" marR="4299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97" marR="4299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97" marR="4299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Растут быстро, съедобны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97" marR="42997" marT="0" marB="0"/>
                </a:tc>
                <a:extLst>
                  <a:ext uri="{0D108BD9-81ED-4DB2-BD59-A6C34878D82A}">
                    <a16:rowId xmlns:a16="http://schemas.microsoft.com/office/drawing/2014/main" val="43541402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88889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056142"/>
              </p:ext>
            </p:extLst>
          </p:nvPr>
        </p:nvGraphicFramePr>
        <p:xfrm>
          <a:off x="349347" y="365125"/>
          <a:ext cx="11678529" cy="6384387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2575375">
                  <a:extLst>
                    <a:ext uri="{9D8B030D-6E8A-4147-A177-3AD203B41FA5}">
                      <a16:colId xmlns:a16="http://schemas.microsoft.com/office/drawing/2014/main" val="575251054"/>
                    </a:ext>
                  </a:extLst>
                </a:gridCol>
                <a:gridCol w="1543796">
                  <a:extLst>
                    <a:ext uri="{9D8B030D-6E8A-4147-A177-3AD203B41FA5}">
                      <a16:colId xmlns:a16="http://schemas.microsoft.com/office/drawing/2014/main" val="1401974476"/>
                    </a:ext>
                  </a:extLst>
                </a:gridCol>
                <a:gridCol w="1729622">
                  <a:extLst>
                    <a:ext uri="{9D8B030D-6E8A-4147-A177-3AD203B41FA5}">
                      <a16:colId xmlns:a16="http://schemas.microsoft.com/office/drawing/2014/main" val="1183256986"/>
                    </a:ext>
                  </a:extLst>
                </a:gridCol>
                <a:gridCol w="1658152">
                  <a:extLst>
                    <a:ext uri="{9D8B030D-6E8A-4147-A177-3AD203B41FA5}">
                      <a16:colId xmlns:a16="http://schemas.microsoft.com/office/drawing/2014/main" val="2091250780"/>
                    </a:ext>
                  </a:extLst>
                </a:gridCol>
                <a:gridCol w="4171584">
                  <a:extLst>
                    <a:ext uri="{9D8B030D-6E8A-4147-A177-3AD203B41FA5}">
                      <a16:colId xmlns:a16="http://schemas.microsoft.com/office/drawing/2014/main" val="1682658685"/>
                    </a:ext>
                  </a:extLst>
                </a:gridCol>
              </a:tblGrid>
              <a:tr h="66862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Культура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97" marR="4299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Младшая группа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97" marR="4299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Средняя группа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97" marR="4299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Старшая/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подготов-ая</a:t>
                      </a:r>
                      <a:r>
                        <a:rPr lang="ru-RU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97" marR="4299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Примечание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97" marR="42997" marT="0" marB="0"/>
                </a:tc>
                <a:extLst>
                  <a:ext uri="{0D108BD9-81ED-4DB2-BD59-A6C34878D82A}">
                    <a16:rowId xmlns:a16="http://schemas.microsoft.com/office/drawing/2014/main" val="219182594"/>
                  </a:ext>
                </a:extLst>
              </a:tr>
              <a:tr h="66862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Свекла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97" marR="4299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 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97" marR="4299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+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97" marR="4299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+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97" marR="4299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Крупные семена-соплодия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97" marR="42997" marT="0" marB="0"/>
                </a:tc>
                <a:extLst>
                  <a:ext uri="{0D108BD9-81ED-4DB2-BD59-A6C34878D82A}">
                    <a16:rowId xmlns:a16="http://schemas.microsoft.com/office/drawing/2014/main" val="1478823928"/>
                  </a:ext>
                </a:extLst>
              </a:tr>
              <a:tr h="100294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Морковь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97" marR="4299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 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97" marR="4299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+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97" marR="4299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+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97" marR="4299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Долго, но интересно выдёргивать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97" marR="42997" marT="0" marB="0"/>
                </a:tc>
                <a:extLst>
                  <a:ext uri="{0D108BD9-81ED-4DB2-BD59-A6C34878D82A}">
                    <a16:rowId xmlns:a16="http://schemas.microsoft.com/office/drawing/2014/main" val="2752044243"/>
                  </a:ext>
                </a:extLst>
              </a:tr>
              <a:tr h="100294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Кабачки,тыква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97" marR="4299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 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97" marR="4299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 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97" marR="4299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+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97" marR="4299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Крупные листья и плоды, много места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97" marR="42997" marT="0" marB="0"/>
                </a:tc>
                <a:extLst>
                  <a:ext uri="{0D108BD9-81ED-4DB2-BD59-A6C34878D82A}">
                    <a16:rowId xmlns:a16="http://schemas.microsoft.com/office/drawing/2014/main" val="1110445128"/>
                  </a:ext>
                </a:extLst>
              </a:tr>
              <a:tr h="100294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Бобы,фасоль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97" marR="4299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 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97" marR="4299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+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97" marR="4299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+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97" marR="4299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Крупные семена, для опытов</a:t>
                      </a:r>
                      <a:endParaRPr lang="ru-RU" sz="18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 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97" marR="42997" marT="0" marB="0"/>
                </a:tc>
                <a:extLst>
                  <a:ext uri="{0D108BD9-81ED-4DB2-BD59-A6C34878D82A}">
                    <a16:rowId xmlns:a16="http://schemas.microsoft.com/office/drawing/2014/main" val="3086961939"/>
                  </a:ext>
                </a:extLst>
              </a:tr>
              <a:tr h="133725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Подсолнух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97" marR="4299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+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97" marR="4299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+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97" marR="4299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+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97" marR="4299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Очень декоративен, можно измерить рост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97" marR="42997" marT="0" marB="0"/>
                </a:tc>
                <a:extLst>
                  <a:ext uri="{0D108BD9-81ED-4DB2-BD59-A6C34878D82A}">
                    <a16:rowId xmlns:a16="http://schemas.microsoft.com/office/drawing/2014/main" val="123635835"/>
                  </a:ext>
                </a:extLst>
              </a:tr>
              <a:tr h="66862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Бархатцы,календула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97" marR="4299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+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97" marR="4299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+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97" marR="4299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+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97" marR="4299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Отпугивают вредителей, яркие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97" marR="42997" marT="0" marB="0"/>
                </a:tc>
                <a:extLst>
                  <a:ext uri="{0D108BD9-81ED-4DB2-BD59-A6C34878D82A}">
                    <a16:rowId xmlns:a16="http://schemas.microsoft.com/office/drawing/2014/main" val="37361504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74178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544</TotalTime>
  <Words>1021</Words>
  <Application>Microsoft Office PowerPoint</Application>
  <PresentationFormat>Широкоэкранный</PresentationFormat>
  <Paragraphs>220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Times New Roman</vt:lpstr>
      <vt:lpstr>Тема Office</vt:lpstr>
      <vt:lpstr>Планирование огородного участка на территории детского сада</vt:lpstr>
      <vt:lpstr>Презентация PowerPoint</vt:lpstr>
      <vt:lpstr>Нормативные требования к огородному участку ДОУ</vt:lpstr>
      <vt:lpstr>Этапы  планирования огорода</vt:lpstr>
      <vt:lpstr>Этап 2. Зонирование огорода (функциональные зоны)</vt:lpstr>
      <vt:lpstr>Этап 3. Проектирование грядок</vt:lpstr>
      <vt:lpstr>Презентация PowerPoint</vt:lpstr>
      <vt:lpstr>Подбор культур для детского огорода (по возрастным группам)</vt:lpstr>
      <vt:lpstr>Презентация PowerPoint</vt:lpstr>
      <vt:lpstr>Запрещённые растения (опасные)</vt:lpstr>
      <vt:lpstr>Планирование по сезонам (пример для средней полосы)</vt:lpstr>
      <vt:lpstr>Оборудование и малые формы на огородном участке</vt:lpstr>
      <vt:lpstr>Презентация PowerPoint</vt:lpstr>
      <vt:lpstr>Учёт возрастных особенностей при планировании </vt:lpstr>
      <vt:lpstr>Соблюдение безопасности и санитарных норм </vt:lpstr>
      <vt:lpstr>Оформление и эстетика</vt:lpstr>
      <vt:lpstr>Пример годового плана работы на огороде (для воспитателя)</vt:lpstr>
      <vt:lpstr>Презентация PowerPoint</vt:lpstr>
      <vt:lpstr>Спасибо за внимание!!!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Планирование огородного участка на территории детского сада</dc:title>
  <dc:creator>хп</dc:creator>
  <cp:lastModifiedBy>хп</cp:lastModifiedBy>
  <cp:revision>18</cp:revision>
  <dcterms:created xsi:type="dcterms:W3CDTF">2026-04-20T04:29:30Z</dcterms:created>
  <dcterms:modified xsi:type="dcterms:W3CDTF">2026-04-22T08:35:52Z</dcterms:modified>
</cp:coreProperties>
</file>