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3" r:id="rId5"/>
    <p:sldId id="264" r:id="rId6"/>
    <p:sldId id="265" r:id="rId7"/>
    <p:sldId id="257" r:id="rId8"/>
    <p:sldId id="259" r:id="rId9"/>
    <p:sldId id="260" r:id="rId10"/>
    <p:sldId id="261" r:id="rId11"/>
    <p:sldId id="267" r:id="rId12"/>
    <p:sldId id="269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9146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737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69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676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37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606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770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7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382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157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95DC8-8303-4794-A661-61390E19F6AC}" type="datetimeFigureOut">
              <a:rPr lang="ru-RU" smtClean="0"/>
              <a:t>23.10.2025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A02A3-F373-4ADB-8293-091C3631D8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322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10E393-489C-BCA1-55EC-FED383BA3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519" y="1041400"/>
            <a:ext cx="7656576" cy="286200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формы взаимодействия 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родителями при формировании </a:t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математических представлений»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1C5B740-B329-9D71-D3A0-813B45103E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9095" y="5202238"/>
            <a:ext cx="6858000" cy="1655762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pPr algn="r">
              <a:lnSpc>
                <a:spcPct val="100000"/>
              </a:lnSpc>
            </a:pP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АРАПОВА Е.В., воспитатель  ВКК, 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47779-246F-0111-7345-89A8517A9881}"/>
              </a:ext>
            </a:extLst>
          </p:cNvPr>
          <p:cNvSpPr txBox="1"/>
          <p:nvPr/>
        </p:nvSpPr>
        <p:spPr>
          <a:xfrm>
            <a:off x="938980" y="207318"/>
            <a:ext cx="62287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МДОАУ «ЦРР – детский сад №  104» г. Орска</a:t>
            </a:r>
          </a:p>
        </p:txBody>
      </p:sp>
    </p:spTree>
    <p:extLst>
      <p:ext uri="{BB962C8B-B14F-4D97-AF65-F5344CB8AC3E}">
        <p14:creationId xmlns:p14="http://schemas.microsoft.com/office/powerpoint/2010/main" val="656119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55623-CE16-3ECE-766F-49EA2A6601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4B3043-997C-D52F-A118-E92232F7A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54" y="355169"/>
            <a:ext cx="8773891" cy="4215524"/>
          </a:xfr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D631A2-5766-2F45-1E64-F5A414F44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0329" y="4698686"/>
            <a:ext cx="2071868" cy="20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49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D7DDC-D16B-3C2B-8C95-422FF5AF0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006B9D7-6677-95BA-95B9-5DDCC452D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91E51E-A587-0799-35E4-DC729A801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71" y="855275"/>
            <a:ext cx="5664769" cy="31956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E6533CD-7672-E1C1-46DD-B38C4503C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186" y="855275"/>
            <a:ext cx="2760724" cy="33038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B426A6-9EA7-7F47-80A8-BF6F3B166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" t="3847" r="6066"/>
          <a:stretch>
            <a:fillRect/>
          </a:stretch>
        </p:blipFill>
        <p:spPr>
          <a:xfrm>
            <a:off x="3338051" y="4270433"/>
            <a:ext cx="2467897" cy="24427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21C895-BB68-3AB2-C4BF-037550E523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937" y="4270433"/>
            <a:ext cx="3174063" cy="22345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0CD0093-09F8-FE72-5C45-03B0DF618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45"/>
          <a:stretch>
            <a:fillRect/>
          </a:stretch>
        </p:blipFill>
        <p:spPr>
          <a:xfrm>
            <a:off x="150471" y="4270433"/>
            <a:ext cx="3165987" cy="244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6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1B6BD-3ECC-3C0C-EF0D-E55AF8081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259DC41-7A57-46CA-F1CA-268C75C73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8F730B-F018-74C5-C13E-86FBB5C12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3" y="960698"/>
            <a:ext cx="2395043" cy="542273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416831-A4A3-67BE-2038-7A2D5FA26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60" y="787078"/>
            <a:ext cx="4939690" cy="2258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E9F0E67-904D-3849-8F6D-AE2940F1B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995" y="3172922"/>
            <a:ext cx="5494355" cy="345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50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A584B-DF4E-557B-D54D-79DA41F7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3FD5C4F-D49B-46A6-C433-D33043AD4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FDE60E-C165-9BDB-F3EB-281033009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81" y="3655142"/>
            <a:ext cx="5358578" cy="30142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C79D9C-2E58-56A0-5A85-4E4A00C75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81" y="758927"/>
            <a:ext cx="5358578" cy="301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194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51A6-09A2-5984-65B0-24AE020AD8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610CEA-F3BD-6558-A8FB-A8377BB1A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B0CB2A-F46E-2836-2711-28209E08A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130" y="3641623"/>
            <a:ext cx="5417574" cy="30473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E42D8D-EF50-E989-B264-2E56BE725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4" y="927305"/>
            <a:ext cx="5417574" cy="304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18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DBEB3-7A6C-246B-B73F-A820108A6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C346EF1-C01B-D033-D0AC-8E9919CEB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57DDFB-0A3C-2564-D575-E7B8E8EAD4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1" y="975851"/>
            <a:ext cx="4257677" cy="23949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C999E8-52BC-4970-84E2-6B297A2DF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2" y="3695085"/>
            <a:ext cx="4257678" cy="23949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BEB684-2411-524A-AA5E-ED44B45125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50962"/>
            <a:ext cx="4257676" cy="23949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36787B-747D-B788-B111-4695E08A0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6" t="5973"/>
          <a:stretch>
            <a:fillRect/>
          </a:stretch>
        </p:blipFill>
        <p:spPr>
          <a:xfrm>
            <a:off x="4652304" y="3695085"/>
            <a:ext cx="4177372" cy="239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610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8CABA-899B-E27E-CBA2-538D7BBB3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A6D23E-6A2A-AD3E-2A37-610683CFE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FB9CED-27AC-BD24-4573-0F9FF9AD0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6" y="908664"/>
            <a:ext cx="1952318" cy="26030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5BC098-6CEE-41A2-8E46-CBFAF73F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236" y="908663"/>
            <a:ext cx="1952319" cy="26030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8535493-FED2-0013-A454-68EE0D6A1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663"/>
            <a:ext cx="1954353" cy="26030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204FB8-8E9E-4402-5053-2480606E3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798" y="908663"/>
            <a:ext cx="1954353" cy="26030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4D7199-E130-FA4A-C04C-B212989FE2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42" y="3636229"/>
            <a:ext cx="2980142" cy="31292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BE644B-E550-501B-27E9-CDB729006F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991" y="3630405"/>
            <a:ext cx="3163800" cy="30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79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ADB4B-4EA5-3832-9441-6C5FB7F30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3833EB9-2238-7A14-5B3B-510E8FA9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40369F-6DDE-9EDF-979C-BB24F35821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54" y="839836"/>
            <a:ext cx="2935544" cy="391405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FBC8E2-68C7-C814-C6BC-20700B5D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958" y="2403166"/>
            <a:ext cx="2935544" cy="391405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EB2DE1-D276-5344-D5E7-F226432B01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62" y="839836"/>
            <a:ext cx="2935544" cy="391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1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4A1EC-6A22-F57A-BC29-F83AC2FCD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EFEEE9D-5FFF-EABD-9288-3DE17F43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680BC7-884E-30DD-B8A6-7965EBE39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211" b="19856"/>
          <a:stretch>
            <a:fillRect/>
          </a:stretch>
        </p:blipFill>
        <p:spPr>
          <a:xfrm>
            <a:off x="105939" y="1551037"/>
            <a:ext cx="2641724" cy="37559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21D03E-98B6-71E1-7F3C-E0E002076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8" r="417" b="10251"/>
          <a:stretch>
            <a:fillRect/>
          </a:stretch>
        </p:blipFill>
        <p:spPr>
          <a:xfrm>
            <a:off x="2897946" y="868306"/>
            <a:ext cx="3218687" cy="512138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094F79-65E5-7CCD-C2CA-170883996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" b="20000"/>
          <a:stretch>
            <a:fillRect/>
          </a:stretch>
        </p:blipFill>
        <p:spPr>
          <a:xfrm>
            <a:off x="6266916" y="1548196"/>
            <a:ext cx="2641724" cy="375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65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02BFF-64C2-6DB9-0BBC-452C2441C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143B2CA-6EEF-AD66-957A-CA55A62C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8885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«КЛУБ СОВРЕМЕННЫХ РОДИТЕЛЕЙ»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76BCBC-CBFE-B374-059B-FD1FFF309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96" y="781556"/>
            <a:ext cx="6319777" cy="27401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21F406-9871-3B41-EC2E-CFA294356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32" y="3755419"/>
            <a:ext cx="2778435" cy="25794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BBEB9D-05B4-692A-39D1-915E84795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234" y="2227110"/>
            <a:ext cx="3460116" cy="434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36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14A49-8E24-33B3-D7C1-EC9A951F4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4BF841-15F7-E613-AFD2-B2A590BB7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581" y="119319"/>
            <a:ext cx="6679642" cy="2220758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математических представлений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только умение считать и решать задачи, но и фундамент логического мышления, познавательного развития и успешной подготовки к школе.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0A7753E-36A1-391A-3947-E50891CDC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3" b="6643"/>
          <a:stretch>
            <a:fillRect/>
          </a:stretch>
        </p:blipFill>
        <p:spPr>
          <a:xfrm>
            <a:off x="81619" y="2433831"/>
            <a:ext cx="3300677" cy="2936425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BCDA20-95A1-7247-EC2E-49262A996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786" y="3429000"/>
            <a:ext cx="5407741" cy="304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053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5D87D-518B-5A69-ABF5-298A5B82A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B3241-4908-551F-7DBF-E3C3037C4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335666"/>
            <a:ext cx="8094500" cy="6342925"/>
          </a:xfrm>
        </p:spPr>
        <p:txBody>
          <a:bodyPr>
            <a:noAutofit/>
          </a:bodyPr>
          <a:lstStyle/>
          <a:p>
            <a:pPr algn="just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Результаты:</a:t>
            </a:r>
            <a:b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	Повысилась активность и компетентность родителей: на 50% выросло количество вопросов от родителей по теме развития, они стали активно делиться своими находками.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	Повысился интерес детей к математике: дети стали чаще использовать математические термины в речи, проявлять инициативу в решении логических задач.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	Укрепилось детско-родительское взаимодействие: совместные проекты и игры стали стимулом для более тесного и содержательного общения в семье.</a:t>
            </a:r>
            <a:b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	Создана копилка современных методических материалов для работы с родителями (платформа «Клуб современных родителей»).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411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88078-1621-3CB0-C18E-D118928E2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CEBCBE-C8DB-04A3-DF53-EFB90634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7625" y="507421"/>
            <a:ext cx="6622026" cy="3275635"/>
          </a:xfrm>
        </p:spPr>
        <p:txBody>
          <a:bodyPr>
            <a:noAutofit/>
          </a:bodyPr>
          <a:lstStyle/>
          <a:p>
            <a:pPr algn="just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Вывод:</a:t>
            </a:r>
            <a:b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формы взаимодействия, основанные на принципах партнерства, практико-ориентированности и использовании цифровых технологий, кардинально меняют отношение родителей к математическому развитию детей. Они превращают родителей из пассивных наблюдателей в активных участников и союзников педагога.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BBCD8B-17CA-947B-922E-0A44A6196D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19" y="3783056"/>
            <a:ext cx="2911971" cy="28118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EB0EBC-1763-93D6-7DD2-92010F8529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35" b="30466"/>
          <a:stretch>
            <a:fillRect/>
          </a:stretch>
        </p:blipFill>
        <p:spPr>
          <a:xfrm>
            <a:off x="3624349" y="3788824"/>
            <a:ext cx="1773561" cy="27102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7766C04-091B-B0BB-EE4B-8D6961B2C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710" y="4123113"/>
            <a:ext cx="3307771" cy="186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524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2BE61-804B-3D7A-42B6-2085F1247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E0C6D6-01A7-D6E6-CA99-F906E9AB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46" y="300943"/>
            <a:ext cx="8067554" cy="3275635"/>
          </a:xfrm>
        </p:spPr>
        <p:txBody>
          <a:bodyPr>
            <a:noAutofit/>
          </a:bodyPr>
          <a:lstStyle/>
          <a:p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687782-DEC7-3247-2EE7-55EC9D0C6639}"/>
              </a:ext>
            </a:extLst>
          </p:cNvPr>
          <p:cNvSpPr txBox="1"/>
          <p:nvPr/>
        </p:nvSpPr>
        <p:spPr>
          <a:xfrm>
            <a:off x="3834581" y="589630"/>
            <a:ext cx="52209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 чему ребёнка приучишь, </a:t>
            </a:r>
          </a:p>
          <a:p>
            <a:r>
              <a:rPr lang="ru-RU" sz="32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от него и получишь».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0751AA-B280-627B-4667-D65D54608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38" b="94688" l="10000" r="90000">
                        <a14:foregroundMark x1="30938" y1="10000" x2="30938" y2="10000"/>
                        <a14:foregroundMark x1="27187" y1="12500" x2="27187" y2="12500"/>
                        <a14:foregroundMark x1="41563" y1="16563" x2="41563" y2="16563"/>
                        <a14:foregroundMark x1="26563" y1="23438" x2="26563" y2="23438"/>
                        <a14:foregroundMark x1="35625" y1="7187" x2="35625" y2="7187"/>
                        <a14:foregroundMark x1="15313" y1="53750" x2="15313" y2="53750"/>
                        <a14:foregroundMark x1="31563" y1="47500" x2="31563" y2="47500"/>
                        <a14:foregroundMark x1="35625" y1="35625" x2="35625" y2="35625"/>
                        <a14:foregroundMark x1="41250" y1="15000" x2="41250" y2="15000"/>
                        <a14:foregroundMark x1="25938" y1="14375" x2="25938" y2="14375"/>
                        <a14:foregroundMark x1="30625" y1="90313" x2="30625" y2="90313"/>
                        <a14:foregroundMark x1="31250" y1="85000" x2="31250" y2="85000"/>
                        <a14:foregroundMark x1="30000" y1="94688" x2="30000" y2="94688"/>
                        <a14:foregroundMark x1="76563" y1="90313" x2="76563" y2="90313"/>
                        <a14:foregroundMark x1="72500" y1="92813" x2="72500" y2="92813"/>
                        <a14:foregroundMark x1="80625" y1="86250" x2="80625" y2="86250"/>
                        <a14:foregroundMark x1="20625" y1="90313" x2="20625" y2="90313"/>
                        <a14:foregroundMark x1="25938" y1="90000" x2="25938" y2="90000"/>
                        <a14:foregroundMark x1="16563" y1="89375" x2="16563" y2="89375"/>
                        <a14:foregroundMark x1="22500" y1="59375" x2="22500" y2="59375"/>
                        <a14:foregroundMark x1="69688" y1="35313" x2="69688" y2="35313"/>
                        <a14:foregroundMark x1="63750" y1="35000" x2="63750" y2="35000"/>
                        <a14:foregroundMark x1="80625" y1="47188" x2="80625" y2="47188"/>
                        <a14:foregroundMark x1="71250" y1="5938" x2="71250" y2="5938"/>
                        <a14:foregroundMark x1="27187" y1="34688" x2="27187" y2="3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599" y="2065130"/>
            <a:ext cx="4064926" cy="40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24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949DF-585B-B6B1-AAA9-C4E24922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E7436D-8BE2-7D6D-4DB6-1ABF9102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9574" y="147484"/>
            <a:ext cx="6577781" cy="2507226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зачастую родители сводят математическое развитие к механическому заучиванию цифр и счету, недооценивая важность развития логики, пространственного воображения и умения решать нестандартные задачи.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B9868B-BE68-591D-654A-47531FAD0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87" y="3031039"/>
            <a:ext cx="6135329" cy="322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10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3221D-A282-6779-DECD-61A524FF0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42EFF-D35A-157F-1394-EB7671324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68" y="376700"/>
            <a:ext cx="8140560" cy="1325563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систему эффективного партнерства с родителями для формирования у детей дошкольного возраста устойчивого интереса к математике через современные, интерактивные формы взаимодействия.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7EF90F-0918-55EC-70C3-E39ADA0CC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68" y="1954663"/>
            <a:ext cx="7620660" cy="428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4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805EB-C8B0-766C-A43D-6CF9832CA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BE647-60DC-C983-03D3-839E4D7B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4373" y="163378"/>
            <a:ext cx="5877077" cy="3710532"/>
          </a:xfrm>
        </p:spPr>
        <p:txBody>
          <a:bodyPr>
            <a:noAutofit/>
          </a:bodyPr>
          <a:lstStyle/>
          <a:p>
            <a:pPr algn="just"/>
            <a: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  <a:br>
              <a:rPr lang="ru-RU" sz="28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	Познакомить родителей с современным содержанием математических представлений (логика, геометрия, конструирование, решение проблемных ситуаций).</a:t>
            </a:r>
            <a:b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	Активизировать и обогатить воспитательные умения родителей.</a:t>
            </a:r>
            <a:b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	Создать условия для совместной математической деятельности детей и родителей в семье.</a:t>
            </a:r>
            <a:b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7910A32-8FC2-3F30-1090-E2CAA09EC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3" y="3540452"/>
            <a:ext cx="2353400" cy="30569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EB8AC3-92B5-AEBC-45BD-8C736347D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62" y="163377"/>
            <a:ext cx="2347167" cy="326562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1D805C0-A7DC-F7BD-55FF-F81899121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186" y="3685348"/>
            <a:ext cx="3979450" cy="276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55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D46D5-74F9-28D3-98B0-BD126808A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7AA98-7131-8BDD-9806-D7F061DA1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6526" y="365126"/>
            <a:ext cx="7278578" cy="1637294"/>
          </a:xfrm>
        </p:spPr>
        <p:txBody>
          <a:bodyPr>
            <a:noAutofit/>
          </a:bodyPr>
          <a:lstStyle/>
          <a:p>
            <a:pPr algn="just"/>
            <a:r>
              <a:rPr lang="ru-RU" sz="24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данной работы состоит в том, что формирование математических представлений является важной частью образовательной программы дошкольников.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1B1572D-1860-B49B-089D-9A8196CD5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5" b="90157" l="7008" r="95829">
                        <a14:foregroundMark x1="7119" y1="56272" x2="7119" y2="56272"/>
                        <a14:foregroundMark x1="10011" y1="76132" x2="10011" y2="76132"/>
                        <a14:foregroundMark x1="10345" y1="77352" x2="10345" y2="77352"/>
                        <a14:foregroundMark x1="9399" y1="69077" x2="9399" y2="69077"/>
                        <a14:foregroundMark x1="11624" y1="63589" x2="11624" y2="63589"/>
                        <a14:foregroundMark x1="15128" y1="39547" x2="15128" y2="39547"/>
                        <a14:foregroundMark x1="15295" y1="41551" x2="15295" y2="41551"/>
                        <a14:foregroundMark x1="30534" y1="9146" x2="30534" y2="9146"/>
                        <a14:foregroundMark x1="91824" y1="47561" x2="91824" y2="47561"/>
                        <a14:foregroundMark x1="95829" y1="83101" x2="95829" y2="83101"/>
                        <a14:foregroundMark x1="49110" y1="23171" x2="49110" y2="23171"/>
                        <a14:foregroundMark x1="49889" y1="22474" x2="49889" y2="22474"/>
                        <a14:foregroundMark x1="50389" y1="22474" x2="50389" y2="22474"/>
                        <a14:foregroundMark x1="51335" y1="23171" x2="51335" y2="23171"/>
                        <a14:foregroundMark x1="87375" y1="90157" x2="87375" y2="90157"/>
                        <a14:foregroundMark x1="15128" y1="41551" x2="15128" y2="41551"/>
                        <a14:foregroundMark x1="14794" y1="39983" x2="14794" y2="39983"/>
                        <a14:foregroundMark x1="14182" y1="41289" x2="14182" y2="41289"/>
                        <a14:foregroundMark x1="14794" y1="40505" x2="14794" y2="40505"/>
                        <a14:foregroundMark x1="12570" y1="83101" x2="12570" y2="83101"/>
                        <a14:foregroundMark x1="9677" y1="83624" x2="9677" y2="83624"/>
                        <a14:foregroundMark x1="9622" y1="84495" x2="9622" y2="84495"/>
                        <a14:foregroundMark x1="9288" y1="84495" x2="9288" y2="84495"/>
                        <a14:foregroundMark x1="12736" y1="83798" x2="12736" y2="83798"/>
                        <a14:foregroundMark x1="8287" y1="84843" x2="8287" y2="84843"/>
                        <a14:foregroundMark x1="11846" y1="84233" x2="11846" y2="84233"/>
                        <a14:foregroundMark x1="13737" y1="62805" x2="13737" y2="62805"/>
                        <a14:foregroundMark x1="12347" y1="62544" x2="12347" y2="62544"/>
                        <a14:foregroundMark x1="13293" y1="62195" x2="13293" y2="62195"/>
                        <a14:foregroundMark x1="13626" y1="61498" x2="13626" y2="61498"/>
                        <a14:foregroundMark x1="19689" y1="54181" x2="19689" y2="54181"/>
                        <a14:foregroundMark x1="17464" y1="45035" x2="17464" y2="45035"/>
                        <a14:foregroundMark x1="26974" y1="23432" x2="26974" y2="23432"/>
                        <a14:foregroundMark x1="27364" y1="23868" x2="27364" y2="23868"/>
                        <a14:foregroundMark x1="26641" y1="24303" x2="26641" y2="24303"/>
                        <a14:foregroundMark x1="26363" y1="25000" x2="26363" y2="25000"/>
                        <a14:foregroundMark x1="78309" y1="53920" x2="78309" y2="53920"/>
                        <a14:foregroundMark x1="65017" y1="23606" x2="65017" y2="23606"/>
                        <a14:foregroundMark x1="64905" y1="24129" x2="64905" y2="24129"/>
                        <a14:foregroundMark x1="65740" y1="24129" x2="65740" y2="24129"/>
                        <a14:foregroundMark x1="48999" y1="26916" x2="48999" y2="26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9293" y="2132062"/>
            <a:ext cx="7278577" cy="464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64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C6DA66-0C9B-A1B6-4E70-0FF7AE811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666" y="365126"/>
            <a:ext cx="7443018" cy="1325563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подход требует инновационных форматов взаимодействия педагогов и родителей, направленных на повышение качества образовательного процесса и развитие интереса к математике у детей.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823B538-AE23-C986-3BFC-7AA5938A1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640" y="2141536"/>
            <a:ext cx="3102693" cy="4351338"/>
          </a:xfrm>
        </p:spPr>
      </p:pic>
    </p:spTree>
    <p:extLst>
      <p:ext uri="{BB962C8B-B14F-4D97-AF65-F5344CB8AC3E}">
        <p14:creationId xmlns:p14="http://schemas.microsoft.com/office/powerpoint/2010/main" val="1096886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0BFDC4-DF48-0910-279E-F8E366C00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AB489E0B-BCD1-7E5F-98A5-6311E587B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07" y="763591"/>
            <a:ext cx="3763905" cy="532363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C65AEBB-B4F4-35B6-D796-E29606766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770770"/>
            <a:ext cx="3761558" cy="531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1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5F7D7-0EA3-A158-745E-AB5BD0A3E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BC85CC5-755D-26E8-70C0-9241D4797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28" y="1833351"/>
            <a:ext cx="7886700" cy="3731877"/>
          </a:xfrm>
        </p:spPr>
      </p:pic>
    </p:spTree>
    <p:extLst>
      <p:ext uri="{BB962C8B-B14F-4D97-AF65-F5344CB8AC3E}">
        <p14:creationId xmlns:p14="http://schemas.microsoft.com/office/powerpoint/2010/main" val="19070513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151</TotalTime>
  <Words>414</Words>
  <Application>Microsoft Office PowerPoint</Application>
  <PresentationFormat>Экран (4:3)</PresentationFormat>
  <Paragraphs>24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Тема Office</vt:lpstr>
      <vt:lpstr>Мастер-класс   «Современные формы взаимодействия  с родителями при формировании  математических представлений»</vt:lpstr>
      <vt:lpstr>Формирование математических представлений –  это не только умение считать и решать задачи, но и фундамент логического мышления, познавательного развития и успешной подготовки к школе. </vt:lpstr>
      <vt:lpstr>Проблема: зачастую родители сводят математическое развитие к механическому заучиванию цифр и счету, недооценивая важность развития логики, пространственного воображения и умения решать нестандартные задачи. </vt:lpstr>
      <vt:lpstr>Цель: создать систему эффективного партнерства с родителями для формирования у детей дошкольного возраста устойчивого интереса к математике через современные, интерактивные формы взаимодействия.</vt:lpstr>
      <vt:lpstr>Задачи: 1. Познакомить родителей с современным содержанием математических представлений (логика, геометрия, конструирование, решение проблемных ситуаций). 2. Активизировать и обогатить воспитательные умения родителей. 3. Создать условия для совместной математической деятельности детей и родителей в семье. </vt:lpstr>
      <vt:lpstr>Актуальность данной работы состоит в том, что формирование математических представлений является важной частью образовательной программы дошкольников. </vt:lpstr>
      <vt:lpstr>Современный подход требует инновационных форматов взаимодействия педагогов и родителей, направленных на повышение качества образовательного процесса и развитие интереса к математике у детей. </vt:lpstr>
      <vt:lpstr>Презентация PowerPoint</vt:lpstr>
      <vt:lpstr>Презентация PowerPoint</vt:lpstr>
      <vt:lpstr>Презентация PowerPoint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«КЛУБ СОВРЕМЕННЫХ РОДИТЕЛЕЙ»</vt:lpstr>
      <vt:lpstr>Результаты:  1.  Повысилась активность и компетентность родителей: на 50% выросло количество вопросов от родителей по теме развития, они стали активно делиться своими находками. 2.  Повысился интерес детей к математике: дети стали чаще использовать математические термины в речи, проявлять инициативу в решении логических задач. 3.  Укрепилось детско-родительское взаимодействие: совместные проекты и игры стали стимулом для более тесного и содержательного общения в семье. 4.  Создана копилка современных методических материалов для работы с родителями (платформа «Клуб современных родителей»). </vt:lpstr>
      <vt:lpstr>Вывод: Современные формы взаимодействия, основанные на принципах партнерства, практико-ориентированности и использовании цифровых технологий, кардинально меняют отношение родителей к математическому развитию детей. Они превращают родителей из пассивных наблюдателей в активных участников и союзников педагога. 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Ekaterina Arapova</dc:creator>
  <cp:lastModifiedBy>ф</cp:lastModifiedBy>
  <cp:revision>7</cp:revision>
  <dcterms:created xsi:type="dcterms:W3CDTF">2025-10-19T12:39:00Z</dcterms:created>
  <dcterms:modified xsi:type="dcterms:W3CDTF">2025-10-22T19:30:10Z</dcterms:modified>
</cp:coreProperties>
</file>