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  <p:sldMasterId id="2147483676" r:id="rId16"/>
    <p:sldMasterId id="2147483678" r:id="rId17"/>
    <p:sldMasterId id="2147483680" r:id="rId18"/>
    <p:sldMasterId id="2147483682" r:id="rId19"/>
    <p:sldMasterId id="2147483684" r:id="rId20"/>
    <p:sldMasterId id="2147483686" r:id="rId21"/>
    <p:sldMasterId id="2147483688" r:id="rId22"/>
    <p:sldMasterId id="2147483690" r:id="rId23"/>
    <p:sldMasterId id="2147483692" r:id="rId24"/>
    <p:sldMasterId id="2147483694" r:id="rId25"/>
    <p:sldMasterId id="2147483696" r:id="rId26"/>
  </p:sldMasterIdLst>
  <p:notesMasterIdLst>
    <p:notesMasterId r:id="rId62"/>
  </p:notesMasterIdLst>
  <p:sldIdLst>
    <p:sldId id="271" r:id="rId27"/>
    <p:sldId id="276" r:id="rId28"/>
    <p:sldId id="283" r:id="rId29"/>
    <p:sldId id="284" r:id="rId30"/>
    <p:sldId id="277" r:id="rId31"/>
    <p:sldId id="281" r:id="rId32"/>
    <p:sldId id="297" r:id="rId33"/>
    <p:sldId id="298" r:id="rId34"/>
    <p:sldId id="280" r:id="rId35"/>
    <p:sldId id="278" r:id="rId36"/>
    <p:sldId id="282" r:id="rId37"/>
    <p:sldId id="261" r:id="rId38"/>
    <p:sldId id="289" r:id="rId39"/>
    <p:sldId id="288" r:id="rId40"/>
    <p:sldId id="274" r:id="rId41"/>
    <p:sldId id="292" r:id="rId42"/>
    <p:sldId id="293" r:id="rId43"/>
    <p:sldId id="291" r:id="rId44"/>
    <p:sldId id="294" r:id="rId45"/>
    <p:sldId id="290" r:id="rId46"/>
    <p:sldId id="287" r:id="rId47"/>
    <p:sldId id="256" r:id="rId48"/>
    <p:sldId id="259" r:id="rId49"/>
    <p:sldId id="295" r:id="rId50"/>
    <p:sldId id="300" r:id="rId51"/>
    <p:sldId id="267" r:id="rId52"/>
    <p:sldId id="304" r:id="rId53"/>
    <p:sldId id="285" r:id="rId54"/>
    <p:sldId id="301" r:id="rId55"/>
    <p:sldId id="302" r:id="rId56"/>
    <p:sldId id="303" r:id="rId57"/>
    <p:sldId id="296" r:id="rId58"/>
    <p:sldId id="275" r:id="rId59"/>
    <p:sldId id="269" r:id="rId60"/>
    <p:sldId id="279" r:id="rId61"/>
  </p:sldIdLst>
  <p:sldSz cx="9144000" cy="6858000" type="screen4x3"/>
  <p:notesSz cx="9144000" cy="6858000"/>
  <p:embeddedFontLst>
    <p:embeddedFont>
      <p:font typeface="Comic Sans MS" panose="030F0702030302020204" charset="0"/>
      <p:regular r:id="rId66"/>
    </p:embeddedFont>
    <p:embeddedFont>
      <p:font typeface="Calibri" panose="020F0502020204030204" charset="0"/>
      <p:regular r:id="rId67"/>
      <p:bold r:id="rId68"/>
      <p:italic r:id="rId69"/>
      <p:boldItalic r:id="rId70"/>
    </p:embeddedFont>
    <p:embeddedFont>
      <p:font typeface="Segoe UI Semibold" panose="020B0702040204020203" charset="0"/>
      <p:bold r:id="rId7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4" userDrawn="1">
          <p15:clr>
            <a:srgbClr val="A4A3A4"/>
          </p15:clr>
        </p15:guide>
        <p15:guide id="2" pos="24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75" d="100"/>
          <a:sy n="75" d="100"/>
        </p:scale>
        <p:origin x="-1236" y="192"/>
      </p:cViewPr>
      <p:guideLst>
        <p:guide orient="horz" pos="3164"/>
        <p:guide pos="24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1" Type="http://schemas.openxmlformats.org/officeDocument/2006/relationships/font" Target="fonts/font6.fntdata"/><Relationship Id="rId70" Type="http://schemas.openxmlformats.org/officeDocument/2006/relationships/font" Target="fonts/font5.fntdata"/><Relationship Id="rId7" Type="http://schemas.openxmlformats.org/officeDocument/2006/relationships/slideMaster" Target="slideMasters/slideMaster6.xml"/><Relationship Id="rId69" Type="http://schemas.openxmlformats.org/officeDocument/2006/relationships/font" Target="fonts/font4.fntdata"/><Relationship Id="rId68" Type="http://schemas.openxmlformats.org/officeDocument/2006/relationships/font" Target="fonts/font3.fntdata"/><Relationship Id="rId67" Type="http://schemas.openxmlformats.org/officeDocument/2006/relationships/font" Target="fonts/font2.fntdata"/><Relationship Id="rId66" Type="http://schemas.openxmlformats.org/officeDocument/2006/relationships/font" Target="fonts/font1.fntdata"/><Relationship Id="rId65" Type="http://schemas.openxmlformats.org/officeDocument/2006/relationships/tableStyles" Target="tableStyles.xml"/><Relationship Id="rId64" Type="http://schemas.openxmlformats.org/officeDocument/2006/relationships/viewProps" Target="viewProps.xml"/><Relationship Id="rId63" Type="http://schemas.openxmlformats.org/officeDocument/2006/relationships/presProps" Target="presProps.xml"/><Relationship Id="rId62" Type="http://schemas.openxmlformats.org/officeDocument/2006/relationships/notesMaster" Target="notesMasters/notesMaster1.xml"/><Relationship Id="rId61" Type="http://schemas.openxmlformats.org/officeDocument/2006/relationships/slide" Target="slides/slide35.xml"/><Relationship Id="rId60" Type="http://schemas.openxmlformats.org/officeDocument/2006/relationships/slide" Target="slides/slide34.xml"/><Relationship Id="rId6" Type="http://schemas.openxmlformats.org/officeDocument/2006/relationships/slideMaster" Target="slideMasters/slideMaster5.xml"/><Relationship Id="rId59" Type="http://schemas.openxmlformats.org/officeDocument/2006/relationships/slide" Target="slides/slide33.xml"/><Relationship Id="rId58" Type="http://schemas.openxmlformats.org/officeDocument/2006/relationships/slide" Target="slides/slide32.xml"/><Relationship Id="rId57" Type="http://schemas.openxmlformats.org/officeDocument/2006/relationships/slide" Target="slides/slide31.xml"/><Relationship Id="rId56" Type="http://schemas.openxmlformats.org/officeDocument/2006/relationships/slide" Target="slides/slide30.xml"/><Relationship Id="rId55" Type="http://schemas.openxmlformats.org/officeDocument/2006/relationships/slide" Target="slides/slide29.xml"/><Relationship Id="rId54" Type="http://schemas.openxmlformats.org/officeDocument/2006/relationships/slide" Target="slides/slide28.xml"/><Relationship Id="rId53" Type="http://schemas.openxmlformats.org/officeDocument/2006/relationships/slide" Target="slides/slide27.xml"/><Relationship Id="rId52" Type="http://schemas.openxmlformats.org/officeDocument/2006/relationships/slide" Target="slides/slide26.xml"/><Relationship Id="rId51" Type="http://schemas.openxmlformats.org/officeDocument/2006/relationships/slide" Target="slides/slide25.xml"/><Relationship Id="rId50" Type="http://schemas.openxmlformats.org/officeDocument/2006/relationships/slide" Target="slides/slide24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23.xml"/><Relationship Id="rId48" Type="http://schemas.openxmlformats.org/officeDocument/2006/relationships/slide" Target="slides/slide22.xml"/><Relationship Id="rId47" Type="http://schemas.openxmlformats.org/officeDocument/2006/relationships/slide" Target="slides/slide21.xml"/><Relationship Id="rId46" Type="http://schemas.openxmlformats.org/officeDocument/2006/relationships/slide" Target="slides/slide20.xml"/><Relationship Id="rId45" Type="http://schemas.openxmlformats.org/officeDocument/2006/relationships/slide" Target="slides/slide19.xml"/><Relationship Id="rId44" Type="http://schemas.openxmlformats.org/officeDocument/2006/relationships/slide" Target="slides/slide18.xml"/><Relationship Id="rId43" Type="http://schemas.openxmlformats.org/officeDocument/2006/relationships/slide" Target="slides/slide17.xml"/><Relationship Id="rId42" Type="http://schemas.openxmlformats.org/officeDocument/2006/relationships/slide" Target="slides/slide16.xml"/><Relationship Id="rId41" Type="http://schemas.openxmlformats.org/officeDocument/2006/relationships/slide" Target="slides/slide15.xml"/><Relationship Id="rId40" Type="http://schemas.openxmlformats.org/officeDocument/2006/relationships/slide" Target="slides/slide14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13.xml"/><Relationship Id="rId38" Type="http://schemas.openxmlformats.org/officeDocument/2006/relationships/slide" Target="slides/slide12.xml"/><Relationship Id="rId37" Type="http://schemas.openxmlformats.org/officeDocument/2006/relationships/slide" Target="slides/slide11.xml"/><Relationship Id="rId36" Type="http://schemas.openxmlformats.org/officeDocument/2006/relationships/slide" Target="slides/slide10.xml"/><Relationship Id="rId35" Type="http://schemas.openxmlformats.org/officeDocument/2006/relationships/slide" Target="slides/slide9.xml"/><Relationship Id="rId34" Type="http://schemas.openxmlformats.org/officeDocument/2006/relationships/slide" Target="slides/slide8.xml"/><Relationship Id="rId33" Type="http://schemas.openxmlformats.org/officeDocument/2006/relationships/slide" Target="slides/slide7.xml"/><Relationship Id="rId32" Type="http://schemas.openxmlformats.org/officeDocument/2006/relationships/slide" Target="slides/slide6.xml"/><Relationship Id="rId31" Type="http://schemas.openxmlformats.org/officeDocument/2006/relationships/slide" Target="slides/slide5.xml"/><Relationship Id="rId30" Type="http://schemas.openxmlformats.org/officeDocument/2006/relationships/slide" Target="slides/slide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3.xml"/><Relationship Id="rId28" Type="http://schemas.openxmlformats.org/officeDocument/2006/relationships/slide" Target="slides/slide2.xml"/><Relationship Id="rId27" Type="http://schemas.openxmlformats.org/officeDocument/2006/relationships/slide" Target="slides/slide1.xml"/><Relationship Id="rId26" Type="http://schemas.openxmlformats.org/officeDocument/2006/relationships/slideMaster" Target="slideMasters/slideMaster25.xml"/><Relationship Id="rId25" Type="http://schemas.openxmlformats.org/officeDocument/2006/relationships/slideMaster" Target="slideMasters/slideMaster24.xml"/><Relationship Id="rId24" Type="http://schemas.openxmlformats.org/officeDocument/2006/relationships/slideMaster" Target="slideMasters/slideMaster23.xml"/><Relationship Id="rId23" Type="http://schemas.openxmlformats.org/officeDocument/2006/relationships/slideMaster" Target="slideMasters/slideMaster22.xml"/><Relationship Id="rId22" Type="http://schemas.openxmlformats.org/officeDocument/2006/relationships/slideMaster" Target="slideMasters/slideMaster21.xml"/><Relationship Id="rId21" Type="http://schemas.openxmlformats.org/officeDocument/2006/relationships/slideMaster" Target="slideMasters/slideMaster20.xml"/><Relationship Id="rId20" Type="http://schemas.openxmlformats.org/officeDocument/2006/relationships/slideMaster" Target="slideMasters/slideMaster19.xml"/><Relationship Id="rId2" Type="http://schemas.openxmlformats.org/officeDocument/2006/relationships/theme" Target="theme/theme1.xml"/><Relationship Id="rId19" Type="http://schemas.openxmlformats.org/officeDocument/2006/relationships/slideMaster" Target="slideMasters/slideMaster18.xml"/><Relationship Id="rId18" Type="http://schemas.openxmlformats.org/officeDocument/2006/relationships/slideMaster" Target="slideMasters/slideMaster17.xml"/><Relationship Id="rId17" Type="http://schemas.openxmlformats.org/officeDocument/2006/relationships/slideMaster" Target="slideMasters/slideMaster16.xml"/><Relationship Id="rId16" Type="http://schemas.openxmlformats.org/officeDocument/2006/relationships/slideMaster" Target="slideMasters/slideMaster15.xml"/><Relationship Id="rId15" Type="http://schemas.openxmlformats.org/officeDocument/2006/relationships/slideMaster" Target="slideMasters/slideMaster14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A31BF2-B1B1-4A55-A712-35340AE107D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F70A1-5F76-4DF0-9405-CD6F696123C5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6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7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8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1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0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1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2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23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24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hyperlink" Target="https://ds45.educrub.ru/sites/default/files/group/&#1084;&#1072;&#1089;&#1090;&#1077;&#1088;-&#1082;&#1083;&#1072;&#1089;&#1089; &#1072;&#1081;-&#1089;&#1090;&#1086;&#1087;&#1087;&#1077;&#1088;.pdf?ysclid=mnbsuf9ma732302674" TargetMode="External"/><Relationship Id="rId2" Type="http://schemas.openxmlformats.org/officeDocument/2006/relationships/image" Target="../media/image1.jpeg"/><Relationship Id="rId1" Type="http://schemas.openxmlformats.org/officeDocument/2006/relationships/hyperlink" Target="https://nsportal.ru/detskii-sad/vospitatelnaya-rabota/2022/02/26/ekologicheskiy-ay-stopper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.jpe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4.jpe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6.xml"/><Relationship Id="rId4" Type="http://schemas.openxmlformats.org/officeDocument/2006/relationships/image" Target="../media/image37.jpeg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40.jpeg"/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33.jpeg"/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3.png"/><Relationship Id="rId1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6.jpeg"/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7.xml"/><Relationship Id="rId4" Type="http://schemas.openxmlformats.org/officeDocument/2006/relationships/image" Target="../media/image49.jpeg"/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5.xml"/><Relationship Id="rId4" Type="http://schemas.openxmlformats.org/officeDocument/2006/relationships/image" Target="../media/image60.jpeg"/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61.jpeg"/><Relationship Id="rId2" Type="http://schemas.openxmlformats.org/officeDocument/2006/relationships/image" Target="../media/image57.png"/><Relationship Id="rId1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image" Target="../media/image62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hyperlink" Target="https://nsportal.ru/detskiy-sad/raznoe/2025/08/26/ekologicheskiy-teatr-kak-innovatsionnaya-forma-raboty-po" TargetMode="External"/><Relationship Id="rId1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65.jpeg"/><Relationship Id="rId1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6.jpeg"/><Relationship Id="rId2" Type="http://schemas.openxmlformats.org/officeDocument/2006/relationships/hyperlink" Target="https://yandex.ru/video/preview/10137685498898975786" TargetMode="External"/><Relationship Id="rId1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7.jpeg"/><Relationship Id="rId2" Type="http://schemas.openxmlformats.org/officeDocument/2006/relationships/hyperlink" Target="https://yandex.ru/video/preview/9991816313844090046" TargetMode="External"/><Relationship Id="rId1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8.jpe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bject 5"/>
          <p:cNvSpPr txBox="1"/>
          <p:nvPr/>
        </p:nvSpPr>
        <p:spPr>
          <a:xfrm>
            <a:off x="1259840" y="2060575"/>
            <a:ext cx="7030720" cy="21647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algn="ctr">
              <a:lnSpc>
                <a:spcPts val="31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6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Современнные технологии и средства формирования экологической грамотности у детей дошкольного возраста </a:t>
            </a:r>
            <a:endParaRPr lang="ru-RU" sz="3600" b="1" cap="all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uFillTx/>
              <a:latin typeface="Times New Roman" panose="02020603050405020304"/>
              <a:cs typeface="Times New Roman" panose="02020603050405020304"/>
            </a:endParaRPr>
          </a:p>
          <a:p>
            <a:pPr marL="0" marR="0" algn="ctr">
              <a:lnSpc>
                <a:spcPts val="3100"/>
              </a:lnSpc>
              <a:spcBef>
                <a:spcPts val="0"/>
              </a:spcBef>
              <a:spcAft>
                <a:spcPts val="0"/>
              </a:spcAft>
            </a:pPr>
            <a:endParaRPr lang="ru-RU" sz="3600" b="1" cap="all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uFillTx/>
              <a:latin typeface="Times New Roman" panose="02020603050405020304"/>
              <a:cs typeface="Times New Roman" panose="02020603050405020304"/>
            </a:endParaRPr>
          </a:p>
          <a:p>
            <a:pPr marL="0" marR="0" algn="ctr">
              <a:lnSpc>
                <a:spcPts val="3100"/>
              </a:lnSpc>
              <a:spcBef>
                <a:spcPts val="0"/>
              </a:spcBef>
              <a:spcAft>
                <a:spcPts val="0"/>
              </a:spcAft>
            </a:pPr>
            <a:endParaRPr lang="ru-RU" sz="3600" b="1" cap="all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uFillTx/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bject 5"/>
          <p:cNvSpPr txBox="1"/>
          <p:nvPr/>
        </p:nvSpPr>
        <p:spPr>
          <a:xfrm>
            <a:off x="1714480" y="428604"/>
            <a:ext cx="5631146" cy="795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algn="ctr">
              <a:lnSpc>
                <a:spcPts val="31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rgbClr val="009900"/>
                </a:solidFill>
                <a:latin typeface="Times New Roman" panose="02020603050405020304"/>
                <a:cs typeface="Times New Roman" panose="02020603050405020304"/>
              </a:rPr>
              <a:t>Это интересно!</a:t>
            </a:r>
            <a:endParaRPr lang="ru-RU" sz="2800" b="1" dirty="0" smtClean="0">
              <a:solidFill>
                <a:srgbClr val="009900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0" marR="0" algn="ctr">
              <a:lnSpc>
                <a:spcPts val="3100"/>
              </a:lnSpc>
              <a:spcBef>
                <a:spcPts val="0"/>
              </a:spcBef>
              <a:spcAft>
                <a:spcPts val="0"/>
              </a:spcAft>
            </a:pPr>
            <a:endParaRPr sz="2800" b="1" dirty="0">
              <a:solidFill>
                <a:srgbClr val="0099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2" name="Изображение 1" descr="d8bdac5690b15005d8e1c9ed2340aad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240" y="1124585"/>
            <a:ext cx="3626485" cy="2719705"/>
          </a:xfrm>
          <a:prstGeom prst="rect">
            <a:avLst/>
          </a:prstGeom>
        </p:spPr>
      </p:pic>
      <p:pic>
        <p:nvPicPr>
          <p:cNvPr id="6" name="Изображение 5" descr="shirma-syuzhetno-rolevaya-sad-ogoro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4004945"/>
            <a:ext cx="3578225" cy="2767965"/>
          </a:xfrm>
          <a:prstGeom prst="rect">
            <a:avLst/>
          </a:prstGeom>
        </p:spPr>
      </p:pic>
      <p:pic>
        <p:nvPicPr>
          <p:cNvPr id="3" name="Изображение 2" descr="ba9534543ab4bfe91234bffddcb8859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810" y="3972560"/>
            <a:ext cx="3747770" cy="2811145"/>
          </a:xfrm>
          <a:prstGeom prst="rect">
            <a:avLst/>
          </a:prstGeom>
        </p:spPr>
      </p:pic>
      <p:pic>
        <p:nvPicPr>
          <p:cNvPr id="7" name="Изображение 6" descr="detsad-240660-1440318485"/>
          <p:cNvPicPr>
            <a:picLocks noChangeAspect="1"/>
          </p:cNvPicPr>
          <p:nvPr/>
        </p:nvPicPr>
        <p:blipFill>
          <a:blip r:embed="rId5"/>
          <a:srcRect r="9529" b="8511"/>
          <a:stretch>
            <a:fillRect/>
          </a:stretch>
        </p:blipFill>
        <p:spPr>
          <a:xfrm>
            <a:off x="683260" y="1052830"/>
            <a:ext cx="3768090" cy="2851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1" tooltip="" action="ppaction://hlinkfil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bject 5"/>
          <p:cNvSpPr txBox="1"/>
          <p:nvPr/>
        </p:nvSpPr>
        <p:spPr>
          <a:xfrm>
            <a:off x="1714480" y="428604"/>
            <a:ext cx="5631146" cy="1987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algn="ctr">
              <a:lnSpc>
                <a:spcPts val="31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6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Полезные  ссылки на экологические ай - стопперы</a:t>
            </a:r>
            <a:endParaRPr lang="ru-RU" sz="3600" b="1" cap="all" dirty="0" err="1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uFillTx/>
              <a:latin typeface="Times New Roman" panose="02020603050405020304"/>
              <a:cs typeface="Times New Roman" panose="02020603050405020304"/>
            </a:endParaRPr>
          </a:p>
          <a:p>
            <a:pPr marL="0" marR="0" algn="ctr">
              <a:lnSpc>
                <a:spcPts val="3100"/>
              </a:lnSpc>
              <a:spcBef>
                <a:spcPts val="0"/>
              </a:spcBef>
              <a:spcAft>
                <a:spcPts val="0"/>
              </a:spcAft>
            </a:pPr>
            <a:endParaRPr lang="ru-RU" sz="3600" b="1" cap="all" dirty="0" err="1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uFillTx/>
              <a:latin typeface="Times New Roman" panose="02020603050405020304"/>
              <a:cs typeface="Times New Roman" panose="02020603050405020304"/>
            </a:endParaRPr>
          </a:p>
          <a:p>
            <a:pPr marL="0" marR="0" algn="ctr">
              <a:lnSpc>
                <a:spcPts val="3100"/>
              </a:lnSpc>
              <a:spcBef>
                <a:spcPts val="0"/>
              </a:spcBef>
              <a:spcAft>
                <a:spcPts val="0"/>
              </a:spcAft>
            </a:pPr>
            <a:endParaRPr sz="2800" b="1" dirty="0">
              <a:solidFill>
                <a:srgbClr val="0099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1259840" y="2564765"/>
            <a:ext cx="6296660" cy="5835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p>
            <a:pPr defTabSz="266700"/>
            <a:r>
              <a:rPr sz="1600" u="sng">
                <a:solidFill>
                  <a:srgbClr val="0000FF"/>
                </a:solidFill>
                <a:latin typeface="Arial" panose="020B0604020202020204"/>
                <a:ea typeface="Arial" panose="020B0604020202020204"/>
                <a:hlinkClick r:id="rId3"/>
              </a:rPr>
              <a:t>https://ds45.educrub.ru/sites/default/files/group/мастер-класс%20ай-стоппер.pdf?ysclid=mnbsuf9ma732302674</a:t>
            </a:r>
            <a:r>
              <a:rPr lang="ru-RU" sz="1600" u="sng">
                <a:solidFill>
                  <a:srgbClr val="0000FF"/>
                </a:solidFill>
                <a:latin typeface="Arial" panose="020B0604020202020204"/>
                <a:ea typeface="Arial" panose="020B0604020202020204"/>
                <a:hlinkClick r:id="rId3"/>
              </a:rPr>
              <a:t> </a:t>
            </a:r>
            <a:endParaRPr lang="ru-RU" sz="1600" u="sng">
              <a:solidFill>
                <a:srgbClr val="0000FF"/>
              </a:solidFill>
              <a:latin typeface="Arial" panose="020B0604020202020204"/>
              <a:ea typeface="Arial" panose="020B0604020202020204"/>
              <a:hlinkClick r:id="rId3"/>
            </a:endParaRPr>
          </a:p>
        </p:txBody>
      </p:sp>
      <p:sp>
        <p:nvSpPr>
          <p:cNvPr id="13" name="Текстовое поле 12"/>
          <p:cNvSpPr txBox="1"/>
          <p:nvPr/>
        </p:nvSpPr>
        <p:spPr>
          <a:xfrm>
            <a:off x="1333500" y="3503930"/>
            <a:ext cx="6223000" cy="6451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en-US" altLang="ru-RU">
                <a:hlinkClick r:id="rId1" tooltip="" action="ppaction://hlinkfile"/>
              </a:rPr>
              <a:t>https://nsportal.ru/detskii-sad/vospitatelnaya-rabota/2022/02/26/ekologicheskiy-ay-stopper</a:t>
            </a:r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bject 3"/>
          <p:cNvSpPr txBox="1"/>
          <p:nvPr/>
        </p:nvSpPr>
        <p:spPr>
          <a:xfrm>
            <a:off x="443865" y="188595"/>
            <a:ext cx="7842885" cy="136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algn="ctr">
              <a:lnSpc>
                <a:spcPts val="355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6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Проектная технология  как  средство экологического воспитания дошкольников</a:t>
            </a:r>
            <a:endParaRPr lang="ru-RU" sz="3600" b="1" cap="all" dirty="0" err="1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uFillTx/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1785926"/>
            <a:ext cx="3362310" cy="4730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bject 3"/>
          <p:cNvSpPr txBox="1"/>
          <p:nvPr/>
        </p:nvSpPr>
        <p:spPr>
          <a:xfrm>
            <a:off x="530860" y="285750"/>
            <a:ext cx="8286115" cy="454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algn="ctr">
              <a:lnSpc>
                <a:spcPts val="355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6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ЭКОПРОЕКТ «Огород на окне»</a:t>
            </a:r>
            <a:endParaRPr lang="ru-RU" sz="3600" b="1" cap="all" dirty="0" err="1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uFillTx/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2" name="Изображение 1" descr="IMG_20260327_082832_9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040" y="908685"/>
            <a:ext cx="3838575" cy="289052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5" y="1772920"/>
            <a:ext cx="3800475" cy="286194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260" y="3860800"/>
            <a:ext cx="3808095" cy="2856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bject 3"/>
          <p:cNvSpPr txBox="1"/>
          <p:nvPr/>
        </p:nvSpPr>
        <p:spPr>
          <a:xfrm>
            <a:off x="857224" y="285728"/>
            <a:ext cx="7429552" cy="909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algn="ctr">
              <a:lnSpc>
                <a:spcPts val="355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6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ЭКОПРОЕКТ </a:t>
            </a:r>
            <a:endParaRPr lang="ru-RU" sz="3600" b="1" cap="all" dirty="0" err="1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uFillTx/>
              <a:latin typeface="Times New Roman" panose="02020603050405020304"/>
              <a:cs typeface="Times New Roman" panose="02020603050405020304"/>
            </a:endParaRPr>
          </a:p>
          <a:p>
            <a:pPr marL="0" marR="0" algn="ctr">
              <a:lnSpc>
                <a:spcPts val="355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6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«Мусор на земле»</a:t>
            </a:r>
            <a:endParaRPr lang="ru-RU" sz="3600" b="1" cap="all" dirty="0" err="1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uFillTx/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2" name="Изображение 1" descr="IMG_20260324_145435_3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" y="1195705"/>
            <a:ext cx="4928870" cy="292798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145" y="3644900"/>
            <a:ext cx="4215130" cy="3140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bject 3"/>
          <p:cNvSpPr txBox="1"/>
          <p:nvPr/>
        </p:nvSpPr>
        <p:spPr>
          <a:xfrm>
            <a:off x="1785918" y="285728"/>
            <a:ext cx="5697416" cy="909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algn="ctr">
              <a:lnSpc>
                <a:spcPts val="355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6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Экопроект  </a:t>
            </a:r>
            <a:endParaRPr lang="ru-RU" sz="3600" b="1" cap="all" dirty="0" err="1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uFillTx/>
              <a:latin typeface="Times New Roman" panose="02020603050405020304"/>
              <a:cs typeface="Times New Roman" panose="02020603050405020304"/>
            </a:endParaRPr>
          </a:p>
          <a:p>
            <a:pPr marL="0" marR="0" algn="ctr">
              <a:lnSpc>
                <a:spcPts val="355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6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«Красная книга»</a:t>
            </a:r>
            <a:endParaRPr lang="ru-RU" sz="3600" b="1" cap="all" dirty="0" err="1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uFillTx/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5828" y="3357242"/>
            <a:ext cx="4238654" cy="3178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382" y="1405245"/>
            <a:ext cx="4357718" cy="3268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bject 3"/>
          <p:cNvSpPr txBox="1"/>
          <p:nvPr/>
        </p:nvSpPr>
        <p:spPr>
          <a:xfrm>
            <a:off x="1268095" y="285750"/>
            <a:ext cx="6214745" cy="909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algn="ctr">
              <a:lnSpc>
                <a:spcPts val="355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36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Экопроект  «Хранители воды»</a:t>
            </a:r>
            <a:endParaRPr lang="ru-RU" sz="3600" b="1" cap="all" dirty="0" err="1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uFillTx/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" name="Изображение 3"/>
          <p:cNvPicPr/>
          <p:nvPr/>
        </p:nvPicPr>
        <p:blipFill>
          <a:blip r:embed="rId2"/>
          <a:stretch>
            <a:fillRect/>
          </a:stretch>
        </p:blipFill>
        <p:spPr>
          <a:xfrm>
            <a:off x="828040" y="4149090"/>
            <a:ext cx="4335145" cy="2575560"/>
          </a:xfrm>
          <a:prstGeom prst="rect">
            <a:avLst/>
          </a:prstGeom>
        </p:spPr>
      </p:pic>
      <p:pic>
        <p:nvPicPr>
          <p:cNvPr id="5" name="Изображение 4"/>
          <p:cNvPicPr/>
          <p:nvPr/>
        </p:nvPicPr>
        <p:blipFill>
          <a:blip r:embed="rId3"/>
          <a:srcRect l="16599" t="2226" r="18266"/>
          <a:stretch>
            <a:fillRect/>
          </a:stretch>
        </p:blipFill>
        <p:spPr>
          <a:xfrm>
            <a:off x="1331595" y="1301115"/>
            <a:ext cx="3432810" cy="2687320"/>
          </a:xfrm>
          <a:prstGeom prst="rect">
            <a:avLst/>
          </a:prstGeom>
        </p:spPr>
      </p:pic>
      <p:pic>
        <p:nvPicPr>
          <p:cNvPr id="6" name="Изображение 5"/>
          <p:cNvPicPr/>
          <p:nvPr/>
        </p:nvPicPr>
        <p:blipFill>
          <a:blip r:embed="rId4"/>
          <a:stretch>
            <a:fillRect/>
          </a:stretch>
        </p:blipFill>
        <p:spPr>
          <a:xfrm>
            <a:off x="5304790" y="1412875"/>
            <a:ext cx="3110865" cy="4643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bject 3"/>
          <p:cNvSpPr txBox="1"/>
          <p:nvPr/>
        </p:nvSpPr>
        <p:spPr>
          <a:xfrm>
            <a:off x="1268095" y="285750"/>
            <a:ext cx="6214745" cy="909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algn="ctr">
              <a:lnSpc>
                <a:spcPts val="355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6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Экопроект  </a:t>
            </a:r>
            <a:endParaRPr lang="ru-RU" sz="3600" b="1" cap="all" dirty="0" err="1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uFillTx/>
              <a:latin typeface="Times New Roman" panose="02020603050405020304"/>
              <a:cs typeface="Times New Roman" panose="02020603050405020304"/>
            </a:endParaRPr>
          </a:p>
          <a:p>
            <a:pPr marL="0" marR="0" algn="ctr">
              <a:lnSpc>
                <a:spcPts val="355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6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«Птичья столовая»</a:t>
            </a:r>
            <a:endParaRPr sz="3200" b="1" dirty="0">
              <a:solidFill>
                <a:srgbClr val="0099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05" y="1628775"/>
            <a:ext cx="3507740" cy="4960620"/>
          </a:xfrm>
          <a:prstGeom prst="rect">
            <a:avLst/>
          </a:prstGeom>
        </p:spPr>
      </p:pic>
      <p:pic>
        <p:nvPicPr>
          <p:cNvPr id="9" name="Изображение 8"/>
          <p:cNvPicPr/>
          <p:nvPr/>
        </p:nvPicPr>
        <p:blipFill>
          <a:blip r:embed="rId3"/>
          <a:stretch>
            <a:fillRect/>
          </a:stretch>
        </p:blipFill>
        <p:spPr>
          <a:xfrm>
            <a:off x="3924300" y="1626235"/>
            <a:ext cx="4851400" cy="3604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bject 3"/>
          <p:cNvSpPr txBox="1"/>
          <p:nvPr/>
        </p:nvSpPr>
        <p:spPr>
          <a:xfrm>
            <a:off x="857224" y="285728"/>
            <a:ext cx="7429552" cy="136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algn="ctr">
              <a:lnSpc>
                <a:spcPts val="355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6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Кейс - метод  или </a:t>
            </a:r>
            <a:endParaRPr lang="ru-RU" sz="3600" b="1" cap="all" dirty="0" err="1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uFillTx/>
              <a:latin typeface="Times New Roman" panose="02020603050405020304"/>
              <a:cs typeface="Times New Roman" panose="02020603050405020304"/>
            </a:endParaRPr>
          </a:p>
          <a:p>
            <a:pPr marL="0" marR="0" algn="ctr">
              <a:lnSpc>
                <a:spcPts val="355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6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метод конкретных ситуаций в экологии</a:t>
            </a:r>
            <a:endParaRPr lang="ru-RU" sz="3600" b="1" cap="all" dirty="0" err="1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uFillTx/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7" name="Изображение 6"/>
          <p:cNvPicPr/>
          <p:nvPr/>
        </p:nvPicPr>
        <p:blipFill>
          <a:blip r:embed="rId2"/>
          <a:stretch>
            <a:fillRect/>
          </a:stretch>
        </p:blipFill>
        <p:spPr>
          <a:xfrm>
            <a:off x="1619885" y="2277110"/>
            <a:ext cx="5746750" cy="41675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bject 3"/>
          <p:cNvSpPr txBox="1"/>
          <p:nvPr/>
        </p:nvSpPr>
        <p:spPr>
          <a:xfrm>
            <a:off x="243840" y="285750"/>
            <a:ext cx="8707755" cy="454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algn="ctr">
              <a:lnSpc>
                <a:spcPts val="355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6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Кейс «Почему заболел цветок?»</a:t>
            </a:r>
            <a:endParaRPr sz="3200" b="1" dirty="0">
              <a:solidFill>
                <a:srgbClr val="0099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2" name="Изображение 1" descr="IMG_20260324_145528_5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052830"/>
            <a:ext cx="4089400" cy="2774950"/>
          </a:xfrm>
          <a:prstGeom prst="rect">
            <a:avLst/>
          </a:prstGeom>
        </p:spPr>
      </p:pic>
      <p:pic>
        <p:nvPicPr>
          <p:cNvPr id="5" name="Изображение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0" y="3946525"/>
            <a:ext cx="4080510" cy="2769235"/>
          </a:xfrm>
          <a:prstGeom prst="rect">
            <a:avLst/>
          </a:prstGeom>
        </p:spPr>
      </p:pic>
      <p:pic>
        <p:nvPicPr>
          <p:cNvPr id="6" name="Изображение 5"/>
          <p:cNvPicPr/>
          <p:nvPr/>
        </p:nvPicPr>
        <p:blipFill>
          <a:blip r:embed="rId4"/>
          <a:stretch>
            <a:fillRect/>
          </a:stretch>
        </p:blipFill>
        <p:spPr>
          <a:xfrm>
            <a:off x="1043940" y="1052830"/>
            <a:ext cx="3100070" cy="5629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bject 5"/>
          <p:cNvSpPr txBox="1"/>
          <p:nvPr/>
        </p:nvSpPr>
        <p:spPr>
          <a:xfrm>
            <a:off x="110490" y="692785"/>
            <a:ext cx="8757285" cy="7372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algn="ctr">
              <a:lnSpc>
                <a:spcPts val="31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6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«Экологический ай - стоппер»</a:t>
            </a:r>
            <a:endParaRPr lang="ru-RU" sz="3600" b="1" dirty="0" err="1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0" marR="0" algn="ctr">
              <a:lnSpc>
                <a:spcPts val="3100"/>
              </a:lnSpc>
              <a:spcBef>
                <a:spcPts val="0"/>
              </a:spcBef>
              <a:spcAft>
                <a:spcPts val="0"/>
              </a:spcAft>
            </a:pPr>
            <a:endParaRPr lang="ru-RU" sz="3200" b="1" dirty="0" smtClean="0">
              <a:solidFill>
                <a:srgbClr val="009900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0" marR="0" algn="ctr">
              <a:lnSpc>
                <a:spcPts val="3100"/>
              </a:lnSpc>
              <a:spcBef>
                <a:spcPts val="0"/>
              </a:spcBef>
              <a:spcAft>
                <a:spcPts val="0"/>
              </a:spcAft>
            </a:pPr>
            <a:endParaRPr lang="ru-RU" sz="3200" b="1" dirty="0" smtClean="0">
              <a:solidFill>
                <a:srgbClr val="0099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" name="Изображение 3" descr="pngtree-protect-environment-animals-vector-png-image_54044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930" y="1557020"/>
            <a:ext cx="4982210" cy="4982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bject 3"/>
          <p:cNvSpPr txBox="1"/>
          <p:nvPr/>
        </p:nvSpPr>
        <p:spPr>
          <a:xfrm>
            <a:off x="857224" y="285728"/>
            <a:ext cx="7429552" cy="909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algn="ctr">
              <a:lnSpc>
                <a:spcPts val="355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6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КЕЙС «Куда делся ручеёк после стройки»</a:t>
            </a:r>
            <a:endParaRPr lang="ru-RU" sz="3600" b="1" cap="all" dirty="0" err="1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uFillTx/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15" y="1557020"/>
            <a:ext cx="3550920" cy="5013960"/>
          </a:xfrm>
          <a:prstGeom prst="rect">
            <a:avLst/>
          </a:prstGeom>
        </p:spPr>
      </p:pic>
      <p:pic>
        <p:nvPicPr>
          <p:cNvPr id="6" name="Изображение 5" descr="IMG_20260324_145527_6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200" y="3933190"/>
            <a:ext cx="4006215" cy="2642235"/>
          </a:xfrm>
          <a:prstGeom prst="rect">
            <a:avLst/>
          </a:prstGeom>
        </p:spPr>
      </p:pic>
      <p:pic>
        <p:nvPicPr>
          <p:cNvPr id="2" name="Изображение 1"/>
          <p:cNvPicPr/>
          <p:nvPr/>
        </p:nvPicPr>
        <p:blipFill>
          <a:blip r:embed="rId4"/>
          <a:stretch>
            <a:fillRect/>
          </a:stretch>
        </p:blipFill>
        <p:spPr>
          <a:xfrm>
            <a:off x="4140200" y="1484630"/>
            <a:ext cx="4017010" cy="2339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556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bject 3"/>
          <p:cNvSpPr txBox="1"/>
          <p:nvPr/>
        </p:nvSpPr>
        <p:spPr>
          <a:xfrm>
            <a:off x="857224" y="285728"/>
            <a:ext cx="7429552" cy="909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algn="ctr">
              <a:lnSpc>
                <a:spcPts val="355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6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КЕЙС «Как помочь птицам зимой в городе?»</a:t>
            </a:r>
            <a:endParaRPr sz="3200" b="1" dirty="0">
              <a:solidFill>
                <a:srgbClr val="0099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5" name="Изображение 4"/>
          <p:cNvPicPr/>
          <p:nvPr/>
        </p:nvPicPr>
        <p:blipFill>
          <a:blip r:embed="rId2"/>
          <a:stretch>
            <a:fillRect/>
          </a:stretch>
        </p:blipFill>
        <p:spPr>
          <a:xfrm>
            <a:off x="4788535" y="1340485"/>
            <a:ext cx="3397250" cy="3013075"/>
          </a:xfrm>
          <a:prstGeom prst="rect">
            <a:avLst/>
          </a:prstGeom>
        </p:spPr>
      </p:pic>
      <p:pic>
        <p:nvPicPr>
          <p:cNvPr id="6" name="Изображение 5"/>
          <p:cNvPicPr/>
          <p:nvPr/>
        </p:nvPicPr>
        <p:blipFill>
          <a:blip r:embed="rId3"/>
          <a:stretch>
            <a:fillRect/>
          </a:stretch>
        </p:blipFill>
        <p:spPr>
          <a:xfrm>
            <a:off x="539750" y="1340485"/>
            <a:ext cx="3916045" cy="5368925"/>
          </a:xfrm>
          <a:prstGeom prst="rect">
            <a:avLst/>
          </a:prstGeom>
        </p:spPr>
      </p:pic>
      <p:pic>
        <p:nvPicPr>
          <p:cNvPr id="7" name="Изображение 6"/>
          <p:cNvPicPr/>
          <p:nvPr/>
        </p:nvPicPr>
        <p:blipFill>
          <a:blip r:embed="rId4"/>
          <a:stretch>
            <a:fillRect/>
          </a:stretch>
        </p:blipFill>
        <p:spPr>
          <a:xfrm>
            <a:off x="4763770" y="4389755"/>
            <a:ext cx="3422015" cy="2247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bject 5"/>
          <p:cNvSpPr txBox="1"/>
          <p:nvPr/>
        </p:nvSpPr>
        <p:spPr>
          <a:xfrm>
            <a:off x="420370" y="260985"/>
            <a:ext cx="8248650" cy="1192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algn="ctr">
              <a:lnSpc>
                <a:spcPts val="31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6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«</a:t>
            </a:r>
            <a:r>
              <a:rPr lang="en-US" altLang="en-US" sz="36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Экотеатр</a:t>
            </a:r>
            <a:r>
              <a:rPr lang="en-US" altLang="ru-RU" sz="36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altLang="en-US" sz="36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как</a:t>
            </a:r>
            <a:r>
              <a:rPr lang="en-US" altLang="ru-RU" sz="36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altLang="en-US" sz="36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современная</a:t>
            </a:r>
            <a:r>
              <a:rPr lang="en-US" altLang="ru-RU" sz="36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altLang="en-US" sz="36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технология</a:t>
            </a:r>
            <a:r>
              <a:rPr lang="en-US" altLang="ru-RU" sz="36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altLang="en-US" sz="36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экологического</a:t>
            </a:r>
            <a:r>
              <a:rPr lang="en-US" altLang="ru-RU" sz="36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altLang="en-US" sz="36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воспитания</a:t>
            </a:r>
            <a:r>
              <a:rPr lang="en-US" altLang="ru-RU" sz="36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altLang="en-US" sz="36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дошкольников</a:t>
            </a:r>
            <a:r>
              <a:rPr lang="ru-RU" sz="36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»</a:t>
            </a:r>
            <a:endParaRPr lang="ru-RU" sz="3600" b="1" cap="all" dirty="0" err="1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uFillTx/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045" y="1844675"/>
            <a:ext cx="6958330" cy="4632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bject 3"/>
          <p:cNvSpPr txBox="1"/>
          <p:nvPr/>
        </p:nvSpPr>
        <p:spPr>
          <a:xfrm>
            <a:off x="1600835" y="356870"/>
            <a:ext cx="6207760" cy="454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5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36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«Игры превращения»</a:t>
            </a:r>
            <a:endParaRPr lang="en-US" altLang="en-US" sz="3600" b="1" cap="all" dirty="0" err="1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uFillTx/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2" name="Изображение 1"/>
          <p:cNvPicPr/>
          <p:nvPr/>
        </p:nvPicPr>
        <p:blipFill>
          <a:blip r:embed="rId2"/>
          <a:stretch>
            <a:fillRect/>
          </a:stretch>
        </p:blipFill>
        <p:spPr>
          <a:xfrm>
            <a:off x="972185" y="980440"/>
            <a:ext cx="3888105" cy="295402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480" y="980440"/>
            <a:ext cx="3466465" cy="4619625"/>
          </a:xfrm>
          <a:prstGeom prst="rect">
            <a:avLst/>
          </a:prstGeom>
        </p:spPr>
      </p:pic>
      <p:pic>
        <p:nvPicPr>
          <p:cNvPr id="5" name="Изображение 4"/>
          <p:cNvPicPr/>
          <p:nvPr/>
        </p:nvPicPr>
        <p:blipFill>
          <a:blip r:embed="rId4"/>
          <a:stretch>
            <a:fillRect/>
          </a:stretch>
        </p:blipFill>
        <p:spPr>
          <a:xfrm>
            <a:off x="107950" y="4077335"/>
            <a:ext cx="5187950" cy="2491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-2730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bject 3"/>
          <p:cNvSpPr txBox="1"/>
          <p:nvPr/>
        </p:nvSpPr>
        <p:spPr>
          <a:xfrm>
            <a:off x="323850" y="356870"/>
            <a:ext cx="8637270" cy="454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50"/>
              </a:lnSpc>
              <a:spcBef>
                <a:spcPts val="0"/>
              </a:spcBef>
              <a:spcAft>
                <a:spcPts val="0"/>
              </a:spcAft>
            </a:pPr>
            <a:r>
              <a:rPr lang="ru-RU" altLang="en-US" sz="32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ПРИёМЫ ТЕАТРАЛЬНОГО ИСКУССТВА</a:t>
            </a:r>
            <a:endParaRPr lang="ru-RU" altLang="en-US" sz="3200" b="1" cap="all" dirty="0" err="1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uFillTx/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5" name="Изображение 4"/>
          <p:cNvPicPr/>
          <p:nvPr/>
        </p:nvPicPr>
        <p:blipFill>
          <a:blip r:embed="rId2"/>
          <a:stretch>
            <a:fillRect/>
          </a:stretch>
        </p:blipFill>
        <p:spPr>
          <a:xfrm>
            <a:off x="683895" y="3860800"/>
            <a:ext cx="7025640" cy="2911475"/>
          </a:xfrm>
          <a:prstGeom prst="rect">
            <a:avLst/>
          </a:prstGeom>
        </p:spPr>
      </p:pic>
      <p:pic>
        <p:nvPicPr>
          <p:cNvPr id="6" name="Изображение 5"/>
          <p:cNvPicPr/>
          <p:nvPr/>
        </p:nvPicPr>
        <p:blipFill>
          <a:blip r:embed="rId3"/>
          <a:srcRect l="10247" t="4259" r="12880" b="12777"/>
          <a:stretch>
            <a:fillRect/>
          </a:stretch>
        </p:blipFill>
        <p:spPr>
          <a:xfrm>
            <a:off x="4572000" y="980440"/>
            <a:ext cx="4320540" cy="2807970"/>
          </a:xfrm>
          <a:prstGeom prst="rect">
            <a:avLst/>
          </a:prstGeom>
        </p:spPr>
      </p:pic>
      <p:pic>
        <p:nvPicPr>
          <p:cNvPr id="9" name="Содержимое 3" descr="H:\Documents and Settings\Администратор\Мои документы\Downloads\IMG_20170418_10582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605" y="1012190"/>
            <a:ext cx="4012565" cy="272034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8" name="Текстовое поле 7"/>
          <p:cNvSpPr txBox="1"/>
          <p:nvPr/>
        </p:nvSpPr>
        <p:spPr>
          <a:xfrm>
            <a:off x="612140" y="3284855"/>
            <a:ext cx="3688715" cy="3683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 algn="ctr"/>
            <a:r>
              <a:rPr lang="ru-RU" altLang="en-US">
                <a:latin typeface="Segoe UI Semibold" panose="020B0702040204020203" charset="0"/>
                <a:cs typeface="Segoe UI Semibold" panose="020B0702040204020203" charset="0"/>
              </a:rPr>
              <a:t>выразительное чтение</a:t>
            </a:r>
            <a:endParaRPr lang="ru-RU" altLang="en-US">
              <a:latin typeface="Segoe UI Semibold" panose="020B0702040204020203" charset="0"/>
              <a:cs typeface="Segoe UI Semibold" panose="020B0702040204020203" charset="0"/>
            </a:endParaRPr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5148580" y="3364230"/>
            <a:ext cx="3149600" cy="3683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 algn="ctr"/>
            <a:r>
              <a:rPr lang="ru-RU" altLang="en-US">
                <a:latin typeface="Segoe UI Semibold" panose="020B0702040204020203" charset="0"/>
                <a:cs typeface="Segoe UI Semibold" panose="020B0702040204020203" charset="0"/>
              </a:rPr>
              <a:t>ритмопластика</a:t>
            </a:r>
            <a:endParaRPr lang="ru-RU" altLang="en-US">
              <a:latin typeface="Segoe UI Semibold" panose="020B0702040204020203" charset="0"/>
              <a:cs typeface="Segoe UI Semibold" panose="020B0702040204020203" charset="0"/>
            </a:endParaRPr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2197735" y="6441440"/>
            <a:ext cx="3814445" cy="3683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 algn="ctr"/>
            <a:r>
              <a:rPr lang="ru-RU" altLang="en-US">
                <a:latin typeface="Segoe UI Semibold" panose="020B0702040204020203" charset="0"/>
                <a:cs typeface="Segoe UI Semibold" panose="020B0702040204020203" charset="0"/>
              </a:rPr>
              <a:t>инсценировка</a:t>
            </a:r>
            <a:endParaRPr lang="ru-RU" altLang="en-US">
              <a:latin typeface="Segoe UI Semibold" panose="020B0702040204020203" charset="0"/>
              <a:cs typeface="Segoe UI Semibold" panose="020B0702040204020203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bject 3"/>
          <p:cNvSpPr txBox="1"/>
          <p:nvPr/>
        </p:nvSpPr>
        <p:spPr>
          <a:xfrm>
            <a:off x="401320" y="356870"/>
            <a:ext cx="8512810" cy="10604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algn="ctr">
              <a:lnSpc>
                <a:spcPts val="3550"/>
              </a:lnSpc>
              <a:spcBef>
                <a:spcPts val="0"/>
              </a:spcBef>
              <a:spcAft>
                <a:spcPts val="0"/>
              </a:spcAft>
            </a:pPr>
            <a:r>
              <a:rPr lang="ru-RU" altLang="en-US" sz="28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Приёмы  театрального искусства</a:t>
            </a:r>
            <a:endParaRPr lang="ru-RU" altLang="en-US" sz="2800" b="1" cap="all" dirty="0" err="1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uFillTx/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145" y="3717290"/>
            <a:ext cx="4271010" cy="2843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Изображение 1" descr="IMG_20260324_1123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90" y="961390"/>
            <a:ext cx="3579495" cy="2685415"/>
          </a:xfrm>
          <a:prstGeom prst="rect">
            <a:avLst/>
          </a:prstGeom>
        </p:spPr>
      </p:pic>
      <p:pic>
        <p:nvPicPr>
          <p:cNvPr id="6" name="Изображение 5"/>
          <p:cNvPicPr/>
          <p:nvPr/>
        </p:nvPicPr>
        <p:blipFill>
          <a:blip r:embed="rId4"/>
          <a:stretch>
            <a:fillRect/>
          </a:stretch>
        </p:blipFill>
        <p:spPr>
          <a:xfrm>
            <a:off x="323850" y="3573145"/>
            <a:ext cx="4239260" cy="2868930"/>
          </a:xfrm>
          <a:prstGeom prst="rect">
            <a:avLst/>
          </a:prstGeom>
        </p:spPr>
      </p:pic>
      <p:pic>
        <p:nvPicPr>
          <p:cNvPr id="10" name="Изображение 9"/>
          <p:cNvPicPr/>
          <p:nvPr/>
        </p:nvPicPr>
        <p:blipFill>
          <a:blip r:embed="rId5"/>
          <a:stretch>
            <a:fillRect/>
          </a:stretch>
        </p:blipFill>
        <p:spPr>
          <a:xfrm>
            <a:off x="323850" y="1052830"/>
            <a:ext cx="4632325" cy="2322830"/>
          </a:xfrm>
          <a:prstGeom prst="rect">
            <a:avLst/>
          </a:prstGeom>
        </p:spPr>
      </p:pic>
      <p:sp>
        <p:nvSpPr>
          <p:cNvPr id="11" name="Текстовое поле 10"/>
          <p:cNvSpPr txBox="1"/>
          <p:nvPr/>
        </p:nvSpPr>
        <p:spPr>
          <a:xfrm>
            <a:off x="2623185" y="6309360"/>
            <a:ext cx="4037330" cy="3683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 algn="ctr"/>
            <a:r>
              <a:rPr lang="ru-RU" altLang="en-US">
                <a:latin typeface="Segoe UI Semibold" panose="020B0702040204020203" charset="0"/>
                <a:cs typeface="Segoe UI Semibold" panose="020B0702040204020203" charset="0"/>
              </a:rPr>
              <a:t>театральные игры</a:t>
            </a:r>
            <a:endParaRPr lang="ru-RU" altLang="en-US">
              <a:latin typeface="Segoe UI Semibold" panose="020B0702040204020203" charset="0"/>
              <a:cs typeface="Segoe UI Semibold" panose="020B0702040204020203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bject 3"/>
          <p:cNvSpPr txBox="1"/>
          <p:nvPr/>
        </p:nvSpPr>
        <p:spPr>
          <a:xfrm>
            <a:off x="777240" y="356870"/>
            <a:ext cx="8136890" cy="909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algn="ctr">
              <a:lnSpc>
                <a:spcPts val="3550"/>
              </a:lnSpc>
              <a:spcBef>
                <a:spcPts val="0"/>
              </a:spcBef>
              <a:spcAft>
                <a:spcPts val="0"/>
              </a:spcAft>
            </a:pPr>
            <a:r>
              <a:rPr lang="ru-RU" altLang="en-US" sz="28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  <a:sym typeface="+mn-ea"/>
              </a:rPr>
              <a:t>Приёмы  театрального искусства</a:t>
            </a:r>
            <a:endParaRPr lang="ru-RU" altLang="en-US" sz="2800" b="1" cap="all" dirty="0" err="1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uFillTx/>
              <a:latin typeface="Times New Roman" panose="02020603050405020304"/>
              <a:cs typeface="Times New Roman" panose="02020603050405020304"/>
            </a:endParaRPr>
          </a:p>
          <a:p>
            <a:pPr marL="0" marR="0" algn="ctr">
              <a:lnSpc>
                <a:spcPts val="3550"/>
              </a:lnSpc>
              <a:spcBef>
                <a:spcPts val="0"/>
              </a:spcBef>
              <a:spcAft>
                <a:spcPts val="0"/>
              </a:spcAft>
            </a:pPr>
            <a:r>
              <a:rPr lang="ru-RU" altLang="en-US" sz="28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ru-RU" altLang="en-US" sz="3200" b="1" dirty="0">
                <a:solidFill>
                  <a:srgbClr val="0099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endParaRPr lang="ru-RU" altLang="en-US" sz="3200" b="1" dirty="0">
              <a:solidFill>
                <a:srgbClr val="0099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535" y="965835"/>
            <a:ext cx="4104005" cy="2733040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/>
          <a:srcRect l="3080" t="25085" r="7692"/>
          <a:stretch>
            <a:fillRect/>
          </a:stretch>
        </p:blipFill>
        <p:spPr>
          <a:xfrm>
            <a:off x="252095" y="4004945"/>
            <a:ext cx="4176395" cy="2795270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670" y="3888105"/>
            <a:ext cx="4062095" cy="2865755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095" y="965835"/>
            <a:ext cx="4241800" cy="2826385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5436235" y="3284855"/>
            <a:ext cx="2764155" cy="3683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 algn="ctr"/>
            <a:r>
              <a:rPr lang="ru-RU" altLang="en-US" b="1" dirty="0">
                <a:solidFill>
                  <a:schemeClr val="tx1"/>
                </a:solidFill>
                <a:latin typeface="Segoe UI Semibold" panose="020B0702040204020203" charset="0"/>
                <a:cs typeface="Segoe UI Semibold" panose="020B0702040204020203" charset="0"/>
                <a:sym typeface="+mn-ea"/>
              </a:rPr>
              <a:t>декорации</a:t>
            </a:r>
            <a:endParaRPr lang="ru-RU" altLang="en-US" b="1" dirty="0">
              <a:solidFill>
                <a:schemeClr val="tx1"/>
              </a:solidFill>
              <a:latin typeface="Segoe UI Semibold" panose="020B0702040204020203" charset="0"/>
              <a:cs typeface="Segoe UI Semibold" panose="020B0702040204020203" charset="0"/>
              <a:sym typeface="+mn-ea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991235" y="6381115"/>
            <a:ext cx="2764155" cy="3683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 algn="ctr"/>
            <a:r>
              <a:rPr lang="ru-RU" altLang="en-US" b="1" dirty="0">
                <a:solidFill>
                  <a:schemeClr val="tx1"/>
                </a:solidFill>
                <a:latin typeface="Segoe UI Semibold" panose="020B0702040204020203" charset="0"/>
                <a:cs typeface="Segoe UI Semibold" panose="020B0702040204020203" charset="0"/>
                <a:sym typeface="+mn-ea"/>
              </a:rPr>
              <a:t>костюмы</a:t>
            </a:r>
            <a:endParaRPr lang="ru-RU" altLang="en-US" b="1" dirty="0">
              <a:solidFill>
                <a:schemeClr val="tx1"/>
              </a:solidFill>
              <a:latin typeface="Segoe UI Semibold" panose="020B0702040204020203" charset="0"/>
              <a:cs typeface="Segoe UI Semibold" panose="020B0702040204020203" charset="0"/>
              <a:sym typeface="+mn-ea"/>
            </a:endParaRP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1043940" y="3330575"/>
            <a:ext cx="2764155" cy="3683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 algn="ctr"/>
            <a:r>
              <a:rPr lang="ru-RU" altLang="en-US" b="1" dirty="0">
                <a:solidFill>
                  <a:schemeClr val="tx1"/>
                </a:solidFill>
                <a:latin typeface="Segoe UI Semibold" panose="020B0702040204020203" charset="0"/>
                <a:cs typeface="Segoe UI Semibold" panose="020B0702040204020203" charset="0"/>
                <a:sym typeface="+mn-ea"/>
              </a:rPr>
              <a:t>маски</a:t>
            </a:r>
            <a:endParaRPr lang="ru-RU" altLang="en-US" b="1" dirty="0">
              <a:solidFill>
                <a:schemeClr val="tx1"/>
              </a:solidFill>
              <a:latin typeface="Segoe UI Semibold" panose="020B0702040204020203" charset="0"/>
              <a:cs typeface="Segoe UI Semibold" panose="020B0702040204020203" charset="0"/>
              <a:sym typeface="+mn-ea"/>
            </a:endParaRP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5436235" y="6309360"/>
            <a:ext cx="2764155" cy="3683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 algn="ctr"/>
            <a:r>
              <a:rPr lang="ru-RU" altLang="en-US" b="1" dirty="0">
                <a:solidFill>
                  <a:schemeClr val="tx1"/>
                </a:solidFill>
                <a:latin typeface="Segoe UI Semibold" panose="020B0702040204020203" charset="0"/>
                <a:cs typeface="Segoe UI Semibold" panose="020B0702040204020203" charset="0"/>
                <a:sym typeface="+mn-ea"/>
              </a:rPr>
              <a:t>атрибуты</a:t>
            </a:r>
            <a:endParaRPr lang="ru-RU" altLang="en-US" b="1" dirty="0">
              <a:solidFill>
                <a:schemeClr val="tx1"/>
              </a:solidFill>
              <a:latin typeface="Segoe UI Semibold" panose="020B0702040204020203" charset="0"/>
              <a:cs typeface="Segoe UI Semibold" panose="020B0702040204020203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bject 3"/>
          <p:cNvSpPr txBox="1"/>
          <p:nvPr/>
        </p:nvSpPr>
        <p:spPr>
          <a:xfrm>
            <a:off x="777240" y="356870"/>
            <a:ext cx="8136890" cy="909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algn="ctr">
              <a:lnSpc>
                <a:spcPts val="3550"/>
              </a:lnSpc>
              <a:spcBef>
                <a:spcPts val="0"/>
              </a:spcBef>
              <a:spcAft>
                <a:spcPts val="0"/>
              </a:spcAft>
            </a:pPr>
            <a:r>
              <a:rPr lang="ru-RU" altLang="en-US" sz="28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  <a:sym typeface="+mn-ea"/>
              </a:rPr>
              <a:t>Приёмы  театрального искусства</a:t>
            </a:r>
            <a:endParaRPr lang="ru-RU" altLang="en-US" sz="2800" b="1" cap="all" dirty="0" err="1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uFillTx/>
              <a:latin typeface="Times New Roman" panose="02020603050405020304"/>
              <a:cs typeface="Times New Roman" panose="02020603050405020304"/>
            </a:endParaRPr>
          </a:p>
          <a:p>
            <a:pPr marL="0" marR="0" algn="ctr">
              <a:lnSpc>
                <a:spcPts val="3550"/>
              </a:lnSpc>
              <a:spcBef>
                <a:spcPts val="0"/>
              </a:spcBef>
              <a:spcAft>
                <a:spcPts val="0"/>
              </a:spcAft>
            </a:pPr>
            <a:r>
              <a:rPr lang="ru-RU" altLang="en-US" sz="28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ru-RU" altLang="en-US" sz="3200" b="1" dirty="0">
                <a:solidFill>
                  <a:srgbClr val="0099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endParaRPr lang="ru-RU" altLang="en-US" sz="3200" b="1" dirty="0">
              <a:solidFill>
                <a:srgbClr val="0099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0" name="Изображение 9"/>
          <p:cNvPicPr/>
          <p:nvPr/>
        </p:nvPicPr>
        <p:blipFill>
          <a:blip r:embed="rId2"/>
          <a:srcRect l="3309" t="18130" b="16769"/>
          <a:stretch>
            <a:fillRect/>
          </a:stretch>
        </p:blipFill>
        <p:spPr>
          <a:xfrm>
            <a:off x="1226185" y="1124585"/>
            <a:ext cx="2926715" cy="2648585"/>
          </a:xfrm>
          <a:prstGeom prst="rect">
            <a:avLst/>
          </a:prstGeom>
        </p:spPr>
      </p:pic>
      <p:pic>
        <p:nvPicPr>
          <p:cNvPr id="12" name="Изображение 11"/>
          <p:cNvPicPr/>
          <p:nvPr/>
        </p:nvPicPr>
        <p:blipFill>
          <a:blip r:embed="rId3"/>
          <a:stretch>
            <a:fillRect/>
          </a:stretch>
        </p:blipFill>
        <p:spPr>
          <a:xfrm>
            <a:off x="4788535" y="1124585"/>
            <a:ext cx="2969895" cy="2642870"/>
          </a:xfrm>
          <a:prstGeom prst="rect">
            <a:avLst/>
          </a:prstGeom>
        </p:spPr>
      </p:pic>
      <p:pic>
        <p:nvPicPr>
          <p:cNvPr id="14" name="Изображение 13"/>
          <p:cNvPicPr/>
          <p:nvPr/>
        </p:nvPicPr>
        <p:blipFill>
          <a:blip r:embed="rId4"/>
          <a:stretch>
            <a:fillRect/>
          </a:stretch>
        </p:blipFill>
        <p:spPr>
          <a:xfrm>
            <a:off x="2968625" y="3933190"/>
            <a:ext cx="3207385" cy="2531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bject 5"/>
          <p:cNvSpPr txBox="1"/>
          <p:nvPr/>
        </p:nvSpPr>
        <p:spPr>
          <a:xfrm>
            <a:off x="1024255" y="428625"/>
            <a:ext cx="7660640" cy="795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algn="ctr">
              <a:lnSpc>
                <a:spcPts val="3100"/>
              </a:lnSpc>
              <a:spcBef>
                <a:spcPts val="0"/>
              </a:spcBef>
              <a:spcAft>
                <a:spcPts val="0"/>
              </a:spcAft>
            </a:pPr>
            <a:r>
              <a:rPr lang="ru-RU" altLang="en-US" sz="28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Экотеатр </a:t>
            </a:r>
            <a:endParaRPr lang="ru-RU" altLang="en-US" sz="2800" b="1" cap="all" dirty="0" err="1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uFillTx/>
              <a:latin typeface="Times New Roman" panose="02020603050405020304"/>
              <a:cs typeface="Times New Roman" panose="02020603050405020304"/>
            </a:endParaRPr>
          </a:p>
          <a:p>
            <a:pPr marL="0" marR="0" algn="ctr">
              <a:lnSpc>
                <a:spcPts val="3100"/>
              </a:lnSpc>
              <a:spcBef>
                <a:spcPts val="0"/>
              </a:spcBef>
              <a:spcAft>
                <a:spcPts val="0"/>
              </a:spcAft>
            </a:pPr>
            <a:r>
              <a:rPr lang="ru-RU" altLang="en-US" sz="28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«У старичка-лесовичка»</a:t>
            </a:r>
            <a:endParaRPr lang="ru-RU" altLang="en-US" sz="2800" b="1" cap="all" dirty="0" err="1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uFillTx/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10" y="2420620"/>
            <a:ext cx="5075555" cy="3382645"/>
          </a:xfrm>
          <a:prstGeom prst="rect">
            <a:avLst/>
          </a:prstGeom>
        </p:spPr>
      </p:pic>
      <p:pic>
        <p:nvPicPr>
          <p:cNvPr id="3" name="Изображение 2"/>
          <p:cNvPicPr/>
          <p:nvPr/>
        </p:nvPicPr>
        <p:blipFill>
          <a:blip r:embed="rId3"/>
          <a:srcRect l="3777" r="-8103"/>
          <a:stretch>
            <a:fillRect/>
          </a:stretch>
        </p:blipFill>
        <p:spPr>
          <a:xfrm>
            <a:off x="252095" y="1844675"/>
            <a:ext cx="3611245" cy="4048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bject 5"/>
          <p:cNvSpPr txBox="1"/>
          <p:nvPr/>
        </p:nvSpPr>
        <p:spPr>
          <a:xfrm>
            <a:off x="378460" y="428625"/>
            <a:ext cx="8306435" cy="795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algn="ctr">
              <a:lnSpc>
                <a:spcPts val="3100"/>
              </a:lnSpc>
              <a:spcBef>
                <a:spcPts val="0"/>
              </a:spcBef>
              <a:spcAft>
                <a:spcPts val="0"/>
              </a:spcAft>
            </a:pPr>
            <a:r>
              <a:rPr lang="ru-RU" altLang="en-US" sz="28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ЭКОТеатр </a:t>
            </a:r>
            <a:endParaRPr lang="ru-RU" altLang="en-US" sz="2800" b="1" cap="all" dirty="0" err="1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uFillTx/>
              <a:latin typeface="Times New Roman" panose="02020603050405020304"/>
              <a:cs typeface="Times New Roman" panose="02020603050405020304"/>
            </a:endParaRPr>
          </a:p>
          <a:p>
            <a:pPr marL="0" marR="0" algn="ctr">
              <a:lnSpc>
                <a:spcPts val="3100"/>
              </a:lnSpc>
              <a:spcBef>
                <a:spcPts val="0"/>
              </a:spcBef>
              <a:spcAft>
                <a:spcPts val="0"/>
              </a:spcAft>
            </a:pPr>
            <a:r>
              <a:rPr lang="ru-RU" altLang="en-US" sz="28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«климатического действия»</a:t>
            </a:r>
            <a:endParaRPr lang="en-US" altLang="en-US" sz="2800" b="1" dirty="0">
              <a:solidFill>
                <a:srgbClr val="0099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340485"/>
            <a:ext cx="5925185" cy="4444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bject 5"/>
          <p:cNvSpPr txBox="1"/>
          <p:nvPr/>
        </p:nvSpPr>
        <p:spPr>
          <a:xfrm>
            <a:off x="1259840" y="548640"/>
            <a:ext cx="6821170" cy="7569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algn="ctr">
              <a:lnSpc>
                <a:spcPts val="31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Times New Roman" panose="02020603050405020304"/>
                <a:cs typeface="Times New Roman" panose="02020603050405020304"/>
              </a:rPr>
              <a:t>ЗАБИНТОВАННОЕ ИГРУШЕЧНОЕ ЖИВОТНОЕ</a:t>
            </a:r>
            <a:endParaRPr lang="ru-RU" sz="3600" b="1" dirty="0" err="1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0" marR="0" algn="ctr">
              <a:lnSpc>
                <a:spcPts val="3100"/>
              </a:lnSpc>
              <a:spcBef>
                <a:spcPts val="0"/>
              </a:spcBef>
              <a:spcAft>
                <a:spcPts val="0"/>
              </a:spcAft>
            </a:pPr>
            <a:endParaRPr lang="ru-RU" sz="2800" b="1" dirty="0" smtClean="0">
              <a:solidFill>
                <a:srgbClr val="009900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0" marR="0" algn="ctr">
              <a:lnSpc>
                <a:spcPts val="3100"/>
              </a:lnSpc>
              <a:spcBef>
                <a:spcPts val="0"/>
              </a:spcBef>
              <a:spcAft>
                <a:spcPts val="0"/>
              </a:spcAft>
            </a:pPr>
            <a:endParaRPr sz="2800" b="1" dirty="0">
              <a:solidFill>
                <a:srgbClr val="0099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6" name="Изображение 5"/>
          <p:cNvPicPr/>
          <p:nvPr/>
        </p:nvPicPr>
        <p:blipFill>
          <a:blip r:embed="rId2"/>
          <a:stretch>
            <a:fillRect/>
          </a:stretch>
        </p:blipFill>
        <p:spPr>
          <a:xfrm>
            <a:off x="179705" y="1844675"/>
            <a:ext cx="4685665" cy="3074035"/>
          </a:xfrm>
          <a:prstGeom prst="rect">
            <a:avLst/>
          </a:prstGeom>
        </p:spPr>
      </p:pic>
      <p:pic>
        <p:nvPicPr>
          <p:cNvPr id="7" name="Изображение 6"/>
          <p:cNvPicPr/>
          <p:nvPr/>
        </p:nvPicPr>
        <p:blipFill>
          <a:blip r:embed="rId3"/>
          <a:stretch>
            <a:fillRect/>
          </a:stretch>
        </p:blipFill>
        <p:spPr>
          <a:xfrm>
            <a:off x="4932045" y="3068955"/>
            <a:ext cx="3937635" cy="3441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Изображение 1"/>
          <p:cNvPicPr/>
          <p:nvPr/>
        </p:nvPicPr>
        <p:blipFill>
          <a:blip r:embed="rId2"/>
          <a:stretch>
            <a:fillRect/>
          </a:stretch>
        </p:blipFill>
        <p:spPr>
          <a:xfrm>
            <a:off x="441960" y="995045"/>
            <a:ext cx="3799205" cy="5414645"/>
          </a:xfrm>
          <a:prstGeom prst="rect">
            <a:avLst/>
          </a:prstGeom>
        </p:spPr>
      </p:pic>
      <p:pic>
        <p:nvPicPr>
          <p:cNvPr id="3" name="Изображение 2"/>
          <p:cNvPicPr/>
          <p:nvPr/>
        </p:nvPicPr>
        <p:blipFill>
          <a:blip r:embed="rId3"/>
          <a:stretch>
            <a:fillRect/>
          </a:stretch>
        </p:blipFill>
        <p:spPr>
          <a:xfrm>
            <a:off x="4788535" y="963295"/>
            <a:ext cx="3588385" cy="5535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Текстовое поле 3"/>
          <p:cNvSpPr txBox="1"/>
          <p:nvPr/>
        </p:nvSpPr>
        <p:spPr>
          <a:xfrm>
            <a:off x="1952625" y="1085215"/>
            <a:ext cx="4996180" cy="4889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algn="ctr">
              <a:lnSpc>
                <a:spcPts val="3100"/>
              </a:lnSpc>
              <a:spcBef>
                <a:spcPts val="0"/>
              </a:spcBef>
              <a:spcAft>
                <a:spcPts val="0"/>
              </a:spcAft>
            </a:pPr>
            <a:r>
              <a:rPr lang="ru-RU" altLang="en-US" sz="32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  <a:sym typeface="+mn-ea"/>
              </a:rPr>
              <a:t>полезные ссылки </a:t>
            </a:r>
            <a:endParaRPr lang="ru-RU" altLang="en-US" sz="3200" b="1" cap="all" dirty="0" err="1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uFillTx/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  <p:sp>
        <p:nvSpPr>
          <p:cNvPr id="5" name="Текстовое поле 4">
            <a:hlinkClick r:id="rId2" tooltip="" action="ppaction://hlinkfile"/>
          </p:cNvPr>
          <p:cNvSpPr txBox="1"/>
          <p:nvPr/>
        </p:nvSpPr>
        <p:spPr>
          <a:xfrm>
            <a:off x="2263775" y="2247265"/>
            <a:ext cx="4612640" cy="9220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en-US" altLang="ru-RU"/>
              <a:t>https://nsportal.ru/detskiy-sad/raznoe/2025/08/26/ekologicheskiy-teatr-kak-innovatsionnaya-forma-raboty-po</a:t>
            </a:r>
            <a:endParaRPr lang="ru-RU" altLang="en-US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2264410" y="3500755"/>
            <a:ext cx="4612640" cy="3683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en-US" altLang="ru-RU"/>
              <a:t>https://yandex.ru/q/eco/10337548545/</a:t>
            </a:r>
            <a:r>
              <a:rPr lang="ru-RU" altLang="en-US"/>
              <a:t> </a:t>
            </a:r>
            <a:endParaRPr lang="ru-RU" altLang="en-US"/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2268220" y="4149090"/>
            <a:ext cx="4555490" cy="3683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en-US" altLang="ru-RU"/>
              <a:t>https://yandex.ru/q/eco/10337548545/</a:t>
            </a:r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bject 3"/>
          <p:cNvSpPr txBox="1"/>
          <p:nvPr/>
        </p:nvSpPr>
        <p:spPr>
          <a:xfrm>
            <a:off x="311150" y="548640"/>
            <a:ext cx="8204200" cy="909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algn="ctr">
              <a:lnSpc>
                <a:spcPts val="3550"/>
              </a:lnSpc>
              <a:spcBef>
                <a:spcPts val="0"/>
              </a:spcBef>
              <a:spcAft>
                <a:spcPts val="0"/>
              </a:spcAft>
            </a:pPr>
            <a:r>
              <a:rPr lang="ru-RU" altLang="en-US" sz="32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ВИРТУАЛЬНЫЕ ЭКСКУРСИИ </a:t>
            </a:r>
            <a:endParaRPr lang="ru-RU" altLang="en-US" sz="3200" b="1" cap="all" dirty="0" err="1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uFillTx/>
              <a:latin typeface="Times New Roman" panose="02020603050405020304"/>
              <a:cs typeface="Times New Roman" panose="02020603050405020304"/>
            </a:endParaRPr>
          </a:p>
          <a:p>
            <a:pPr marL="0" marR="0" algn="ctr">
              <a:lnSpc>
                <a:spcPts val="3550"/>
              </a:lnSpc>
              <a:spcBef>
                <a:spcPts val="0"/>
              </a:spcBef>
              <a:spcAft>
                <a:spcPts val="0"/>
              </a:spcAft>
            </a:pPr>
            <a:r>
              <a:rPr lang="ru-RU" altLang="en-US" sz="32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В ДОУ</a:t>
            </a:r>
            <a:endParaRPr lang="ru-RU" altLang="en-US" sz="3200" b="1" cap="all" dirty="0" err="1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uFillTx/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" name="Изображение 3"/>
          <p:cNvPicPr/>
          <p:nvPr/>
        </p:nvPicPr>
        <p:blipFill>
          <a:blip r:embed="rId2"/>
          <a:stretch>
            <a:fillRect/>
          </a:stretch>
        </p:blipFill>
        <p:spPr>
          <a:xfrm>
            <a:off x="683895" y="1700530"/>
            <a:ext cx="7829550" cy="4718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bject 3"/>
          <p:cNvSpPr txBox="1"/>
          <p:nvPr/>
        </p:nvSpPr>
        <p:spPr>
          <a:xfrm>
            <a:off x="179994" y="332718"/>
            <a:ext cx="8215370" cy="454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algn="ctr">
              <a:lnSpc>
                <a:spcPts val="3550"/>
              </a:lnSpc>
              <a:spcBef>
                <a:spcPts val="0"/>
              </a:spcBef>
              <a:spcAft>
                <a:spcPts val="0"/>
              </a:spcAft>
            </a:pPr>
            <a:r>
              <a:rPr lang="ru-RU" altLang="en-US" sz="32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ВИРТУАЛЬНая ЭКСКУРСИя</a:t>
            </a:r>
            <a:endParaRPr lang="ru-RU" sz="3200" b="1" spc="-18" dirty="0" smtClean="0">
              <a:solidFill>
                <a:srgbClr val="0099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92253" y="6021373"/>
            <a:ext cx="571504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https://yandex.ru/video/preview/10137685498898975786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11795" y="692767"/>
            <a:ext cx="78581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en-US" sz="32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«Страусиная ферма»</a:t>
            </a:r>
            <a:endParaRPr lang="ru-RU" altLang="en-US" sz="3200" b="1" cap="all" dirty="0" err="1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uFillTx/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8130" y="1412875"/>
            <a:ext cx="5881370" cy="4410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556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728448" y="6309346"/>
            <a:ext cx="607223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https://yandex.ru/video/preview/9991816313844090046</a:t>
            </a:r>
            <a:r>
              <a:rPr lang="en-US" dirty="0" smtClean="0"/>
              <a:t>?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619885" y="188595"/>
            <a:ext cx="629031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en-US" sz="32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  <a:sym typeface="+mn-ea"/>
              </a:rPr>
              <a:t>ВИРТУАЛЬНая ЭКСКУРСИя</a:t>
            </a:r>
            <a:endParaRPr lang="ru-RU" sz="3200" b="1" spc="-18" dirty="0" smtClean="0">
              <a:solidFill>
                <a:srgbClr val="009900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l"/>
            <a:r>
              <a:rPr lang="ru-RU" altLang="en-US" sz="32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«Птицефабрика Гайская»</a:t>
            </a:r>
            <a:endParaRPr lang="ru-RU" altLang="en-US" sz="3200" b="1" cap="all" dirty="0" err="1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uFillTx/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074" name="Picture 2" descr="C:\Users\Крудсы\Downloads\ria-2525645-tn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795" y="1412875"/>
            <a:ext cx="7199630" cy="48044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Текстовое поле 1"/>
          <p:cNvSpPr txBox="1"/>
          <p:nvPr/>
        </p:nvSpPr>
        <p:spPr>
          <a:xfrm>
            <a:off x="322580" y="332740"/>
            <a:ext cx="8399780" cy="28225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algn="ctr">
              <a:lnSpc>
                <a:spcPts val="3550"/>
              </a:lnSpc>
              <a:spcBef>
                <a:spcPts val="0"/>
              </a:spcBef>
              <a:spcAft>
                <a:spcPts val="0"/>
              </a:spcAft>
            </a:pPr>
            <a:r>
              <a:rPr lang="ru-RU" altLang="en-US" sz="32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  <a:sym typeface="+mn-ea"/>
              </a:rPr>
              <a:t>ВИРТУАЛЬНая ЭКСКУРСИя</a:t>
            </a:r>
            <a:endParaRPr lang="ru-RU" altLang="en-US" sz="3200" b="1" cap="all" dirty="0" err="1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uFillTx/>
              <a:latin typeface="Times New Roman" panose="02020603050405020304"/>
              <a:cs typeface="Times New Roman" panose="02020603050405020304"/>
              <a:sym typeface="+mn-ea"/>
            </a:endParaRPr>
          </a:p>
          <a:p>
            <a:pPr marL="0" marR="0" algn="ctr">
              <a:lnSpc>
                <a:spcPts val="3550"/>
              </a:lnSpc>
              <a:spcBef>
                <a:spcPts val="0"/>
              </a:spcBef>
              <a:spcAft>
                <a:spcPts val="0"/>
              </a:spcAft>
            </a:pPr>
            <a:r>
              <a:rPr lang="ru-RU" altLang="en-US" sz="32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  <a:sym typeface="+mn-ea"/>
              </a:rPr>
              <a:t>«</a:t>
            </a:r>
            <a:r>
              <a:rPr lang="en-US" altLang="en-US" sz="32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  <a:sym typeface="+mn-ea"/>
              </a:rPr>
              <a:t>Центр</a:t>
            </a:r>
            <a:r>
              <a:rPr lang="en-US" altLang="ru-RU" sz="32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altLang="en-US" sz="32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  <a:sym typeface="+mn-ea"/>
              </a:rPr>
              <a:t>реинтродукции</a:t>
            </a:r>
            <a:r>
              <a:rPr lang="en-US" altLang="ru-RU" sz="32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altLang="en-US" sz="32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  <a:sym typeface="+mn-ea"/>
              </a:rPr>
              <a:t>лошади</a:t>
            </a:r>
            <a:r>
              <a:rPr lang="en-US" altLang="ru-RU" sz="32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altLang="en-US" sz="32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  <a:sym typeface="+mn-ea"/>
              </a:rPr>
              <a:t>Пржевальского</a:t>
            </a:r>
            <a:r>
              <a:rPr lang="en-US" altLang="ru-RU" sz="32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  <a:sym typeface="+mn-ea"/>
              </a:rPr>
              <a:t>  </a:t>
            </a:r>
            <a:r>
              <a:rPr lang="en-US" altLang="en-US" sz="32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  <a:sym typeface="+mn-ea"/>
              </a:rPr>
              <a:t>государственн</a:t>
            </a:r>
            <a:r>
              <a:rPr lang="ru-RU" altLang="en-US" sz="32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  <a:sym typeface="+mn-ea"/>
              </a:rPr>
              <a:t>ый</a:t>
            </a:r>
            <a:r>
              <a:rPr lang="en-US" altLang="ru-RU" sz="32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altLang="en-US" sz="32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  <a:sym typeface="+mn-ea"/>
              </a:rPr>
              <a:t>природн</a:t>
            </a:r>
            <a:r>
              <a:rPr lang="ru-RU" altLang="en-US" sz="32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  <a:sym typeface="+mn-ea"/>
              </a:rPr>
              <a:t>ый</a:t>
            </a:r>
            <a:r>
              <a:rPr lang="en-US" altLang="ru-RU" sz="32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altLang="en-US" sz="32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  <a:sym typeface="+mn-ea"/>
              </a:rPr>
              <a:t>заповедник</a:t>
            </a:r>
            <a:r>
              <a:rPr lang="en-US" altLang="ru-RU" sz="32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" altLang="en-US" sz="32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  <a:sym typeface="+mn-ea"/>
              </a:rPr>
              <a:t>«</a:t>
            </a:r>
            <a:r>
              <a:rPr lang="en-US" altLang="en-US" sz="32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  <a:sym typeface="+mn-ea"/>
              </a:rPr>
              <a:t>Оренбургский</a:t>
            </a:r>
            <a:r>
              <a:rPr lang="" altLang="en-US" sz="32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  <a:sym typeface="+mn-ea"/>
              </a:rPr>
              <a:t>»</a:t>
            </a:r>
            <a:r>
              <a:rPr lang="en-US" altLang="ru-RU" sz="32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endParaRPr lang="en-US" altLang="ru-RU" sz="3200" b="1" cap="all" dirty="0" err="1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uFillTx/>
              <a:latin typeface="Times New Roman" panose="02020603050405020304"/>
              <a:cs typeface="Times New Roman" panose="02020603050405020304"/>
              <a:sym typeface="+mn-ea"/>
            </a:endParaRPr>
          </a:p>
          <a:p>
            <a:pPr marL="0" marR="0" algn="ctr">
              <a:lnSpc>
                <a:spcPts val="3550"/>
              </a:lnSpc>
              <a:spcBef>
                <a:spcPts val="0"/>
              </a:spcBef>
              <a:spcAft>
                <a:spcPts val="0"/>
              </a:spcAft>
            </a:pPr>
            <a:endParaRPr lang="ru-RU" altLang="en-US" sz="3200" b="1" cap="all" dirty="0" err="1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uFillTx/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  <p:pic>
        <p:nvPicPr>
          <p:cNvPr id="3" name="Изображение 2"/>
          <p:cNvPicPr/>
          <p:nvPr/>
        </p:nvPicPr>
        <p:blipFill>
          <a:blip r:embed="rId2"/>
          <a:stretch>
            <a:fillRect/>
          </a:stretch>
        </p:blipFill>
        <p:spPr>
          <a:xfrm>
            <a:off x="1835785" y="2708910"/>
            <a:ext cx="5278755" cy="3255645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179705" y="6093460"/>
            <a:ext cx="8925560" cy="6711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noAutofit/>
          </a:bodyPr>
          <a:p>
            <a:r>
              <a:rPr lang="en-US" altLang="ru-RU"/>
              <a:t>https://ya.ru/video/preview/8091683029279967437?from=tabbar&amp;parent-reqid=1774800446638755-16840108503447864513-balancer-l7leveler-kubr-yp-sas-56-BAL&amp;text=</a:t>
            </a:r>
            <a:r>
              <a:rPr lang="en-US" altLang="en-US"/>
              <a:t>лошадь</a:t>
            </a:r>
            <a:r>
              <a:rPr lang="en-US" altLang="ru-RU"/>
              <a:t>+</a:t>
            </a:r>
            <a:r>
              <a:rPr lang="en-US" altLang="en-US"/>
              <a:t>пржевальского</a:t>
            </a:r>
            <a:r>
              <a:rPr lang="en-US" altLang="ru-RU"/>
              <a:t>+</a:t>
            </a:r>
            <a:r>
              <a:rPr lang="en-US" altLang="en-US"/>
              <a:t>в</a:t>
            </a:r>
            <a:r>
              <a:rPr lang="en-US" altLang="ru-RU"/>
              <a:t>+</a:t>
            </a:r>
            <a:r>
              <a:rPr lang="en-US" altLang="en-US"/>
              <a:t>оренбургской</a:t>
            </a:r>
            <a:r>
              <a:rPr lang="en-US" altLang="ru-RU"/>
              <a:t>+</a:t>
            </a:r>
            <a:r>
              <a:rPr lang="en-US" altLang="en-US"/>
              <a:t>области</a:t>
            </a:r>
            <a:r>
              <a:rPr lang="en-US" altLang="ru-RU"/>
              <a:t>+</a:t>
            </a:r>
            <a:r>
              <a:rPr lang="en-US" altLang="en-US"/>
              <a:t>заповедник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bject 5"/>
          <p:cNvSpPr txBox="1"/>
          <p:nvPr/>
        </p:nvSpPr>
        <p:spPr>
          <a:xfrm>
            <a:off x="1344295" y="428625"/>
            <a:ext cx="7459980" cy="7569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algn="ctr">
              <a:lnSpc>
                <a:spcPts val="31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6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Экологические акции</a:t>
            </a:r>
            <a:endParaRPr lang="ru-RU" sz="3600" b="1" cap="all" dirty="0" err="1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uFillTx/>
              <a:latin typeface="Times New Roman" panose="02020603050405020304"/>
              <a:cs typeface="Times New Roman" panose="02020603050405020304"/>
            </a:endParaRPr>
          </a:p>
          <a:p>
            <a:pPr marL="0" marR="0" algn="ctr">
              <a:lnSpc>
                <a:spcPts val="3100"/>
              </a:lnSpc>
              <a:spcBef>
                <a:spcPts val="0"/>
              </a:spcBef>
              <a:spcAft>
                <a:spcPts val="0"/>
              </a:spcAft>
            </a:pPr>
            <a:endParaRPr lang="ru-RU" sz="2800" b="1" dirty="0" smtClean="0">
              <a:solidFill>
                <a:srgbClr val="009900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0" marR="0" algn="ctr">
              <a:lnSpc>
                <a:spcPts val="3100"/>
              </a:lnSpc>
              <a:spcBef>
                <a:spcPts val="0"/>
              </a:spcBef>
              <a:spcAft>
                <a:spcPts val="0"/>
              </a:spcAft>
            </a:pPr>
            <a:endParaRPr sz="2800" b="1" dirty="0">
              <a:solidFill>
                <a:srgbClr val="0099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395605" y="5877560"/>
            <a:ext cx="3496310" cy="3683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 algn="ctr"/>
            <a:r>
              <a:rPr lang="ru-RU" altLang="en-US">
                <a:latin typeface="Comic Sans MS" panose="030F0702030302020204" charset="0"/>
                <a:cs typeface="Comic Sans MS" panose="030F0702030302020204" charset="0"/>
              </a:rPr>
              <a:t>КОРМУШКА</a:t>
            </a:r>
            <a:endParaRPr lang="ru-RU" altLang="en-US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4504690" y="5877560"/>
            <a:ext cx="3923665" cy="6451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 algn="ctr"/>
            <a:r>
              <a:rPr lang="ru-RU" altLang="en-US">
                <a:latin typeface="Comic Sans MS" panose="030F0702030302020204" charset="0"/>
                <a:cs typeface="Comic Sans MS" panose="030F0702030302020204" charset="0"/>
              </a:rPr>
              <a:t>НЕ БРОСАЙТЕ </a:t>
            </a:r>
            <a:endParaRPr lang="ru-RU" altLang="en-US">
              <a:latin typeface="Comic Sans MS" panose="030F0702030302020204" charset="0"/>
              <a:cs typeface="Comic Sans MS" panose="030F0702030302020204" charset="0"/>
            </a:endParaRPr>
          </a:p>
          <a:p>
            <a:pPr algn="ctr"/>
            <a:r>
              <a:rPr lang="ru-RU" altLang="en-US">
                <a:latin typeface="Comic Sans MS" panose="030F0702030302020204" charset="0"/>
                <a:cs typeface="Comic Sans MS" panose="030F0702030302020204" charset="0"/>
              </a:rPr>
              <a:t>ДОМАШНИХ ЖИВОТНЫХ</a:t>
            </a:r>
            <a:endParaRPr lang="ru-RU" altLang="en-US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6" name="Изображение 5"/>
          <p:cNvPicPr/>
          <p:nvPr/>
        </p:nvPicPr>
        <p:blipFill>
          <a:blip r:embed="rId2"/>
          <a:stretch>
            <a:fillRect/>
          </a:stretch>
        </p:blipFill>
        <p:spPr>
          <a:xfrm>
            <a:off x="107950" y="1126490"/>
            <a:ext cx="3974465" cy="4667250"/>
          </a:xfrm>
          <a:prstGeom prst="rect">
            <a:avLst/>
          </a:prstGeom>
        </p:spPr>
      </p:pic>
      <p:pic>
        <p:nvPicPr>
          <p:cNvPr id="8" name="Изображение 7"/>
          <p:cNvPicPr/>
          <p:nvPr/>
        </p:nvPicPr>
        <p:blipFill>
          <a:blip r:embed="rId3"/>
          <a:stretch>
            <a:fillRect/>
          </a:stretch>
        </p:blipFill>
        <p:spPr>
          <a:xfrm>
            <a:off x="4356100" y="1124585"/>
            <a:ext cx="4406265" cy="4665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" y="-762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bject 5"/>
          <p:cNvSpPr txBox="1"/>
          <p:nvPr/>
        </p:nvSpPr>
        <p:spPr>
          <a:xfrm>
            <a:off x="1065530" y="428625"/>
            <a:ext cx="7624445" cy="795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algn="ctr">
              <a:lnSpc>
                <a:spcPts val="31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6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МУСОРНЫЕ КОНТЕЙНЕРЫ</a:t>
            </a:r>
            <a:endParaRPr lang="ru-RU" sz="3600" b="1" cap="all" dirty="0" err="1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uFillTx/>
              <a:latin typeface="Times New Roman" panose="02020603050405020304"/>
              <a:cs typeface="Times New Roman" panose="02020603050405020304"/>
            </a:endParaRPr>
          </a:p>
          <a:p>
            <a:pPr marL="0" marR="0" algn="ctr">
              <a:lnSpc>
                <a:spcPts val="3100"/>
              </a:lnSpc>
              <a:spcBef>
                <a:spcPts val="0"/>
              </a:spcBef>
              <a:spcAft>
                <a:spcPts val="0"/>
              </a:spcAft>
            </a:pPr>
            <a:endParaRPr sz="2800" b="1" dirty="0">
              <a:solidFill>
                <a:srgbClr val="0099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" name="Изображение 3" descr="image-2021-10-141759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05" y="1052830"/>
            <a:ext cx="4538345" cy="2691130"/>
          </a:xfrm>
          <a:prstGeom prst="rect">
            <a:avLst/>
          </a:prstGeom>
        </p:spPr>
      </p:pic>
      <p:pic>
        <p:nvPicPr>
          <p:cNvPr id="9" name="Изображение 8" descr="7175558b-61b5-5149-a04a-6c425a3e411d"/>
          <p:cNvPicPr>
            <a:picLocks noChangeAspect="1"/>
          </p:cNvPicPr>
          <p:nvPr/>
        </p:nvPicPr>
        <p:blipFill>
          <a:blip r:embed="rId3"/>
          <a:srcRect l="2520" t="4388" r="3252" b="4614"/>
          <a:stretch>
            <a:fillRect/>
          </a:stretch>
        </p:blipFill>
        <p:spPr>
          <a:xfrm>
            <a:off x="3564255" y="3068955"/>
            <a:ext cx="5213350" cy="3587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" y="-762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bject 5"/>
          <p:cNvSpPr txBox="1"/>
          <p:nvPr/>
        </p:nvSpPr>
        <p:spPr>
          <a:xfrm>
            <a:off x="520065" y="191770"/>
            <a:ext cx="7992745" cy="6502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algn="ctr">
              <a:lnSpc>
                <a:spcPts val="31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6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РИСУНОК   </a:t>
            </a:r>
            <a:endParaRPr lang="ru-RU" sz="3600" b="1" cap="all" dirty="0" err="1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uFillTx/>
              <a:latin typeface="Times New Roman" panose="02020603050405020304"/>
              <a:cs typeface="Times New Roman" panose="02020603050405020304"/>
            </a:endParaRPr>
          </a:p>
          <a:p>
            <a:pPr marL="0" marR="0" algn="ctr">
              <a:lnSpc>
                <a:spcPts val="31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6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«ЗЕМЛЯ В ОПАСНОСТИ</a:t>
            </a:r>
            <a:endParaRPr lang="ru-RU" sz="3600" b="1" cap="all" dirty="0" err="1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uFillTx/>
              <a:latin typeface="Times New Roman" panose="02020603050405020304"/>
              <a:cs typeface="Times New Roman" panose="02020603050405020304"/>
            </a:endParaRPr>
          </a:p>
          <a:p>
            <a:pPr marL="0" marR="0" algn="ctr">
              <a:lnSpc>
                <a:spcPts val="3100"/>
              </a:lnSpc>
              <a:spcBef>
                <a:spcPts val="0"/>
              </a:spcBef>
              <a:spcAft>
                <a:spcPts val="0"/>
              </a:spcAft>
            </a:pPr>
            <a:endParaRPr lang="ru-RU" sz="2800" b="1" dirty="0" smtClean="0">
              <a:solidFill>
                <a:srgbClr val="009900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0" marR="0" algn="ctr">
              <a:lnSpc>
                <a:spcPts val="3100"/>
              </a:lnSpc>
              <a:spcBef>
                <a:spcPts val="0"/>
              </a:spcBef>
              <a:spcAft>
                <a:spcPts val="0"/>
              </a:spcAft>
            </a:pPr>
            <a:endParaRPr sz="2800" b="1" dirty="0">
              <a:solidFill>
                <a:srgbClr val="0099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" name="Изображение 2" descr="789960226e9d5fc0ed86f4cc5dbef5d4"/>
          <p:cNvPicPr>
            <a:picLocks noChangeAspect="1"/>
          </p:cNvPicPr>
          <p:nvPr/>
        </p:nvPicPr>
        <p:blipFill>
          <a:blip r:embed="rId2"/>
          <a:srcRect l="6370" t="3157" r="8280"/>
          <a:stretch>
            <a:fillRect/>
          </a:stretch>
        </p:blipFill>
        <p:spPr>
          <a:xfrm>
            <a:off x="4787900" y="1542415"/>
            <a:ext cx="3979545" cy="4699000"/>
          </a:xfrm>
          <a:prstGeom prst="rect">
            <a:avLst/>
          </a:prstGeom>
        </p:spPr>
      </p:pic>
      <p:pic>
        <p:nvPicPr>
          <p:cNvPr id="2" name="Изображение 1" descr="ff147273d9b7dca5a34f4f9f764cf38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05" y="1557020"/>
            <a:ext cx="4454525" cy="4685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" y="-762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bject 5"/>
          <p:cNvSpPr txBox="1"/>
          <p:nvPr/>
        </p:nvSpPr>
        <p:spPr>
          <a:xfrm>
            <a:off x="600710" y="401955"/>
            <a:ext cx="7950200" cy="1192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algn="ctr">
              <a:lnSpc>
                <a:spcPts val="31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6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Идеи создания </a:t>
            </a:r>
            <a:endParaRPr lang="ru-RU" sz="3600" b="1" cap="all" dirty="0" err="1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uFillTx/>
              <a:latin typeface="Times New Roman" panose="02020603050405020304"/>
              <a:cs typeface="Times New Roman" panose="02020603050405020304"/>
            </a:endParaRPr>
          </a:p>
          <a:p>
            <a:pPr marL="0" marR="0" algn="ctr">
              <a:lnSpc>
                <a:spcPts val="31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6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эко ай - стопперов</a:t>
            </a:r>
            <a:endParaRPr lang="ru-RU" sz="3600" b="1" cap="all" dirty="0" err="1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uFillTx/>
              <a:latin typeface="Times New Roman" panose="02020603050405020304"/>
              <a:cs typeface="Times New Roman" panose="02020603050405020304"/>
            </a:endParaRPr>
          </a:p>
          <a:p>
            <a:pPr marL="0" marR="0" algn="ctr">
              <a:lnSpc>
                <a:spcPts val="3100"/>
              </a:lnSpc>
              <a:spcBef>
                <a:spcPts val="0"/>
              </a:spcBef>
              <a:spcAft>
                <a:spcPts val="0"/>
              </a:spcAft>
            </a:pPr>
            <a:endParaRPr sz="2800" b="1" dirty="0">
              <a:solidFill>
                <a:srgbClr val="0099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" name="Изображение 2"/>
          <p:cNvPicPr/>
          <p:nvPr/>
        </p:nvPicPr>
        <p:blipFill>
          <a:blip r:embed="rId2"/>
          <a:srcRect l="12244" t="9450" r="8325" b="6101"/>
          <a:stretch>
            <a:fillRect/>
          </a:stretch>
        </p:blipFill>
        <p:spPr>
          <a:xfrm>
            <a:off x="467360" y="1340485"/>
            <a:ext cx="4752340" cy="2576195"/>
          </a:xfrm>
          <a:prstGeom prst="rect">
            <a:avLst/>
          </a:prstGeom>
        </p:spPr>
      </p:pic>
      <p:pic>
        <p:nvPicPr>
          <p:cNvPr id="6" name="Изображение 5"/>
          <p:cNvPicPr/>
          <p:nvPr/>
        </p:nvPicPr>
        <p:blipFill>
          <a:blip r:embed="rId3"/>
          <a:srcRect l="12700" r="5829" b="545"/>
          <a:stretch>
            <a:fillRect/>
          </a:stretch>
        </p:blipFill>
        <p:spPr>
          <a:xfrm>
            <a:off x="4356100" y="4004945"/>
            <a:ext cx="4464685" cy="2664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" y="-762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bject 5"/>
          <p:cNvSpPr txBox="1"/>
          <p:nvPr/>
        </p:nvSpPr>
        <p:spPr>
          <a:xfrm>
            <a:off x="1714480" y="428604"/>
            <a:ext cx="5631146" cy="1192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algn="ctr">
              <a:lnSpc>
                <a:spcPts val="31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6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Идеи создания </a:t>
            </a:r>
            <a:endParaRPr lang="ru-RU" sz="3600" b="1" cap="all" dirty="0" err="1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uFillTx/>
              <a:latin typeface="Times New Roman" panose="02020603050405020304"/>
              <a:cs typeface="Times New Roman" panose="02020603050405020304"/>
            </a:endParaRPr>
          </a:p>
          <a:p>
            <a:pPr marL="0" marR="0" algn="ctr">
              <a:lnSpc>
                <a:spcPts val="31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6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эко ай - стопперов</a:t>
            </a:r>
            <a:endParaRPr lang="ru-RU" sz="3600" b="1" cap="all" dirty="0" err="1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uFillTx/>
              <a:latin typeface="Times New Roman" panose="02020603050405020304"/>
              <a:cs typeface="Times New Roman" panose="02020603050405020304"/>
            </a:endParaRPr>
          </a:p>
          <a:p>
            <a:pPr marL="0" marR="0" algn="ctr">
              <a:lnSpc>
                <a:spcPts val="3100"/>
              </a:lnSpc>
              <a:spcBef>
                <a:spcPts val="0"/>
              </a:spcBef>
              <a:spcAft>
                <a:spcPts val="0"/>
              </a:spcAft>
            </a:pPr>
            <a:endParaRPr sz="2800" b="1" dirty="0">
              <a:solidFill>
                <a:srgbClr val="0099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2" name="Изображение 1"/>
          <p:cNvPicPr/>
          <p:nvPr/>
        </p:nvPicPr>
        <p:blipFill>
          <a:blip r:embed="rId2"/>
          <a:srcRect l="11833" t="12880" r="11519" b="7324"/>
          <a:stretch>
            <a:fillRect/>
          </a:stretch>
        </p:blipFill>
        <p:spPr>
          <a:xfrm>
            <a:off x="3996055" y="1412875"/>
            <a:ext cx="4573270" cy="4645025"/>
          </a:xfrm>
          <a:prstGeom prst="rect">
            <a:avLst/>
          </a:prstGeom>
        </p:spPr>
      </p:pic>
      <p:pic>
        <p:nvPicPr>
          <p:cNvPr id="4" name="Изображение 3"/>
          <p:cNvPicPr/>
          <p:nvPr/>
        </p:nvPicPr>
        <p:blipFill>
          <a:blip r:embed="rId3"/>
          <a:srcRect l="25846" t="1206" r="30429"/>
          <a:stretch>
            <a:fillRect/>
          </a:stretch>
        </p:blipFill>
        <p:spPr>
          <a:xfrm>
            <a:off x="467360" y="1412875"/>
            <a:ext cx="3362960" cy="4744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" y="-762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bject 5"/>
          <p:cNvSpPr txBox="1"/>
          <p:nvPr/>
        </p:nvSpPr>
        <p:spPr>
          <a:xfrm>
            <a:off x="517525" y="428625"/>
            <a:ext cx="8070850" cy="1192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algn="ctr">
              <a:lnSpc>
                <a:spcPts val="31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600" b="1" cap="all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uFillTx/>
                <a:latin typeface="Times New Roman" panose="02020603050405020304"/>
                <a:cs typeface="Times New Roman" panose="02020603050405020304"/>
              </a:rPr>
              <a:t>Ай - стопперы «Плакаты»</a:t>
            </a:r>
            <a:endParaRPr lang="ru-RU" sz="3600" b="1" cap="all" dirty="0" err="1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uFillTx/>
              <a:latin typeface="Times New Roman" panose="02020603050405020304"/>
              <a:cs typeface="Times New Roman" panose="02020603050405020304"/>
            </a:endParaRPr>
          </a:p>
          <a:p>
            <a:pPr marL="0" marR="0" algn="ctr">
              <a:lnSpc>
                <a:spcPts val="3100"/>
              </a:lnSpc>
              <a:spcBef>
                <a:spcPts val="0"/>
              </a:spcBef>
              <a:spcAft>
                <a:spcPts val="0"/>
              </a:spcAft>
            </a:pPr>
            <a:endParaRPr lang="ru-RU" sz="2800" b="1" dirty="0" smtClean="0">
              <a:solidFill>
                <a:srgbClr val="009900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0" marR="0" algn="ctr">
              <a:lnSpc>
                <a:spcPts val="3100"/>
              </a:lnSpc>
              <a:spcBef>
                <a:spcPts val="0"/>
              </a:spcBef>
              <a:spcAft>
                <a:spcPts val="0"/>
              </a:spcAft>
            </a:pPr>
            <a:endParaRPr sz="2800" b="1" dirty="0">
              <a:solidFill>
                <a:srgbClr val="0099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9" name="Изображение 8"/>
          <p:cNvPicPr/>
          <p:nvPr/>
        </p:nvPicPr>
        <p:blipFill>
          <a:blip r:embed="rId2"/>
          <a:stretch>
            <a:fillRect/>
          </a:stretch>
        </p:blipFill>
        <p:spPr>
          <a:xfrm>
            <a:off x="4686935" y="1125220"/>
            <a:ext cx="3761740" cy="5577205"/>
          </a:xfrm>
          <a:prstGeom prst="rect">
            <a:avLst/>
          </a:prstGeom>
        </p:spPr>
      </p:pic>
      <p:pic>
        <p:nvPicPr>
          <p:cNvPr id="10" name="Изображение 9"/>
          <p:cNvPicPr/>
          <p:nvPr/>
        </p:nvPicPr>
        <p:blipFill>
          <a:blip r:embed="rId3"/>
          <a:stretch>
            <a:fillRect/>
          </a:stretch>
        </p:blipFill>
        <p:spPr>
          <a:xfrm>
            <a:off x="395605" y="1124585"/>
            <a:ext cx="4037330" cy="5561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1_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3_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5_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6_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7_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8_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9_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1_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2_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23_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24_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25_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2085</Words>
  <Application>WPS Presentation</Application>
  <PresentationFormat>Экран (4:3)</PresentationFormat>
  <Paragraphs>140</Paragraphs>
  <Slides>35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25</vt:i4>
      </vt:variant>
      <vt:variant>
        <vt:lpstr>幻灯片标题</vt:lpstr>
      </vt:variant>
      <vt:variant>
        <vt:i4>35</vt:i4>
      </vt:variant>
    </vt:vector>
  </HeadingPairs>
  <TitlesOfParts>
    <vt:vector size="71" baseType="lpstr">
      <vt:lpstr>Arial</vt:lpstr>
      <vt:lpstr>SimSun</vt:lpstr>
      <vt:lpstr>Wingdings</vt:lpstr>
      <vt:lpstr>Times New Roman</vt:lpstr>
      <vt:lpstr>Comic Sans MS</vt:lpstr>
      <vt:lpstr>Microsoft YaHei</vt:lpstr>
      <vt:lpstr>Arial Unicode MS</vt:lpstr>
      <vt:lpstr>Calibri</vt:lpstr>
      <vt:lpstr>Times New Roman</vt:lpstr>
      <vt:lpstr>Arial</vt:lpstr>
      <vt:lpstr>Segoe UI Semibold</vt:lpstr>
      <vt:lpstr>Theme Office</vt:lpstr>
      <vt:lpstr>1_Theme Office</vt:lpstr>
      <vt:lpstr>2_Theme Office</vt:lpstr>
      <vt:lpstr>3_Theme Office</vt:lpstr>
      <vt:lpstr>4_Theme Office</vt:lpstr>
      <vt:lpstr>5_Theme Office</vt:lpstr>
      <vt:lpstr>6_Theme Office</vt:lpstr>
      <vt:lpstr>7_Theme Office</vt:lpstr>
      <vt:lpstr>9_Theme Office</vt:lpstr>
      <vt:lpstr>10_Theme Office</vt:lpstr>
      <vt:lpstr>11_Theme Office</vt:lpstr>
      <vt:lpstr>8_Theme Office</vt:lpstr>
      <vt:lpstr>12_Theme Office</vt:lpstr>
      <vt:lpstr>13_Theme Office</vt:lpstr>
      <vt:lpstr>14_Theme Office</vt:lpstr>
      <vt:lpstr>15_Theme Office</vt:lpstr>
      <vt:lpstr>16_Theme Office</vt:lpstr>
      <vt:lpstr>17_Theme Office</vt:lpstr>
      <vt:lpstr>18_Theme Office</vt:lpstr>
      <vt:lpstr>19_Theme Office</vt:lpstr>
      <vt:lpstr>21_Theme Office</vt:lpstr>
      <vt:lpstr>22_Theme Office</vt:lpstr>
      <vt:lpstr>23_Theme Office</vt:lpstr>
      <vt:lpstr>24_Theme Office</vt:lpstr>
      <vt:lpstr>25_Theme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doc2pdf</dc:creator>
  <cp:lastModifiedBy>Асель Солнышко</cp:lastModifiedBy>
  <cp:revision>40</cp:revision>
  <dcterms:created xsi:type="dcterms:W3CDTF">2026-03-24T11:02:00Z</dcterms:created>
  <dcterms:modified xsi:type="dcterms:W3CDTF">2026-03-29T16:19:20Z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9B3720E4B33D4E8EB0A74D5455C6F204_12</vt:lpwstr>
  </property>
  <property fmtid="{D5CDD505-2E9C-101B-9397-08002B2CF9AE}" pid="3" name="KSOProductBuildVer">
    <vt:lpwstr>1049-12.2.0.23196</vt:lpwstr>
  </property>
</Properties>
</file>