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6" r:id="rId2"/>
    <p:sldId id="371" r:id="rId3"/>
    <p:sldId id="257" r:id="rId4"/>
    <p:sldId id="258" r:id="rId5"/>
    <p:sldId id="386" r:id="rId6"/>
    <p:sldId id="282" r:id="rId7"/>
    <p:sldId id="290" r:id="rId8"/>
    <p:sldId id="289" r:id="rId9"/>
    <p:sldId id="259" r:id="rId10"/>
    <p:sldId id="263" r:id="rId11"/>
    <p:sldId id="385" r:id="rId12"/>
    <p:sldId id="339" r:id="rId13"/>
    <p:sldId id="342" r:id="rId14"/>
    <p:sldId id="376" r:id="rId15"/>
    <p:sldId id="292" r:id="rId16"/>
    <p:sldId id="380" r:id="rId17"/>
    <p:sldId id="382" r:id="rId18"/>
    <p:sldId id="345" r:id="rId19"/>
    <p:sldId id="353" r:id="rId20"/>
    <p:sldId id="3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413" autoAdjust="0"/>
  </p:normalViewPr>
  <p:slideViewPr>
    <p:cSldViewPr>
      <p:cViewPr>
        <p:scale>
          <a:sx n="81" d="100"/>
          <a:sy n="81" d="100"/>
        </p:scale>
        <p:origin x="-8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1118-F4FA-4931-9784-A416C473BFF4}" type="datetimeFigureOut">
              <a:rPr lang="ru-RU" smtClean="0"/>
              <a:pPr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92E6-168E-41EE-A83F-1A3A3D373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53A0D-3B46-423A-84A8-8B8F271CB1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4DF073-286A-40BD-AEF9-8E9B2A1FC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82E946-CAEC-497F-907C-F77D26D65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CC938F-ADE9-43ED-B4DF-E4A2B6E5D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2154C-9479-4AC8-AAD3-0ECDB54E08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8DF808-E8BE-44E0-87D9-196A9B03C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B0A47A-EBD3-4195-AC25-3316DC4A3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51F493-CB4D-4244-BF01-5A3FF8230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1B9D79-5251-48BF-9555-AC106C237E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1DF5FD-2CDC-4EF2-BE1F-17D1B5713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C56E89-6B35-4F2C-9821-41F06A3CB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88663C-3224-4BEC-BF3E-EB00C7D5F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2ED0D8-7BBD-421E-953C-1A5F7AEE89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mic.ru/images/gallery_02-2012/640.444_1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orc.zouo.ru/assets/gallery/%C8%C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3571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«Инклюзивное образование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ДОУ. Что это такое?»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204865"/>
            <a:ext cx="3572130" cy="3031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5938" y="5085184"/>
            <a:ext cx="2494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Подготовила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 воспитатель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60» г. Орска</a:t>
            </a:r>
          </a:p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4686" y="4437112"/>
            <a:ext cx="4557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Педагогического характера: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рассмотрение развития каждого ребенка как уникального процесса (отказ от сравнивания детей друг с другом)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активизация когнитивного развития через коммуникацию и имитацию</a:t>
            </a:r>
            <a:r>
              <a:rPr lang="ru-RU" sz="1600" dirty="0" smtClean="0"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3265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2970213" algn="ctr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 инклюзивного образования 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897451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Социального характера: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развитие самостоятельности через предоставление помощи;</a:t>
            </a:r>
          </a:p>
          <a:p>
            <a:pPr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обогащение коммуникативного и нравственного опыта;</a:t>
            </a:r>
          </a:p>
          <a:p>
            <a:pPr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формирование толерантности, терпения, умения проявлять сочувствие  и    </a:t>
            </a:r>
          </a:p>
          <a:p>
            <a:pPr eaLnBrk="0" hangingPunct="0">
              <a:tabLst>
                <a:tab pos="2970213" algn="ctr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гуманность.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7289" y="2251967"/>
            <a:ext cx="8074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Психологического характера: 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исключения развития чувства превосходства или комплекса неполноценности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983" y="2924944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2970213" algn="ctr"/>
              </a:tabLst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Медицинского характера: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подражание «здоровому» типу поведения как поведенческой норме;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исключение социальной изоляции, усугубляющей патологию и   </a:t>
            </a:r>
          </a:p>
          <a:p>
            <a:pPr marL="285750" indent="-285750" eaLnBrk="0" hangingPunct="0">
              <a:buFont typeface="Arial" pitchFamily="34" charset="0"/>
              <a:buChar char="•"/>
              <a:tabLst>
                <a:tab pos="2970213" algn="ctr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ведущей к развитию «ограниченных возможностей»;</a:t>
            </a:r>
          </a:p>
        </p:txBody>
      </p:sp>
      <p:pic>
        <p:nvPicPr>
          <p:cNvPr id="10" name="Рисунок 9" descr="D:\Диск E\фото дс\день инвал\IMG-38f7a80b8d2e9f04106c78596e94f143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98033"/>
            <a:ext cx="2880319" cy="2643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9995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Финансовое обеспечение. Перевод групп общеразвивающей направленности в группы комбинированной направленности</a:t>
            </a:r>
          </a:p>
          <a:p>
            <a:pPr marL="109728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междисциплинарной команды психолого-педагогического сопровождения  для решения задач индивидуальной, групповой и межгрупповой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109728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latin typeface="Times New Roman"/>
                <a:ea typeface="Times New Roman"/>
              </a:rPr>
              <a:t>Модернизация системы ДОУ по переподготовке педагогического персонала, специалистов, повышение квалификации всех членов коллектива</a:t>
            </a:r>
            <a:r>
              <a:rPr lang="ru-RU" sz="1600" b="1" dirty="0" smtClean="0">
                <a:latin typeface="Times New Roman"/>
                <a:ea typeface="Times New Roman"/>
              </a:rPr>
              <a:t>.</a:t>
            </a:r>
          </a:p>
          <a:p>
            <a:pPr marL="109728" indent="0" algn="just">
              <a:lnSpc>
                <a:spcPct val="115000"/>
              </a:lnSpc>
              <a:buNone/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4. Формирование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толерантного сообщества детей, родителей, персонала и социального окружения.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marL="109728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 инклюзивного образования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ОБОБЩЕНИЕ ОПЫТА педагогов, площадки\презент оренбург\фото сред орен\индив 4\IMG_6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5948"/>
            <a:ext cx="20162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ОБОБЩЕНИЕ ОПЫТА педагогов, площадки\презент оренбург\фото сред орен\индив 4\IMG_63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81127"/>
            <a:ext cx="2057400" cy="274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етсад 60\Desktop\Снимок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48562"/>
            <a:ext cx="1895475" cy="274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24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604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эволюционности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поэтапности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развития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инклюзивной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практики;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индивидуального  и междисциплинарного подхода.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вариативной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развивающей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среды и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методической базы обучения и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модульной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организации образовательных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самостоятельной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ребенка-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индивидуализация и социальное взаимодействие;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семейно-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ориентированного сопровождения партнерское взаимодействие с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семьей.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динамического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развития образовательной модели детского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сада.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активного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включения всех участников образовательного процесса 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природособразности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 -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содержания, приемов и методов обучения и воспитания возможностям и потребностям ребенка </a:t>
            </a:r>
          </a:p>
          <a:p>
            <a:pPr marL="285750" indent="-285750" eaLnBrk="0" hangingPunc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системности и непрерывности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047" y="287777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инклюзии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000504"/>
            <a:ext cx="45017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мультидисциплинарности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обеспечена  созданием команды   специалистов, осуществляющей «сопровождение»  всех субъектов образовательной     деятельности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родителей, педагогов,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3643314"/>
            <a:ext cx="3315218" cy="21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23528" y="571655"/>
            <a:ext cx="691315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</a:t>
            </a:r>
            <a:endParaRPr lang="ru-RU" sz="1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Руководитель принимает решение  об организации инклюзивного образования в ДОУ;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Руководитель ДОУ проводит анализ квалификации специалистов, комплектации развивающей предметно-пространственной среды, образовательных программ и технологий, по которым работает образовательное учреждение на соответствие их условиям реализации инклюзивных целей;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3.Руководитель  ОУ проводит собрание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педколлектива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обсуждению  основных целей и принципов инклюзии, перспективного и текущего плана действий коллектива, определения состава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ППк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(консилиум) и координатора по организации инклюзивной практики в ДОУ;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4.Знакомство с детьми и семьями;       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5.ППк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заключения ПМПК (комиссия) и результатов диагностики, разрабатывает образовательный маршрут для детей с ОВЗ в ДОУ и индивидуальную образовательную программу;                                     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6.Определяются основные мероприятия по адаптации детей группы к новым условиям с приходом детей с ОВЗ;             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7.Проводятся встречи родителей детей с ОВЗ и возрастной нормы;                                                           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8.Подписываются договоры с родителями.                                                                                                          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Составляется расписание и определяется распорядок дня.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23528" y="102300"/>
            <a:ext cx="8675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инклюзивного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44" y="5157192"/>
            <a:ext cx="2304256" cy="16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8184"/>
            <a:ext cx="84357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этап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1.Разработка  концепции  организации  инклюзивной  практики.                                                 2.Разработка  образовательной программы,  учитывающей государственные требования и особенности  инклюзивного процесса.                                                                                                                                              3.Создание методического обеспечения образовательного процесса.                                                        4.Создание вариативных форм для реализации инклюзивного образования.                                      5.Повышение профессиональной квалификации педагогов и специалистов                                                 6.Определение педагогов и специалистов, разрабатывающих индивидуальную образовательную программу для детей с ОВЗ.                                                                                                                                         7.Создание развивающей предметно-пространственной среды.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8.Разработка новой структуры управления инклюзивным образовательным учреждением.               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9.Выстраивание партнёрских отношений со всеми участниками образовательного процесса.  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10.Создание сетевого взаимодействия с организациями-партнёрами.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Разрешительными документами для функционирования инклюзивного учреждения  является наличие 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лицензии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общеобразовательных программ и осуществление  квалифицированной коррекции нарушений  в физическом и психическом развитии воспитанников.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5331454"/>
            <a:ext cx="3563888" cy="15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755576" y="191889"/>
            <a:ext cx="788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 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риоритеты  построения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инклюзивного 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57158" y="792053"/>
            <a:ext cx="82809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философии инклюзии всеми участниками образовательного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Приоритет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социальной адаптации ребенка на каждом возрастном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этапе;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Приоритетное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коммуникативных и практических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компетенций;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Профилактика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преодоления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искусственной изоляции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особого ребенка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Знание психологических закономерностей и особенностей «особых» детей. 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Знание методов психологического и дидактического проектирования учебного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процесса. 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Умение реализовывать различные способы взаимодействия между всеми с</a:t>
            </a:r>
          </a:p>
          <a:p>
            <a:pPr algn="just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субъектами образовательной среды (педагогами, детьми, родителями)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1" y="4069874"/>
            <a:ext cx="3813574" cy="250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2492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-мотивационные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эмоциональные,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когнитивные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взаимные 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игровую и продуктивную детскую деятельности.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эффективной работы в инклюзивной группе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выстроить   различные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организации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участников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образовательного процесса , которые будут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зависеть от состава детей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группы, и определяться сочетанием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планов 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1429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Компоненты организации отношений между участниками инклюзивного образования в ДОУ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9" name="Picture 2" descr="http://www.amic.ru/images/gallery_02-2012/640.444_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1942"/>
            <a:ext cx="3743846" cy="2473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98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7342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качества инклюзивного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в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 будет зависеть от: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418" y="1017080"/>
            <a:ext cx="86665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профессиональной компетенции, методической информационной поддержки педагогов, реализующих практику инклюзивного образования в ДОУ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</a:rPr>
              <a:t>Информационной поддержки семей, имеющих детей с ОВЗ;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</a:rPr>
              <a:t>Привлечение социальных партнеров для эффективности продвижения инклюзивного образования</a:t>
            </a:r>
            <a:r>
              <a:rPr lang="ru-RU" sz="2000" dirty="0" smtClean="0"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сопровождение и поддержка детей, нуждающихся в психолого-педагогической и медико-социальной помощи;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модели взаимодействия образовательного учреждения с иными учреждениями социума;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 и распространение типовых технологий помощи детям с ОВЗ в успешной адаптации в образовательной среде;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успешности протекания процессов инклюзивного образования в ДОУ 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4143380"/>
            <a:ext cx="3669840" cy="22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214282" y="714356"/>
            <a:ext cx="87484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равны в детском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имеют равные стартовые возможности и доступ к процессу обучения в течение дня.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воспитанников должны быть равные возможности для установления и развития важных социальных связей.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и проводят эффективное воспитание и обучение дошкольников.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вовлеченные в процесс воспитания и образования, обучены стратегиям и процедурам, облегчающим процесс включения, т.е. социальную интеграцию воспитанников.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процесс воспитания и развития учитывает потребности каждого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«включенных» воспитанников являются участниками образовательного процесса.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настроены только позитивно и понимают свои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14290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инклюзивного образовательного учреждения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32" y="3786190"/>
            <a:ext cx="3024335" cy="28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5876"/>
            <a:ext cx="81752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обеспечивает максимальную социализацию детей с ОВЗ в соответствии с индивидуальными психофизическими возможностями каждого ребёнка; формирует у всех участников образовательной деятельности таких общечеловеческих ценностей, как взаимное уважение, толерантность, осознание себя частью общества, предоставляет возможности для развития навыков и талантов конкретного человека, возможность взаимопомощи и развития у всех людей способностей, необходимых для общения.  В ходе инклюзивного образования происходит рост педагогического мастерства,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педагогической компетентности и ответственности педагогов и родителей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расширяется образовательное пространство ДОУ и повышается его социальный статус, скоординированная деятельность всех участников образовательного процесса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обеспечивается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 методическое сопровождение семей детей с ОВЗ. Инклюзивное образование обладает ресурсами, направленными на стимулирование равноправия воспитанников и их участия во всех делах коллектива. </a:t>
            </a:r>
            <a:endParaRPr lang="ru-RU" sz="1600" dirty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347864" y="116632"/>
            <a:ext cx="1245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4286256"/>
            <a:ext cx="3525652" cy="2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каждым годом увеличивается число детей с ограниченными физическими и психическими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возможностями, поэтому вопрос об инклюзивном образовании является актуальным.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если для родителей нормально развивающегося ребенка детский сад - это место, где он может пообщаться, поиграть с другими детьми, интересно провести время, узнать что-то новое, то для семей, воспитывающих детей с ОВЗ, детский сад может быть местом, где их ребенок может полноценно развиваться и адаптироваться, приспосабливаться к жизни, так как построение коррекционно-развивающей программы в ДОУ обеспечивает социальную направленность педагогических воздействий и социализацию ребенка с ОВЗ.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ОВЗ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интеллектуальной недостаточностью.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задержкой психического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тяжёлыми нарушениями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нарушениями слуха.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нарушениями зрения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нарушением опорно-двигательного аппарата</a:t>
            </a: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 тяжелыми множественными нарушениями</a:t>
            </a:r>
          </a:p>
          <a:p>
            <a:pPr lvl="0" eaLnBrk="0" hangingPunct="0">
              <a:tabLst>
                <a:tab pos="5715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развитии</a:t>
            </a:r>
          </a:p>
          <a:p>
            <a:pPr lvl="0" indent="450850" eaLnBrk="0" hangingPunct="0">
              <a:buFont typeface="+mj-lt"/>
              <a:buAutoNum type="arabicPeriod"/>
              <a:tabLst>
                <a:tab pos="5715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0612" y="188640"/>
            <a:ext cx="223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D:\Диск E\фото дс\фото 24-25 год\субботник 30 мая\IMG-20250529-WA0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95232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1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2143116"/>
            <a:ext cx="8424936" cy="1569660"/>
          </a:xfrm>
          <a:prstGeom prst="rect">
            <a:avLst/>
          </a:prstGeom>
          <a:noFill/>
          <a:ln cmpd="sng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Verdana" pitchFamily="34" charset="0"/>
                <a:ea typeface="Times New Roman" pitchFamily="18" charset="0"/>
              </a:rPr>
              <a:t>СПАСИБО </a:t>
            </a:r>
          </a:p>
          <a:p>
            <a:pPr algn="ctr" eaLnBrk="0" hangingPunct="0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latin typeface="Verdana" pitchFamily="34" charset="0"/>
                <a:ea typeface="Times New Roman" pitchFamily="18" charset="0"/>
              </a:rPr>
              <a:t>за внимание!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0004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важных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 сегодня –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новых подходов к образованию лиц с особыми потребностями. 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84817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1A3C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1A3C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1A3C18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1600" b="1" dirty="0">
                <a:solidFill>
                  <a:srgbClr val="1A3C18"/>
                </a:solidFill>
                <a:latin typeface="Times New Roman" pitchFamily="18" charset="0"/>
                <a:cs typeface="Times New Roman" pitchFamily="18" charset="0"/>
              </a:rPr>
              <a:t>инклюзивного </a:t>
            </a:r>
            <a:r>
              <a:rPr lang="ru-RU" sz="1600" b="1" dirty="0" smtClean="0">
                <a:solidFill>
                  <a:srgbClr val="1A3C18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исключение  любой  дискриминации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детей, которая обеспечивает равное отношение ко всем людям, но создает особые условия для детей, имеющих особые образовательные потребности.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1681644"/>
            <a:ext cx="7920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1A3C18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1A3C18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1A3C1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A3C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инклюзивного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3C1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учебные заведения дошкольного, среднего, профессионального и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89639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b="1" dirty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 smtClean="0">
                <a:solidFill>
                  <a:srgbClr val="1A3C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инклюзивного образования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сложный, 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многогранный, затрагивающий, помимо научных и методологических – социальные и административные ресурсы и требующий кардинальной перестройки современной системы образования.   </a:t>
            </a:r>
          </a:p>
        </p:txBody>
      </p:sp>
      <p:pic>
        <p:nvPicPr>
          <p:cNvPr id="10" name="Рисунок 190" descr="http://im5-tub-ru.yandex.net/i?id=133705023-45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00570"/>
            <a:ext cx="2157764" cy="166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3645024"/>
            <a:ext cx="663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Инклюзия (включение)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процесс, при котором что-либо включается, то есть вовлекается, охватывается, или входит в состав, как часть целого ;  это активное включение детей,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специалистов в области образования  в совместную деятельность: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совместное планирование,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общих мероприятий,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семинаров,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праздников для создания инклюзивного сообщества как модели реального социума.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96370" y="2982574"/>
            <a:ext cx="6525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формирование толерантного отношения к детям с ОВЗ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42852"/>
            <a:ext cx="440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такое  «Инклюзия» ?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59337"/>
            <a:ext cx="1928826" cy="203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96370" y="1020861"/>
            <a:ext cx="6525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процесс, требующий перестройки на всех уровнях человеческого функционирования 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интеграции детей в общеобразовательный процесс независимо от их половой, этнической и религиозной принадлежности, прежних учебных достижений,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состояния здоровья, уровня развития,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пола, возраста, принадлежности к той или иной социальной группе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социально-экономического статуса 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других различий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890053"/>
              </p:ext>
            </p:extLst>
          </p:nvPr>
        </p:nvGraphicFramePr>
        <p:xfrm>
          <a:off x="1115616" y="1340768"/>
          <a:ext cx="6768752" cy="3528392"/>
        </p:xfrm>
        <a:graphic>
          <a:graphicData uri="http://schemas.openxmlformats.org/drawingml/2006/table">
            <a:tbl>
              <a:tblPr/>
              <a:tblGrid>
                <a:gridCol w="3138321"/>
                <a:gridCol w="3630431"/>
              </a:tblGrid>
              <a:tr h="465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Интеграция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Инклюзия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Внимание направлено на проблемы «особых» детей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Внимание направлено на всех детей детского сада, школы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Необходимое требование – изменение субъекта (ребенка с проблемами)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Изменяются  детский сад, школа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Преимущество от этого процесса получают только дети с особыми потребностями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Преимущества получают все дети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Профессиональная, специальная экспертиза и формальная поддержка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Неформальная поддержка и экспертиза воспитателя детского сада, учителя массового класса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Возможно использование специальных методов обучения и терапия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Качественное обучение и воспитание всех детей – учеников школы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Ассимиляция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Трансформация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и инклюзия. Одно и то же?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Диск E\фото дс\РОДИТЕЛИ\IMG_17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37626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иск E\фото дс\БИБЛИ-КА\Библиот\SAM_87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5"/>
            <a:ext cx="2171700" cy="176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legri.ru/images/photos/medium/article16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275539"/>
            <a:ext cx="2755265" cy="22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40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9080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38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Виды инклюзии  в  воспитательно-образовательном  процессе ДОУ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5872" y="875733"/>
            <a:ext cx="2320216" cy="24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«Временная (точечная) инклюзия-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ребенок включается в коллектив сверстников лишь на праздниках, кратковременно в играх или на прогулке.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819835" y="908050"/>
            <a:ext cx="2960908" cy="24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«Частичная инклюзия»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включение ребенка в режиме половины дня или неполной недели, например, когда ребенок находится в группе сверстников, осваивая непосредственно учебный материал в ходе индивидуальной работы, но участвует в занятиях по изобразительной деятельности, физической культуре, музыке и др. вместе с другими детьми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000878" y="875733"/>
            <a:ext cx="2873083" cy="2413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«Полная  инклюзия»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посещение ребенком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ОВЗ возрастной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группы в режиме полного дня самостоятельно или с сопровождением. Ребенок занимается на всех занятиях совместно со сверстниками. При этом выбираются задания различного уровня сложности, дополнительные игры и упражнения.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Детсад 60\Desktop\P62601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2" y="3717032"/>
            <a:ext cx="2320215" cy="216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Диск E\фото дс\РОДИТЕЛИ\IMG_22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35" y="3717032"/>
            <a:ext cx="2960908" cy="216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Диск E\фото дс\РОДИТЕЛИ\IMG_17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77" y="3717032"/>
            <a:ext cx="2873083" cy="216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5407" y="304926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понять, что инклюзия  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интеграция,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более широкое понятие!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85719" y="1197478"/>
            <a:ext cx="852029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живут вместе в обычной группе детского сада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Специалисты помогают детям.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Обычные группы изменяются.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Внимание акцентируется на возможности и сильные стороны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учатся терпимости - воспринимают человеческие различия как обычные.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Дети-инвалиды получают полноценное и эффективное образование для того, чтобы жить полной жизнью.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Проблемы развития, эмоциональное состояние детей-инвалидов становятся важными для окружающих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Выделение «особых» групп в детском саду часто ведет к исключению «особых» детей из социальной жизни детского сада, создает определенные барьеры в общении и взаимодействии детей.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357422" y="4413743"/>
            <a:ext cx="379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Равные возможности для каждого! 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4777" y="5443382"/>
            <a:ext cx="196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без границ!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3" y="4735574"/>
            <a:ext cx="1514268" cy="2081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2" y="4919102"/>
            <a:ext cx="2963738" cy="178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214290"/>
            <a:ext cx="4530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Инклюзивное образование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6" name="Picture 2" descr="http://orc.zouo.ru/assets/gallery/%C8%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501122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618" y="521158"/>
            <a:ext cx="8391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инклюзивного образования в ДОУ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организация такого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образовательно-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развивающего пространства для всех и безбарьерной среды,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позволяющих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с ОВЗ получить современное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качественное образование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воспитание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732" y="1916832"/>
            <a:ext cx="83913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адачи: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квалифицированная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коррекция отклонений в физическом или психическом развитии воспитанников; 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интеграция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детей с отклонениями в состоянии здоровья в единое образовательное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пространство;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создание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условий для совместного воспитания и образования детей с разными психофизическими особенностями развития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;гармоничное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всестороннее развитие личности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формирование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толерантного сообщества детей, родителей, персонала и социального окружения; 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создание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возможности всем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воспитанникам в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полном объеме участвовать в жизни коллектива ДОУ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928098"/>
            <a:ext cx="2920085" cy="1817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2364</TotalTime>
  <Words>1865</Words>
  <Application>Microsoft Office PowerPoint</Application>
  <PresentationFormat>Экран (4:3)</PresentationFormat>
  <Paragraphs>176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и инклюзия. Одно и то же?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внедрения  инклюзивного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Павлозавр</dc:creator>
  <cp:lastModifiedBy>Детсад 60</cp:lastModifiedBy>
  <cp:revision>169</cp:revision>
  <dcterms:created xsi:type="dcterms:W3CDTF">2013-11-12T08:25:55Z</dcterms:created>
  <dcterms:modified xsi:type="dcterms:W3CDTF">2025-11-01T09:00:39Z</dcterms:modified>
</cp:coreProperties>
</file>