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332" r:id="rId3"/>
    <p:sldId id="308" r:id="rId4"/>
    <p:sldId id="309" r:id="rId5"/>
    <p:sldId id="310" r:id="rId6"/>
    <p:sldId id="311" r:id="rId7"/>
    <p:sldId id="312" r:id="rId8"/>
    <p:sldId id="313" r:id="rId9"/>
    <p:sldId id="314" r:id="rId10"/>
    <p:sldId id="315" r:id="rId11"/>
    <p:sldId id="317" r:id="rId12"/>
    <p:sldId id="318" r:id="rId13"/>
    <p:sldId id="319" r:id="rId14"/>
    <p:sldId id="320" r:id="rId15"/>
    <p:sldId id="333" r:id="rId16"/>
    <p:sldId id="321" r:id="rId17"/>
    <p:sldId id="334" r:id="rId18"/>
    <p:sldId id="322" r:id="rId19"/>
    <p:sldId id="323" r:id="rId20"/>
    <p:sldId id="324" r:id="rId21"/>
    <p:sldId id="325" r:id="rId22"/>
    <p:sldId id="326" r:id="rId23"/>
    <p:sldId id="327" r:id="rId24"/>
    <p:sldId id="335" r:id="rId25"/>
    <p:sldId id="328" r:id="rId26"/>
    <p:sldId id="329" r:id="rId27"/>
    <p:sldId id="330" r:id="rId28"/>
    <p:sldId id="336" r:id="rId29"/>
    <p:sldId id="272" r:id="rId30"/>
    <p:sldId id="276" r:id="rId31"/>
    <p:sldId id="277" r:id="rId32"/>
    <p:sldId id="340" r:id="rId33"/>
    <p:sldId id="337" r:id="rId34"/>
    <p:sldId id="338" r:id="rId35"/>
    <p:sldId id="339" r:id="rId36"/>
    <p:sldId id="291"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78" autoAdjust="0"/>
  </p:normalViewPr>
  <p:slideViewPr>
    <p:cSldViewPr>
      <p:cViewPr varScale="1">
        <p:scale>
          <a:sx n="76" d="100"/>
          <a:sy n="76" d="100"/>
        </p:scale>
        <p:origin x="-178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13.09.2024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ternet.garant.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internet.garant.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internet.garant.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https://internet.garant.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s://internet.garant.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internet.garant.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mailto:galina_bajjkva@mail.ru"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internet.garant.ru/document/redirect/12184522/2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ocs.cntd.ru/document/90238961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396537" cy="6858000"/>
          </a:xfrm>
          <a:prstGeom prst="rect">
            <a:avLst/>
          </a:prstGeom>
          <a:noFill/>
        </p:spPr>
      </p:pic>
      <p:sp>
        <p:nvSpPr>
          <p:cNvPr id="5" name="Заголовок 1"/>
          <p:cNvSpPr txBox="1">
            <a:spLocks/>
          </p:cNvSpPr>
          <p:nvPr/>
        </p:nvSpPr>
        <p:spPr>
          <a:xfrm>
            <a:off x="457200" y="274638"/>
            <a:ext cx="8686800" cy="6322714"/>
          </a:xfrm>
          <a:prstGeom prst="rect">
            <a:avLst/>
          </a:prstGeom>
        </p:spPr>
        <p:txBody>
          <a:bodyPr vert="horz" lIns="91440" tIns="45720" rIns="91440" bIns="45720" rtlCol="0" anchor="ctr">
            <a:normAutofit fontScale="8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44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ru-RU" sz="44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Об изменении в законодательстве </a:t>
            </a: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ru-RU" sz="44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в сфере общего образования</a:t>
            </a:r>
          </a:p>
          <a:p>
            <a:pPr marL="0" marR="0" lvl="0" indent="0" algn="r" defTabSz="914400" rtl="0" eaLnBrk="1" fontAlgn="auto" latinLnBrk="0" hangingPunct="1">
              <a:lnSpc>
                <a:spcPct val="100000"/>
              </a:lnSpc>
              <a:spcBef>
                <a:spcPct val="0"/>
              </a:spcBef>
              <a:spcAft>
                <a:spcPts val="0"/>
              </a:spcAft>
              <a:buClrTx/>
              <a:buSzTx/>
              <a:buFontTx/>
              <a:buNone/>
              <a:tabLst/>
              <a:defRPr/>
            </a:pPr>
            <a:r>
              <a:rPr lang="ru-RU" sz="4400" dirty="0" smtClean="0">
                <a:latin typeface="Times New Roman" pitchFamily="18" charset="0"/>
                <a:ea typeface="+mj-ea"/>
                <a:cs typeface="Times New Roman" pitchFamily="18" charset="0"/>
              </a:rPr>
              <a:t>(в части дошкольного образования)</a:t>
            </a:r>
            <a:endPar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ru-RU" sz="4400" dirty="0" smtClean="0">
              <a:latin typeface="Times New Roman" pitchFamily="18" charset="0"/>
              <a:ea typeface="+mj-ea"/>
              <a:cs typeface="Times New Roman" pitchFamily="18" charset="0"/>
            </a:endParaRPr>
          </a:p>
          <a:p>
            <a:pPr lvl="0" algn="ctr">
              <a:spcBef>
                <a:spcPct val="0"/>
              </a:spcBef>
              <a:defRPr/>
            </a:pPr>
            <a:r>
              <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p>
          <a:p>
            <a:pPr lvl="0" algn="ctr">
              <a:spcBef>
                <a:spcPct val="0"/>
              </a:spcBef>
              <a:defRPr/>
            </a:pPr>
            <a:endParaRPr lang="ru-RU" sz="4400" dirty="0" smtClean="0">
              <a:latin typeface="Times New Roman" pitchFamily="18" charset="0"/>
              <a:ea typeface="+mj-ea"/>
              <a:cs typeface="Times New Roman" pitchFamily="18" charset="0"/>
            </a:endParaRPr>
          </a:p>
          <a:p>
            <a:pPr lvl="0" algn="ctr">
              <a:spcBef>
                <a:spcPct val="0"/>
              </a:spcBef>
              <a:defRPr/>
            </a:pPr>
            <a:endPar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endParaRPr>
          </a:p>
          <a:p>
            <a:pPr lvl="0" algn="ctr">
              <a:spcBef>
                <a:spcPct val="0"/>
              </a:spcBef>
              <a:defRPr/>
            </a:pPr>
            <a:endParaRPr lang="ru-RU" sz="4400" dirty="0" smtClean="0">
              <a:latin typeface="Times New Roman" pitchFamily="18" charset="0"/>
              <a:ea typeface="+mj-ea"/>
              <a:cs typeface="Times New Roman" pitchFamily="18" charset="0"/>
            </a:endParaRPr>
          </a:p>
          <a:p>
            <a:pPr lvl="0" algn="r">
              <a:spcBef>
                <a:spcPct val="0"/>
              </a:spcBef>
              <a:defRPr/>
            </a:pPr>
            <a:r>
              <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ru-RU" sz="26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Байкова Г.Ю.,</a:t>
            </a:r>
            <a:r>
              <a:rPr lang="ru-RU" sz="2600" dirty="0" smtClean="0">
                <a:latin typeface="Times New Roman" pitchFamily="18" charset="0"/>
                <a:cs typeface="Times New Roman" pitchFamily="18" charset="0"/>
              </a:rPr>
              <a:t> главный  специалист отдела надзора и контроля за исполнением законодательства РФ </a:t>
            </a:r>
          </a:p>
          <a:p>
            <a:pPr lvl="0" algn="r">
              <a:spcBef>
                <a:spcPct val="0"/>
              </a:spcBef>
              <a:defRPr/>
            </a:pPr>
            <a:r>
              <a:rPr lang="ru-RU" sz="2600" dirty="0" smtClean="0">
                <a:latin typeface="Times New Roman" pitchFamily="18" charset="0"/>
                <a:cs typeface="Times New Roman" pitchFamily="18" charset="0"/>
              </a:rPr>
              <a:t>управления контроля и надзора, </a:t>
            </a:r>
          </a:p>
          <a:p>
            <a:pPr lvl="0" algn="r">
              <a:spcBef>
                <a:spcPct val="0"/>
              </a:spcBef>
              <a:defRPr/>
            </a:pPr>
            <a:r>
              <a:rPr lang="ru-RU" sz="2600" dirty="0" smtClean="0">
                <a:latin typeface="Times New Roman" pitchFamily="18" charset="0"/>
                <a:cs typeface="Times New Roman" pitchFamily="18" charset="0"/>
              </a:rPr>
              <a:t>лицензирования и аккредитации </a:t>
            </a:r>
          </a:p>
          <a:p>
            <a:pPr lvl="0" algn="r">
              <a:spcBef>
                <a:spcPct val="0"/>
              </a:spcBef>
              <a:defRPr/>
            </a:pPr>
            <a:r>
              <a:rPr lang="ru-RU" sz="2600" dirty="0" smtClean="0">
                <a:latin typeface="Times New Roman" pitchFamily="18" charset="0"/>
                <a:cs typeface="Times New Roman" pitchFamily="18" charset="0"/>
              </a:rPr>
              <a:t>образовательных организаций </a:t>
            </a:r>
          </a:p>
          <a:p>
            <a:pPr lvl="0" algn="r">
              <a:spcBef>
                <a:spcPct val="0"/>
              </a:spcBef>
              <a:defRPr/>
            </a:pPr>
            <a:r>
              <a:rPr lang="ru-RU" sz="2600" dirty="0" smtClean="0">
                <a:latin typeface="Times New Roman" pitchFamily="18" charset="0"/>
                <a:cs typeface="Times New Roman" pitchFamily="18" charset="0"/>
              </a:rPr>
              <a:t>министерства образования Оренбургской области</a:t>
            </a:r>
          </a:p>
          <a:p>
            <a:pPr lvl="0" algn="r">
              <a:spcBef>
                <a:spcPct val="0"/>
              </a:spcBef>
              <a:defRPr/>
            </a:pPr>
            <a:r>
              <a:rPr kumimoji="0" lang="ru-RU" sz="2600" b="0" i="0" u="none" strike="noStrike" kern="1200" cap="none" spc="0" normalizeH="0" noProof="0" smtClean="0">
                <a:ln>
                  <a:noFill/>
                </a:ln>
                <a:effectLst/>
                <a:uLnTx/>
                <a:uFillTx/>
                <a:latin typeface="Times New Roman" pitchFamily="18" charset="0"/>
                <a:ea typeface="+mj-ea"/>
                <a:cs typeface="Times New Roman" pitchFamily="18" charset="0"/>
              </a:rPr>
              <a:t>13.</a:t>
            </a:r>
            <a:r>
              <a:rPr kumimoji="0" lang="ru-RU" sz="2600" b="0" i="0" u="none" strike="noStrike" kern="1200" cap="none" spc="0" normalizeH="0" noProof="0" smtClean="0">
                <a:ln>
                  <a:noFill/>
                </a:ln>
                <a:solidFill>
                  <a:schemeClr val="tx1"/>
                </a:solidFill>
                <a:effectLst/>
                <a:uLnTx/>
                <a:uFillTx/>
                <a:latin typeface="Times New Roman" pitchFamily="18" charset="0"/>
                <a:ea typeface="+mj-ea"/>
                <a:cs typeface="Times New Roman" pitchFamily="18" charset="0"/>
              </a:rPr>
              <a:t>09.2024</a:t>
            </a:r>
            <a:endParaRPr kumimoji="0" lang="ru-RU" sz="26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6" name="Содержимое 2"/>
          <p:cNvSpPr txBox="1">
            <a:spLocks/>
          </p:cNvSpPr>
          <p:nvPr/>
        </p:nvSpPr>
        <p:spPr>
          <a:xfrm>
            <a:off x="457200" y="4077072"/>
            <a:ext cx="8229600" cy="2049091"/>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820473" y="332656"/>
            <a:ext cx="72007" cy="8217634"/>
          </a:xfrm>
          <a:prstGeom prst="rect">
            <a:avLst/>
          </a:prstGeom>
          <a:noFill/>
        </p:spPr>
        <p:txBody>
          <a:bodyPr wrap="square" rtlCol="0">
            <a:spAutoFit/>
          </a:bodyPr>
          <a:lstStyle/>
          <a:p>
            <a:r>
              <a:rPr lang="ru-RU" sz="4400" b="1" dirty="0">
                <a:solidFill>
                  <a:schemeClr val="bg1"/>
                </a:solidFill>
                <a:latin typeface="Arial" panose="020B0604020202020204" pitchFamily="34" charset="0"/>
                <a:ea typeface="+mj-ea"/>
                <a:cs typeface="Arial" panose="020B0604020202020204" pitchFamily="34" charset="0"/>
              </a:rPr>
              <a:t>Образование </a:t>
            </a: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10</a:t>
            </a:r>
            <a:r>
              <a:rPr lang="ru-RU" sz="2400" b="1" dirty="0" smtClean="0">
                <a:solidFill>
                  <a:schemeClr val="bg1"/>
                </a:solidFill>
              </a:rPr>
              <a:t>.</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50750" y="836712"/>
            <a:ext cx="8707500" cy="5607288"/>
          </a:xfrm>
        </p:spPr>
        <p:txBody>
          <a:bodyPr>
            <a:noAutofit/>
          </a:bodyPr>
          <a:lstStyle/>
          <a:p>
            <a:pPr lvl="0" algn="ctr" eaLnBrk="0" fontAlgn="base" hangingPunct="0">
              <a:lnSpc>
                <a:spcPct val="100000"/>
              </a:lnSpc>
              <a:spcAft>
                <a:spcPct val="0"/>
              </a:spcAft>
              <a:buNone/>
            </a:pPr>
            <a:r>
              <a:rPr lang="ru-RU" altLang="ru-RU" sz="1800" b="1" dirty="0" smtClean="0">
                <a:latin typeface="Times New Roman" pitchFamily="18" charset="0"/>
                <a:cs typeface="Times New Roman" pitchFamily="18" charset="0"/>
              </a:rPr>
              <a:t>Подраздел «Образование»</a:t>
            </a:r>
          </a:p>
          <a:p>
            <a:pPr lvl="0" algn="just" eaLnBrk="0" fontAlgn="base" hangingPunct="0">
              <a:lnSpc>
                <a:spcPct val="100000"/>
              </a:lnSpc>
              <a:spcAft>
                <a:spcPct val="0"/>
              </a:spcAft>
              <a:buNone/>
            </a:pPr>
            <a:r>
              <a:rPr lang="ru-RU" altLang="ru-RU" sz="1800" b="1" dirty="0" smtClean="0">
                <a:latin typeface="Times New Roman" pitchFamily="18" charset="0"/>
                <a:cs typeface="Times New Roman" pitchFamily="18" charset="0"/>
              </a:rPr>
              <a:t>     </a:t>
            </a:r>
            <a:r>
              <a:rPr lang="ru-RU" altLang="ru-RU" sz="1600" dirty="0" smtClean="0">
                <a:latin typeface="Times New Roman" pitchFamily="18" charset="0"/>
                <a:cs typeface="Times New Roman" pitchFamily="18" charset="0"/>
              </a:rPr>
              <a:t>г) </a:t>
            </a:r>
            <a:r>
              <a:rPr lang="ru-RU" altLang="ru-RU" sz="1600" b="1" dirty="0" smtClean="0">
                <a:latin typeface="Times New Roman" pitchFamily="18" charset="0"/>
                <a:cs typeface="Times New Roman" pitchFamily="18" charset="0"/>
              </a:rPr>
              <a:t>–</a:t>
            </a:r>
          </a:p>
          <a:p>
            <a:pPr marL="542925" lvl="0" indent="-276225" algn="just" eaLnBrk="0" fontAlgn="base" hangingPunct="0">
              <a:spcBef>
                <a:spcPts val="1000"/>
              </a:spcBef>
              <a:spcAft>
                <a:spcPct val="0"/>
              </a:spcAft>
              <a:buNone/>
            </a:pPr>
            <a:r>
              <a:rPr lang="ru-RU" altLang="ru-RU" sz="1600" dirty="0" smtClean="0">
                <a:latin typeface="Times New Roman" pitchFamily="18" charset="0"/>
                <a:cs typeface="Times New Roman" pitchFamily="18" charset="0"/>
              </a:rPr>
              <a:t>2)  </a:t>
            </a:r>
            <a:r>
              <a:rPr lang="ru-RU" altLang="ru-RU" sz="1600" b="1" dirty="0" smtClean="0">
                <a:latin typeface="Times New Roman" pitchFamily="18" charset="0"/>
                <a:cs typeface="Times New Roman" pitchFamily="18" charset="0"/>
              </a:rPr>
              <a:t>–</a:t>
            </a:r>
            <a:endParaRPr lang="ru-RU" altLang="ru-RU" sz="1600" dirty="0" smtClean="0">
              <a:solidFill>
                <a:srgbClr val="444444"/>
              </a:solidFill>
              <a:latin typeface="Times New Roman" pitchFamily="18" charset="0"/>
              <a:cs typeface="Times New Roman" pitchFamily="18" charset="0"/>
            </a:endParaRPr>
          </a:p>
          <a:p>
            <a:pPr lvl="0" algn="ctr" eaLnBrk="0" fontAlgn="base" hangingPunct="0">
              <a:lnSpc>
                <a:spcPct val="100000"/>
              </a:lnSpc>
              <a:spcAft>
                <a:spcPct val="0"/>
              </a:spcAft>
              <a:buNone/>
            </a:pPr>
            <a:endParaRPr lang="ru-RU" altLang="ru-RU" sz="1600" b="1" dirty="0" smtClean="0">
              <a:latin typeface="Times New Roman" pitchFamily="18" charset="0"/>
              <a:cs typeface="Times New Roman" pitchFamily="18" charset="0"/>
            </a:endParaRPr>
          </a:p>
          <a:p>
            <a:pPr lvl="0" algn="just" eaLnBrk="0" fontAlgn="base" hangingPunct="0">
              <a:lnSpc>
                <a:spcPct val="100000"/>
              </a:lnSpc>
              <a:spcAft>
                <a:spcPct val="0"/>
              </a:spcAft>
              <a:buNone/>
            </a:pPr>
            <a:r>
              <a:rPr lang="ru-RU" altLang="ru-RU" sz="1600" dirty="0" smtClean="0">
                <a:latin typeface="Times New Roman" pitchFamily="18" charset="0"/>
                <a:cs typeface="Times New Roman" pitchFamily="18" charset="0"/>
              </a:rPr>
              <a:t>     3</a:t>
            </a:r>
            <a:r>
              <a:rPr lang="ru-RU" altLang="ru-RU" sz="1600" dirty="0">
                <a:latin typeface="Times New Roman" pitchFamily="18" charset="0"/>
                <a:cs typeface="Times New Roman" pitchFamily="18" charset="0"/>
              </a:rPr>
              <a:t>) о численности обучающихся по реализуемым образовательным программам </a:t>
            </a:r>
            <a:r>
              <a:rPr lang="ru-RU" altLang="ru-RU" sz="1600" b="1" dirty="0" smtClean="0">
                <a:latin typeface="Times New Roman" pitchFamily="18" charset="0"/>
                <a:cs typeface="Times New Roman" pitchFamily="18" charset="0"/>
              </a:rPr>
              <a:t>(ОПДО, АОПДО, ДОП) </a:t>
            </a:r>
            <a:r>
              <a:rPr lang="ru-RU" altLang="ru-RU" sz="1600" dirty="0" smtClean="0">
                <a:latin typeface="Times New Roman" pitchFamily="18" charset="0"/>
                <a:cs typeface="Times New Roman" pitchFamily="18" charset="0"/>
              </a:rPr>
              <a:t>за </a:t>
            </a:r>
            <a:r>
              <a:rPr lang="ru-RU" altLang="ru-RU" sz="1600" dirty="0">
                <a:latin typeface="Times New Roman" pitchFamily="18" charset="0"/>
                <a:cs typeface="Times New Roman" pitchFamily="18" charset="0"/>
              </a:rPr>
              <a:t>счет бюджетных ассигнований </a:t>
            </a:r>
            <a:r>
              <a:rPr lang="ru-RU" altLang="ru-RU" sz="1600" b="1" dirty="0">
                <a:latin typeface="Times New Roman" pitchFamily="18" charset="0"/>
                <a:cs typeface="Times New Roman" pitchFamily="18" charset="0"/>
              </a:rPr>
              <a:t>федерального</a:t>
            </a:r>
            <a:r>
              <a:rPr lang="ru-RU" altLang="ru-RU" sz="1600" dirty="0">
                <a:latin typeface="Times New Roman" pitchFamily="18" charset="0"/>
                <a:cs typeface="Times New Roman" pitchFamily="18" charset="0"/>
              </a:rPr>
              <a:t> бюджета, бюджетов </a:t>
            </a:r>
            <a:r>
              <a:rPr lang="ru-RU" altLang="ru-RU" sz="1600" b="1" dirty="0">
                <a:latin typeface="Times New Roman" pitchFamily="18" charset="0"/>
                <a:cs typeface="Times New Roman" pitchFamily="18" charset="0"/>
              </a:rPr>
              <a:t>субъектов </a:t>
            </a:r>
            <a:r>
              <a:rPr lang="ru-RU" altLang="ru-RU" sz="1600" dirty="0">
                <a:latin typeface="Times New Roman" pitchFamily="18" charset="0"/>
                <a:cs typeface="Times New Roman" pitchFamily="18" charset="0"/>
              </a:rPr>
              <a:t>Российской Федерации, </a:t>
            </a:r>
            <a:r>
              <a:rPr lang="ru-RU" altLang="ru-RU" sz="1600" b="1" dirty="0">
                <a:latin typeface="Times New Roman" pitchFamily="18" charset="0"/>
                <a:cs typeface="Times New Roman" pitchFamily="18" charset="0"/>
              </a:rPr>
              <a:t>местных</a:t>
            </a:r>
            <a:r>
              <a:rPr lang="ru-RU" altLang="ru-RU" sz="1600" dirty="0">
                <a:latin typeface="Times New Roman" pitchFamily="18" charset="0"/>
                <a:cs typeface="Times New Roman" pitchFamily="18" charset="0"/>
              </a:rPr>
              <a:t> бюджетов и </a:t>
            </a:r>
            <a:r>
              <a:rPr lang="ru-RU" altLang="ru-RU" sz="1600" b="1" dirty="0">
                <a:latin typeface="Times New Roman" pitchFamily="18" charset="0"/>
                <a:cs typeface="Times New Roman" pitchFamily="18" charset="0"/>
              </a:rPr>
              <a:t>по договорам об образовании за счет средств физических</a:t>
            </a:r>
            <a:r>
              <a:rPr lang="ru-RU" altLang="ru-RU" sz="1600" dirty="0">
                <a:solidFill>
                  <a:srgbClr val="456DB3"/>
                </a:solidFill>
                <a:latin typeface="Times New Roman" pitchFamily="18" charset="0"/>
                <a:cs typeface="Times New Roman" pitchFamily="18" charset="0"/>
              </a:rPr>
              <a:t> </a:t>
            </a:r>
            <a:r>
              <a:rPr lang="ru-RU" altLang="ru-RU" sz="1600" dirty="0">
                <a:latin typeface="Times New Roman" pitchFamily="18" charset="0"/>
                <a:cs typeface="Times New Roman" pitchFamily="18" charset="0"/>
              </a:rPr>
              <a:t>и (или) юридических </a:t>
            </a:r>
            <a:r>
              <a:rPr lang="ru-RU" altLang="ru-RU" sz="1600" b="1" dirty="0">
                <a:latin typeface="Times New Roman" pitchFamily="18" charset="0"/>
                <a:cs typeface="Times New Roman" pitchFamily="18" charset="0"/>
              </a:rPr>
              <a:t>лиц</a:t>
            </a:r>
            <a:r>
              <a:rPr lang="ru-RU" altLang="ru-RU" sz="1600" dirty="0">
                <a:latin typeface="Times New Roman" pitchFamily="18" charset="0"/>
                <a:cs typeface="Times New Roman" pitchFamily="18" charset="0"/>
              </a:rPr>
              <a:t> </a:t>
            </a:r>
            <a:endParaRPr lang="ru-RU" altLang="ru-RU" sz="1600" dirty="0" smtClean="0">
              <a:latin typeface="Times New Roman" pitchFamily="18" charset="0"/>
              <a:cs typeface="Times New Roman" pitchFamily="18" charset="0"/>
            </a:endParaRPr>
          </a:p>
          <a:p>
            <a:pPr lvl="0" algn="just" eaLnBrk="0" fontAlgn="base" hangingPunct="0">
              <a:lnSpc>
                <a:spcPct val="100000"/>
              </a:lnSpc>
              <a:spcAft>
                <a:spcPct val="0"/>
              </a:spcAft>
              <a:buNone/>
            </a:pPr>
            <a:r>
              <a:rPr lang="ru-RU" altLang="ru-RU" sz="1600" b="1" dirty="0" smtClean="0">
                <a:latin typeface="Times New Roman" pitchFamily="18" charset="0"/>
                <a:cs typeface="Times New Roman" pitchFamily="18" charset="0"/>
              </a:rPr>
              <a:t>      (</a:t>
            </a:r>
            <a:r>
              <a:rPr lang="ru-RU" altLang="ru-RU" sz="1600" b="1" dirty="0">
                <a:latin typeface="Times New Roman" pitchFamily="18" charset="0"/>
                <a:cs typeface="Times New Roman" pitchFamily="18" charset="0"/>
              </a:rPr>
              <a:t>в форме электронного документа</a:t>
            </a:r>
            <a:r>
              <a:rPr lang="ru-RU" altLang="ru-RU" sz="1600" b="1" dirty="0" smtClean="0">
                <a:latin typeface="Times New Roman" pitchFamily="18" charset="0"/>
                <a:cs typeface="Times New Roman" pitchFamily="18" charset="0"/>
              </a:rPr>
              <a:t>); </a:t>
            </a:r>
            <a:r>
              <a:rPr lang="ru-RU" altLang="ru-RU" sz="1600" dirty="0">
                <a:solidFill>
                  <a:srgbClr val="444444"/>
                </a:solidFill>
                <a:latin typeface="Times New Roman" pitchFamily="18" charset="0"/>
                <a:cs typeface="Times New Roman" pitchFamily="18" charset="0"/>
              </a:rPr>
              <a:t/>
            </a:r>
            <a:br>
              <a:rPr lang="ru-RU" altLang="ru-RU" sz="1600" dirty="0">
                <a:solidFill>
                  <a:srgbClr val="444444"/>
                </a:solidFill>
                <a:latin typeface="Times New Roman" pitchFamily="18" charset="0"/>
                <a:cs typeface="Times New Roman" pitchFamily="18" charset="0"/>
              </a:rPr>
            </a:br>
            <a:endParaRPr lang="ru-RU" altLang="ru-RU" sz="1600" dirty="0" smtClean="0">
              <a:solidFill>
                <a:srgbClr val="444444"/>
              </a:solidFill>
              <a:latin typeface="Times New Roman" pitchFamily="18" charset="0"/>
              <a:cs typeface="Times New Roman" pitchFamily="18" charset="0"/>
            </a:endParaRPr>
          </a:p>
          <a:p>
            <a:pPr lvl="0" algn="just" eaLnBrk="0" fontAlgn="base" hangingPunct="0">
              <a:lnSpc>
                <a:spcPct val="100000"/>
              </a:lnSpc>
              <a:spcAft>
                <a:spcPct val="0"/>
              </a:spcAft>
              <a:buNone/>
            </a:pPr>
            <a:r>
              <a:rPr lang="ru-RU" altLang="ru-RU" sz="1600" dirty="0" smtClean="0">
                <a:solidFill>
                  <a:srgbClr val="444444"/>
                </a:solidFill>
                <a:latin typeface="Times New Roman" pitchFamily="18" charset="0"/>
                <a:cs typeface="Times New Roman" pitchFamily="18" charset="0"/>
              </a:rPr>
              <a:t>     4</a:t>
            </a:r>
            <a:r>
              <a:rPr lang="ru-RU" altLang="ru-RU" sz="1600" dirty="0">
                <a:solidFill>
                  <a:srgbClr val="444444"/>
                </a:solidFill>
                <a:latin typeface="Times New Roman" pitchFamily="18" charset="0"/>
                <a:cs typeface="Times New Roman" pitchFamily="18" charset="0"/>
              </a:rPr>
              <a:t>) </a:t>
            </a:r>
            <a:r>
              <a:rPr lang="ru-RU" altLang="ru-RU" sz="1600" dirty="0">
                <a:latin typeface="Times New Roman" pitchFamily="18" charset="0"/>
                <a:cs typeface="Times New Roman" pitchFamily="18" charset="0"/>
              </a:rPr>
              <a:t>о численности обучающихся, являющихся иностранными гражданами, по каждой общеобразовательной </a:t>
            </a:r>
            <a:r>
              <a:rPr lang="ru-RU" altLang="ru-RU" sz="1600" dirty="0" smtClean="0">
                <a:latin typeface="Times New Roman" pitchFamily="18" charset="0"/>
                <a:cs typeface="Times New Roman" pitchFamily="18" charset="0"/>
              </a:rPr>
              <a:t>программе</a:t>
            </a:r>
            <a:r>
              <a:rPr lang="ru-RU" altLang="ru-RU" sz="1600" b="1" dirty="0" smtClean="0">
                <a:latin typeface="Times New Roman" pitchFamily="18" charset="0"/>
                <a:cs typeface="Times New Roman" pitchFamily="18" charset="0"/>
              </a:rPr>
              <a:t> (ОПДО, АОПДО, ДОП (размещается информация);</a:t>
            </a:r>
            <a:endParaRPr lang="ru-RU" altLang="ru-RU" sz="1600" dirty="0" smtClean="0">
              <a:latin typeface="Times New Roman" pitchFamily="18" charset="0"/>
              <a:cs typeface="Times New Roman" pitchFamily="18" charset="0"/>
            </a:endParaRPr>
          </a:p>
          <a:p>
            <a:pPr lvl="0" algn="just" eaLnBrk="0" fontAlgn="base" hangingPunct="0">
              <a:lnSpc>
                <a:spcPct val="100000"/>
              </a:lnSpc>
              <a:spcAft>
                <a:spcPct val="0"/>
              </a:spcAft>
              <a:buNone/>
            </a:pPr>
            <a:endParaRPr lang="ru-RU" altLang="ru-RU" sz="1600" dirty="0">
              <a:solidFill>
                <a:srgbClr val="444444"/>
              </a:solidFill>
              <a:latin typeface="Times New Roman" pitchFamily="18" charset="0"/>
              <a:cs typeface="Times New Roman" pitchFamily="18" charset="0"/>
            </a:endParaRPr>
          </a:p>
          <a:p>
            <a:pPr lvl="0" algn="just" eaLnBrk="0" fontAlgn="base" hangingPunct="0">
              <a:lnSpc>
                <a:spcPct val="100000"/>
              </a:lnSpc>
              <a:spcAft>
                <a:spcPct val="0"/>
              </a:spcAft>
              <a:buNone/>
            </a:pPr>
            <a:r>
              <a:rPr lang="ru-RU" altLang="ru-RU" sz="1600" dirty="0" smtClean="0">
                <a:latin typeface="Times New Roman" pitchFamily="18" charset="0"/>
                <a:cs typeface="Times New Roman" pitchFamily="18" charset="0"/>
              </a:rPr>
              <a:t>     5</a:t>
            </a:r>
            <a:r>
              <a:rPr lang="ru-RU" altLang="ru-RU" sz="1600" dirty="0">
                <a:latin typeface="Times New Roman" pitchFamily="18" charset="0"/>
                <a:cs typeface="Times New Roman" pitchFamily="18" charset="0"/>
              </a:rPr>
              <a:t>) о языках образования </a:t>
            </a:r>
            <a:r>
              <a:rPr lang="ru-RU" altLang="ru-RU" sz="1600" b="1" dirty="0">
                <a:latin typeface="Times New Roman" pitchFamily="18" charset="0"/>
                <a:cs typeface="Times New Roman" pitchFamily="18" charset="0"/>
              </a:rPr>
              <a:t>(в форме электронного </a:t>
            </a:r>
            <a:r>
              <a:rPr lang="ru-RU" altLang="ru-RU" sz="1600" b="1" dirty="0" smtClean="0">
                <a:latin typeface="Times New Roman" pitchFamily="18" charset="0"/>
                <a:cs typeface="Times New Roman" pitchFamily="18" charset="0"/>
              </a:rPr>
              <a:t>документа);</a:t>
            </a:r>
          </a:p>
          <a:p>
            <a:pPr lvl="0" algn="just" eaLnBrk="0" fontAlgn="base" hangingPunct="0">
              <a:lnSpc>
                <a:spcPct val="100000"/>
              </a:lnSpc>
              <a:spcAft>
                <a:spcPct val="0"/>
              </a:spcAft>
              <a:buNone/>
            </a:pPr>
            <a:endParaRPr lang="ru-RU" altLang="ru-RU" sz="1600" b="1" dirty="0" smtClean="0">
              <a:latin typeface="Times New Roman" pitchFamily="18" charset="0"/>
              <a:cs typeface="Times New Roman" pitchFamily="18" charset="0"/>
            </a:endParaRPr>
          </a:p>
          <a:p>
            <a:pPr lvl="0" algn="just" eaLnBrk="0" fontAlgn="base" hangingPunct="0">
              <a:lnSpc>
                <a:spcPct val="100000"/>
              </a:lnSpc>
              <a:spcAft>
                <a:spcPct val="0"/>
              </a:spcAft>
              <a:buNone/>
            </a:pPr>
            <a:r>
              <a:rPr lang="ru-RU" sz="1600" dirty="0" smtClean="0">
                <a:latin typeface="Times New Roman" pitchFamily="18" charset="0"/>
                <a:cs typeface="Times New Roman" pitchFamily="18" charset="0"/>
              </a:rPr>
              <a:t>     6) –</a:t>
            </a:r>
          </a:p>
          <a:p>
            <a:pPr lvl="0" algn="just" eaLnBrk="0" fontAlgn="base" hangingPunct="0">
              <a:lnSpc>
                <a:spcPct val="100000"/>
              </a:lnSpc>
              <a:spcAft>
                <a:spcPct val="0"/>
              </a:spcAft>
              <a:buNone/>
            </a:pPr>
            <a:endParaRPr lang="ru-RU" sz="1600" dirty="0" smtClean="0">
              <a:latin typeface="Times New Roman" pitchFamily="18" charset="0"/>
              <a:cs typeface="Times New Roman" pitchFamily="18" charset="0"/>
            </a:endParaRPr>
          </a:p>
          <a:p>
            <a:pPr lvl="0" algn="just" eaLnBrk="0" fontAlgn="base" hangingPunct="0">
              <a:lnSpc>
                <a:spcPct val="100000"/>
              </a:lnSpc>
              <a:spcAft>
                <a:spcPct val="0"/>
              </a:spcAft>
              <a:buNone/>
            </a:pPr>
            <a:r>
              <a:rPr lang="ru-RU" sz="1600" dirty="0" smtClean="0">
                <a:latin typeface="Times New Roman" pitchFamily="18" charset="0"/>
                <a:cs typeface="Times New Roman" pitchFamily="18" charset="0"/>
              </a:rPr>
              <a:t>      7) –</a:t>
            </a:r>
          </a:p>
          <a:p>
            <a:pPr lvl="0" algn="just" eaLnBrk="0" fontAlgn="base" hangingPunct="0">
              <a:lnSpc>
                <a:spcPct val="100000"/>
              </a:lnSpc>
              <a:spcAft>
                <a:spcPct val="0"/>
              </a:spcAft>
              <a:buNone/>
            </a:pPr>
            <a:endParaRPr lang="ru-RU" sz="1800" b="1" dirty="0" smtClean="0">
              <a:latin typeface="Times New Roman" pitchFamily="18" charset="0"/>
              <a:cs typeface="Times New Roman" pitchFamily="18" charset="0"/>
            </a:endParaRPr>
          </a:p>
          <a:p>
            <a:pPr lvl="0" algn="just" eaLnBrk="0" fontAlgn="base" hangingPunct="0">
              <a:lnSpc>
                <a:spcPct val="100000"/>
              </a:lnSpc>
              <a:spcAft>
                <a:spcPct val="0"/>
              </a:spcAft>
              <a:buNone/>
            </a:pPr>
            <a:endParaRPr lang="ru-RU" sz="1800" b="1"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338554"/>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11.</a:t>
            </a:r>
            <a:endParaRPr lang="ru-RU" sz="1600" b="1" dirty="0">
              <a:solidFill>
                <a:schemeClr val="bg1"/>
              </a:solidFill>
              <a:latin typeface="Times New Roman" pitchFamily="18" charset="0"/>
              <a:cs typeface="Times New Roman" pitchFamily="18" charset="0"/>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08000" y="1206552"/>
            <a:ext cx="8707500" cy="3518591"/>
          </a:xfrm>
        </p:spPr>
        <p:txBody>
          <a:bodyPr>
            <a:noAutofit/>
          </a:bodyPr>
          <a:lstStyle/>
          <a:p>
            <a:pPr marL="0" indent="0" algn="ctr">
              <a:lnSpc>
                <a:spcPct val="100000"/>
              </a:lnSpc>
              <a:buNone/>
            </a:pPr>
            <a:r>
              <a:rPr lang="ru-RU" sz="2000" b="1" dirty="0">
                <a:latin typeface="Times New Roman" pitchFamily="18" charset="0"/>
                <a:cs typeface="Times New Roman" pitchFamily="18" charset="0"/>
              </a:rPr>
              <a:t>Подраздел </a:t>
            </a:r>
            <a:r>
              <a:rPr lang="ru-RU" sz="2000" b="1" dirty="0" smtClean="0">
                <a:latin typeface="Times New Roman" pitchFamily="18" charset="0"/>
                <a:cs typeface="Times New Roman" pitchFamily="18" charset="0"/>
              </a:rPr>
              <a:t>«Руководство»</a:t>
            </a:r>
          </a:p>
          <a:p>
            <a:pPr marL="0" indent="0" algn="just">
              <a:lnSpc>
                <a:spcPct val="100000"/>
              </a:lnSpc>
              <a:buNone/>
            </a:pPr>
            <a:r>
              <a:rPr lang="ru-RU" sz="1800" dirty="0" smtClean="0">
                <a:latin typeface="Arial" panose="020B0604020202020204" pitchFamily="34" charset="0"/>
                <a:cs typeface="Arial" panose="020B0604020202020204" pitchFamily="34" charset="0"/>
              </a:rPr>
              <a:t> </a:t>
            </a:r>
            <a:r>
              <a:rPr lang="ru-RU" sz="1800" dirty="0">
                <a:latin typeface="Times New Roman" pitchFamily="18" charset="0"/>
                <a:cs typeface="Times New Roman" pitchFamily="18" charset="0"/>
              </a:rPr>
              <a:t>должен содержать следующую информацию о руководителе образовательной организации, его заместителях, руководителях филиалов образовательной организации (при наличии</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a:p>
            <a:pPr marL="179388" indent="0" fontAlgn="base">
              <a:buNone/>
            </a:pPr>
            <a:endParaRPr lang="ru-RU" sz="1800" dirty="0" smtClean="0">
              <a:latin typeface="Times New Roman" pitchFamily="18" charset="0"/>
              <a:cs typeface="Times New Roman" pitchFamily="18" charset="0"/>
            </a:endParaRPr>
          </a:p>
          <a:p>
            <a:pPr marL="179388" indent="0" fontAlgn="base">
              <a:buNone/>
            </a:pPr>
            <a:r>
              <a:rPr lang="ru-RU" sz="1800" dirty="0" smtClean="0">
                <a:latin typeface="Times New Roman" pitchFamily="18" charset="0"/>
                <a:cs typeface="Times New Roman" pitchFamily="18" charset="0"/>
              </a:rPr>
              <a:t>а</a:t>
            </a:r>
            <a:r>
              <a:rPr lang="ru-RU" sz="1800" dirty="0">
                <a:latin typeface="Times New Roman" pitchFamily="18" charset="0"/>
                <a:cs typeface="Times New Roman" pitchFamily="18" charset="0"/>
              </a:rPr>
              <a:t>) фамилия, имя, отчество (последнее - при наличии) руководителя, его заместителей;</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б</a:t>
            </a:r>
            <a:r>
              <a:rPr lang="ru-RU" sz="1800" dirty="0">
                <a:latin typeface="Times New Roman" pitchFamily="18" charset="0"/>
                <a:cs typeface="Times New Roman" pitchFamily="18" charset="0"/>
              </a:rPr>
              <a:t>) должности руководителя, его заместителей;</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в</a:t>
            </a:r>
            <a:r>
              <a:rPr lang="ru-RU" sz="1800" dirty="0">
                <a:latin typeface="Times New Roman" pitchFamily="18" charset="0"/>
                <a:cs typeface="Times New Roman" pitchFamily="18" charset="0"/>
              </a:rPr>
              <a:t>) контактные телефоны;</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smtClean="0">
                <a:latin typeface="Times New Roman" pitchFamily="18" charset="0"/>
                <a:cs typeface="Times New Roman" pitchFamily="18" charset="0"/>
              </a:rPr>
              <a:t>г</a:t>
            </a:r>
            <a:r>
              <a:rPr lang="ru-RU" sz="1800" dirty="0">
                <a:latin typeface="Times New Roman" pitchFamily="18" charset="0"/>
                <a:cs typeface="Times New Roman" pitchFamily="18" charset="0"/>
              </a:rPr>
              <a:t>) адреса электронной </a:t>
            </a:r>
            <a:r>
              <a:rPr lang="ru-RU" sz="1800" dirty="0" smtClean="0">
                <a:latin typeface="Times New Roman" pitchFamily="18" charset="0"/>
                <a:cs typeface="Times New Roman" pitchFamily="18" charset="0"/>
              </a:rPr>
              <a:t>почты.</a:t>
            </a:r>
          </a:p>
          <a:p>
            <a:pPr marL="179388" indent="0" fontAlgn="base">
              <a:buNone/>
            </a:pPr>
            <a:endParaRPr lang="ru-RU" sz="1800" dirty="0">
              <a:latin typeface="Arial" panose="020B0604020202020204" pitchFamily="34" charset="0"/>
              <a:cs typeface="Arial" panose="020B0604020202020204" pitchFamily="34" charset="0"/>
            </a:endParaRPr>
          </a:p>
        </p:txBody>
      </p:sp>
      <p:sp>
        <p:nvSpPr>
          <p:cNvPr id="8" name="Прямоугольник 7"/>
          <p:cNvSpPr/>
          <p:nvPr/>
        </p:nvSpPr>
        <p:spPr>
          <a:xfrm rot="10800000" flipV="1">
            <a:off x="2339752" y="4875373"/>
            <a:ext cx="5904656" cy="1323439"/>
          </a:xfrm>
          <a:prstGeom prst="rect">
            <a:avLst/>
          </a:prstGeom>
        </p:spPr>
        <p:txBody>
          <a:bodyPr wrap="square">
            <a:spAutoFit/>
          </a:bodyPr>
          <a:lstStyle/>
          <a:p>
            <a:pPr algn="just"/>
            <a:endParaRPr lang="ru-RU" sz="1600" b="1" dirty="0" smtClean="0">
              <a:latin typeface="Times New Roman" pitchFamily="18" charset="0"/>
              <a:cs typeface="Times New Roman" pitchFamily="18" charset="0"/>
            </a:endParaRPr>
          </a:p>
          <a:p>
            <a:pPr algn="just"/>
            <a:r>
              <a:rPr lang="ru-RU" sz="1600" b="1" dirty="0" smtClean="0">
                <a:latin typeface="Times New Roman" pitchFamily="18" charset="0"/>
                <a:cs typeface="Times New Roman" pitchFamily="18" charset="0"/>
              </a:rPr>
              <a:t>Фотографии руководящих работников размещены по решению Общего собрания работников (протокол от __ № __) на основании их согласия (ст. 152.1. Гражданского кодекса Российской Федерации).</a:t>
            </a:r>
            <a:endParaRPr lang="ru-RU" sz="1600" b="1"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25750" y="234001"/>
            <a:ext cx="8201250" cy="769441"/>
          </a:xfrm>
          <a:prstGeom prst="rect">
            <a:avLst/>
          </a:prstGeom>
          <a:noFill/>
        </p:spPr>
        <p:txBody>
          <a:bodyPr wrap="square" rtlCol="0">
            <a:spAutoFit/>
          </a:bodyPr>
          <a:lstStyle/>
          <a:p>
            <a:r>
              <a:rPr lang="ru-RU" sz="4400" b="1" dirty="0">
                <a:solidFill>
                  <a:schemeClr val="bg1"/>
                </a:solidFill>
                <a:latin typeface="Arial" panose="020B0604020202020204" pitchFamily="34" charset="0"/>
                <a:cs typeface="Arial" panose="020B0604020202020204" pitchFamily="34" charset="0"/>
              </a:rPr>
              <a:t>Педагогический состав</a:t>
            </a: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12</a:t>
            </a:r>
            <a:r>
              <a:rPr lang="ru-RU" sz="2400" b="1" dirty="0" smtClean="0">
                <a:solidFill>
                  <a:schemeClr val="bg1"/>
                </a:solidFill>
              </a:rPr>
              <a:t>.</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48673" y="908720"/>
            <a:ext cx="8707500" cy="5688632"/>
          </a:xfrm>
        </p:spPr>
        <p:txBody>
          <a:bodyPr>
            <a:noAutofit/>
          </a:bodyPr>
          <a:lstStyle/>
          <a:p>
            <a:pPr marL="0" lvl="0" indent="0" algn="ctr" eaLnBrk="0" fontAlgn="base" hangingPunct="0">
              <a:lnSpc>
                <a:spcPct val="100000"/>
              </a:lnSpc>
              <a:spcAft>
                <a:spcPct val="0"/>
              </a:spcAft>
              <a:buNone/>
            </a:pPr>
            <a:r>
              <a:rPr lang="ru-RU" sz="1800" b="1" dirty="0">
                <a:latin typeface="Times New Roman" pitchFamily="18" charset="0"/>
                <a:cs typeface="Times New Roman" pitchFamily="18" charset="0"/>
              </a:rPr>
              <a:t>Подраздел "Педагогический состав" </a:t>
            </a:r>
            <a:r>
              <a:rPr lang="ru-RU" sz="1800" dirty="0">
                <a:latin typeface="Times New Roman" pitchFamily="18" charset="0"/>
                <a:cs typeface="Times New Roman" pitchFamily="18" charset="0"/>
              </a:rPr>
              <a:t>должен содержать следующую информацию о персональном составе </a:t>
            </a:r>
            <a:r>
              <a:rPr lang="ru-RU" sz="1800" dirty="0" smtClean="0">
                <a:latin typeface="Times New Roman" pitchFamily="18" charset="0"/>
                <a:cs typeface="Times New Roman" pitchFamily="18" charset="0"/>
              </a:rPr>
              <a:t>педагогически работников:</a:t>
            </a:r>
          </a:p>
          <a:p>
            <a:pPr marL="0" lvl="0" indent="317500" algn="just" eaLnBrk="0" fontAlgn="base" hangingPunct="0">
              <a:lnSpc>
                <a:spcPct val="100000"/>
              </a:lnSpc>
              <a:spcAft>
                <a:spcPct val="0"/>
              </a:spcAft>
              <a:buNone/>
            </a:pPr>
            <a:r>
              <a:rPr lang="ru-RU" altLang="ru-RU" sz="1800" dirty="0" smtClean="0">
                <a:latin typeface="Times New Roman" pitchFamily="18" charset="0"/>
                <a:cs typeface="Times New Roman" pitchFamily="18" charset="0"/>
              </a:rPr>
              <a:t>а</a:t>
            </a:r>
            <a:r>
              <a:rPr lang="ru-RU" altLang="ru-RU" sz="1800" dirty="0">
                <a:latin typeface="Times New Roman" pitchFamily="18" charset="0"/>
                <a:cs typeface="Times New Roman" pitchFamily="18" charset="0"/>
              </a:rPr>
              <a:t>) фамилия, имя, отчество (последнее - при наличии) педагогического работника</a:t>
            </a:r>
            <a:r>
              <a:rPr lang="ru-RU" altLang="ru-RU" sz="1800" dirty="0" smtClean="0">
                <a:latin typeface="Times New Roman" pitchFamily="18" charset="0"/>
                <a:cs typeface="Times New Roman" pitchFamily="18" charset="0"/>
              </a:rPr>
              <a:t>;</a:t>
            </a:r>
          </a:p>
          <a:p>
            <a:pPr marL="0" lvl="0" indent="317500" algn="just" eaLnBrk="0" fontAlgn="base" hangingPunct="0">
              <a:lnSpc>
                <a:spcPct val="100000"/>
              </a:lnSpc>
              <a:spcAft>
                <a:spcPct val="0"/>
              </a:spcAft>
              <a:buNone/>
            </a:pPr>
            <a:r>
              <a:rPr lang="ru-RU" altLang="ru-RU" sz="1800" dirty="0" smtClean="0">
                <a:latin typeface="Times New Roman" pitchFamily="18" charset="0"/>
                <a:cs typeface="Times New Roman" pitchFamily="18" charset="0"/>
              </a:rPr>
              <a:t>б</a:t>
            </a:r>
            <a:r>
              <a:rPr lang="ru-RU" altLang="ru-RU" sz="1800" dirty="0">
                <a:latin typeface="Times New Roman" pitchFamily="18" charset="0"/>
                <a:cs typeface="Times New Roman" pitchFamily="18" charset="0"/>
              </a:rPr>
              <a:t>) занимаемая должность (должности</a:t>
            </a:r>
            <a:r>
              <a:rPr lang="ru-RU" altLang="ru-RU" sz="1800" dirty="0" smtClean="0">
                <a:latin typeface="Times New Roman" pitchFamily="18" charset="0"/>
                <a:cs typeface="Times New Roman" pitchFamily="18" charset="0"/>
              </a:rPr>
              <a:t>);</a:t>
            </a:r>
            <a:endParaRPr lang="ru-RU" altLang="ru-RU" sz="1050" dirty="0">
              <a:latin typeface="Times New Roman" pitchFamily="18" charset="0"/>
              <a:cs typeface="Times New Roman" pitchFamily="18" charset="0"/>
            </a:endParaRPr>
          </a:p>
          <a:p>
            <a:pPr marL="0" lvl="0" indent="317500" algn="just" eaLnBrk="0" fontAlgn="base" hangingPunct="0">
              <a:lnSpc>
                <a:spcPct val="100000"/>
              </a:lnSpc>
              <a:spcAft>
                <a:spcPct val="0"/>
              </a:spcAft>
              <a:buNone/>
            </a:pPr>
            <a:r>
              <a:rPr lang="ru-RU" altLang="ru-RU" sz="1800" dirty="0">
                <a:latin typeface="Times New Roman" pitchFamily="18" charset="0"/>
                <a:cs typeface="Times New Roman" pitchFamily="18" charset="0"/>
              </a:rPr>
              <a:t>в) преподаваемые учебные предметы, курсы, дисциплины (модули</a:t>
            </a:r>
            <a:r>
              <a:rPr lang="ru-RU" altLang="ru-RU" sz="1800" dirty="0" smtClean="0">
                <a:latin typeface="Times New Roman" pitchFamily="18" charset="0"/>
                <a:cs typeface="Times New Roman" pitchFamily="18" charset="0"/>
              </a:rPr>
              <a:t>) </a:t>
            </a:r>
            <a:r>
              <a:rPr lang="ru-RU" altLang="ru-RU" sz="1800" b="1" dirty="0" smtClean="0">
                <a:latin typeface="Times New Roman" pitchFamily="18" charset="0"/>
                <a:cs typeface="Times New Roman" pitchFamily="18" charset="0"/>
              </a:rPr>
              <a:t>- нет;</a:t>
            </a:r>
            <a:endParaRPr lang="ru-RU" altLang="ru-RU" sz="1050" b="1" dirty="0">
              <a:latin typeface="Times New Roman" pitchFamily="18" charset="0"/>
              <a:cs typeface="Times New Roman" pitchFamily="18" charset="0"/>
            </a:endParaRPr>
          </a:p>
          <a:p>
            <a:pPr algn="just"/>
            <a:r>
              <a:rPr lang="ru-RU" altLang="ru-RU" sz="1800" dirty="0">
                <a:latin typeface="Times New Roman" pitchFamily="18" charset="0"/>
                <a:cs typeface="Times New Roman" pitchFamily="18" charset="0"/>
              </a:rPr>
              <a:t>г) уровень (уровни) профессионального образования с указанием наименования направления подготовки и (или) специальности, в том числе научной, и </a:t>
            </a:r>
            <a:r>
              <a:rPr lang="ru-RU" altLang="ru-RU" sz="1800" dirty="0" smtClean="0">
                <a:latin typeface="Times New Roman" pitchFamily="18" charset="0"/>
                <a:cs typeface="Times New Roman" pitchFamily="18" charset="0"/>
              </a:rPr>
              <a:t>квалификации </a:t>
            </a:r>
            <a:r>
              <a:rPr lang="ru-RU" altLang="ru-RU" sz="1800" b="1" dirty="0" smtClean="0">
                <a:latin typeface="Times New Roman" pitchFamily="18" charset="0"/>
                <a:cs typeface="Times New Roman" pitchFamily="18" charset="0"/>
              </a:rPr>
              <a:t>(ч.5 ст.10 273-ФЗ, информацию размещаем по диплому об образовании педагога:</a:t>
            </a:r>
            <a:r>
              <a:rPr lang="ru-RU" sz="1050" dirty="0" smtClean="0">
                <a:latin typeface="Times New Roman" pitchFamily="18" charset="0"/>
                <a:cs typeface="Times New Roman" pitchFamily="18" charset="0"/>
              </a:rPr>
              <a:t> </a:t>
            </a:r>
            <a:r>
              <a:rPr lang="ru-RU" sz="1200" b="1" dirty="0" smtClean="0">
                <a:latin typeface="Times New Roman" pitchFamily="18" charset="0"/>
                <a:cs typeface="Times New Roman" pitchFamily="18" charset="0"/>
              </a:rPr>
              <a:t>Уровень образования: среднее профессиональное образование или высшее образование – </a:t>
            </a:r>
            <a:r>
              <a:rPr lang="ru-RU" sz="1200" b="1" dirty="0" err="1" smtClean="0">
                <a:latin typeface="Times New Roman" pitchFamily="18" charset="0"/>
                <a:cs typeface="Times New Roman" pitchFamily="18" charset="0"/>
              </a:rPr>
              <a:t>специалитет</a:t>
            </a:r>
            <a:r>
              <a:rPr lang="ru-RU" sz="1200" b="1" dirty="0" smtClean="0">
                <a:latin typeface="Times New Roman" pitchFamily="18" charset="0"/>
                <a:cs typeface="Times New Roman" pitchFamily="18" charset="0"/>
              </a:rPr>
              <a:t>, направление подготовки и (или) специальность — математика, квалификация по диплому — учитель математики и информатики);</a:t>
            </a:r>
          </a:p>
          <a:p>
            <a:pPr marL="0" lvl="0" indent="317500" algn="just" eaLnBrk="0" fontAlgn="base" hangingPunct="0">
              <a:lnSpc>
                <a:spcPct val="100000"/>
              </a:lnSpc>
              <a:spcAft>
                <a:spcPct val="0"/>
              </a:spcAft>
              <a:buNone/>
            </a:pPr>
            <a:r>
              <a:rPr lang="ru-RU" altLang="ru-RU" sz="1800" dirty="0" err="1" smtClean="0">
                <a:latin typeface="Times New Roman" pitchFamily="18" charset="0"/>
                <a:cs typeface="Times New Roman" pitchFamily="18" charset="0"/>
              </a:rPr>
              <a:t>д</a:t>
            </a:r>
            <a:r>
              <a:rPr lang="ru-RU" altLang="ru-RU" sz="1800" dirty="0">
                <a:latin typeface="Times New Roman" pitchFamily="18" charset="0"/>
                <a:cs typeface="Times New Roman" pitchFamily="18" charset="0"/>
              </a:rPr>
              <a:t>) ученая степень (при наличии</a:t>
            </a:r>
            <a:r>
              <a:rPr lang="ru-RU" altLang="ru-RU" sz="1800" dirty="0" smtClean="0">
                <a:latin typeface="Times New Roman" pitchFamily="18" charset="0"/>
                <a:cs typeface="Times New Roman" pitchFamily="18" charset="0"/>
              </a:rPr>
              <a:t>) – не имеет;</a:t>
            </a:r>
            <a:endParaRPr lang="ru-RU" altLang="ru-RU" sz="1050" dirty="0">
              <a:latin typeface="Times New Roman" pitchFamily="18" charset="0"/>
              <a:cs typeface="Times New Roman" pitchFamily="18" charset="0"/>
            </a:endParaRPr>
          </a:p>
          <a:p>
            <a:pPr marL="0" lvl="0" indent="317500" algn="just" eaLnBrk="0" fontAlgn="base" hangingPunct="0">
              <a:lnSpc>
                <a:spcPct val="100000"/>
              </a:lnSpc>
              <a:spcAft>
                <a:spcPct val="0"/>
              </a:spcAft>
              <a:buNone/>
            </a:pPr>
            <a:r>
              <a:rPr lang="ru-RU" altLang="ru-RU" sz="1800" dirty="0">
                <a:latin typeface="Times New Roman" pitchFamily="18" charset="0"/>
                <a:cs typeface="Times New Roman" pitchFamily="18" charset="0"/>
              </a:rPr>
              <a:t>е) ученое звание (при наличии</a:t>
            </a:r>
            <a:r>
              <a:rPr lang="ru-RU" altLang="ru-RU" sz="1800" dirty="0" smtClean="0">
                <a:latin typeface="Times New Roman" pitchFamily="18" charset="0"/>
                <a:cs typeface="Times New Roman" pitchFamily="18" charset="0"/>
              </a:rPr>
              <a:t>) – не имеет;</a:t>
            </a:r>
            <a:endParaRPr lang="ru-RU" altLang="ru-RU" sz="1050" dirty="0">
              <a:latin typeface="Times New Roman" pitchFamily="18" charset="0"/>
              <a:cs typeface="Times New Roman" pitchFamily="18" charset="0"/>
            </a:endParaRPr>
          </a:p>
          <a:p>
            <a:pPr marL="0" lvl="0" indent="317500" algn="just" eaLnBrk="0" fontAlgn="base" hangingPunct="0">
              <a:lnSpc>
                <a:spcPct val="100000"/>
              </a:lnSpc>
              <a:spcAft>
                <a:spcPct val="0"/>
              </a:spcAft>
              <a:buNone/>
            </a:pPr>
            <a:r>
              <a:rPr lang="ru-RU" altLang="ru-RU" sz="1800" dirty="0">
                <a:latin typeface="Times New Roman" pitchFamily="18" charset="0"/>
                <a:cs typeface="Times New Roman" pitchFamily="18" charset="0"/>
              </a:rPr>
              <a:t>ж) сведения о повышении квалификации (за последние 3 года</a:t>
            </a:r>
            <a:r>
              <a:rPr lang="ru-RU" altLang="ru-RU" sz="1800" dirty="0" smtClean="0">
                <a:latin typeface="Times New Roman" pitchFamily="18" charset="0"/>
                <a:cs typeface="Times New Roman" pitchFamily="18" charset="0"/>
              </a:rPr>
              <a:t>) (</a:t>
            </a:r>
            <a:r>
              <a:rPr lang="ru-RU" sz="1200" b="1" dirty="0" smtClean="0">
                <a:latin typeface="Times New Roman" pitchFamily="18" charset="0"/>
                <a:cs typeface="Times New Roman" pitchFamily="18" charset="0"/>
              </a:rPr>
              <a:t>Курсы повышения квалификации - </a:t>
            </a:r>
            <a:r>
              <a:rPr lang="ru-RU" sz="1200" b="1" dirty="0" err="1" smtClean="0">
                <a:latin typeface="Times New Roman" pitchFamily="18" charset="0"/>
                <a:cs typeface="Times New Roman" pitchFamily="18" charset="0"/>
              </a:rPr>
              <a:t>Лингва</a:t>
            </a:r>
            <a:r>
              <a:rPr lang="ru-RU" sz="1200" b="1" dirty="0" smtClean="0">
                <a:latin typeface="Times New Roman" pitchFamily="18" charset="0"/>
                <a:cs typeface="Times New Roman" pitchFamily="18" charset="0"/>
              </a:rPr>
              <a:t> Нова, Центр </a:t>
            </a:r>
            <a:r>
              <a:rPr lang="ru-RU" sz="1200" b="1" dirty="0" err="1" smtClean="0">
                <a:latin typeface="Times New Roman" pitchFamily="18" charset="0"/>
                <a:cs typeface="Times New Roman" pitchFamily="18" charset="0"/>
              </a:rPr>
              <a:t>онлайн-обучения</a:t>
            </a:r>
            <a:r>
              <a:rPr lang="ru-RU" sz="1200" b="1" dirty="0" smtClean="0">
                <a:latin typeface="Times New Roman" pitchFamily="18" charset="0"/>
                <a:cs typeface="Times New Roman" pitchFamily="18" charset="0"/>
              </a:rPr>
              <a:t> Всероссийского форума "Педагоги России: инновации в образовании", г. Екатеринбург,  по теме "Деятельность педагога в сфере социальной адаптации детей с ОВЗ", удостоверение от 13.12.2021) </a:t>
            </a:r>
            <a:r>
              <a:rPr lang="ru-RU" altLang="ru-RU" sz="1200" b="1" dirty="0" smtClean="0">
                <a:latin typeface="Times New Roman" pitchFamily="18" charset="0"/>
                <a:cs typeface="Times New Roman" pitchFamily="18" charset="0"/>
              </a:rPr>
              <a:t>;</a:t>
            </a:r>
          </a:p>
          <a:p>
            <a:pPr marL="0" indent="317500" algn="just" eaLnBrk="0" fontAlgn="base" hangingPunct="0">
              <a:spcAft>
                <a:spcPct val="0"/>
              </a:spcAft>
              <a:buNone/>
            </a:pPr>
            <a:r>
              <a:rPr lang="ru-RU" sz="1800" b="1" dirty="0" smtClean="0">
                <a:latin typeface="Times New Roman" pitchFamily="18" charset="0"/>
                <a:cs typeface="Times New Roman" pitchFamily="18" charset="0"/>
              </a:rPr>
              <a:t>Фотографии педагогических работников размещены по решению Общего собрания работников (протокол от __ № __) на основании их согласия (ст. 152.1. Гражданского кодекса Российской Федерации).</a:t>
            </a:r>
          </a:p>
          <a:p>
            <a:pPr marL="0" lvl="0" indent="317500" eaLnBrk="0" fontAlgn="base" hangingPunct="0">
              <a:lnSpc>
                <a:spcPct val="100000"/>
              </a:lnSpc>
              <a:spcAft>
                <a:spcPct val="0"/>
              </a:spcAft>
              <a:buNone/>
            </a:pPr>
            <a:r>
              <a:rPr lang="ru-RU" altLang="ru-RU" sz="1800" dirty="0">
                <a:latin typeface="Arial" panose="020B0604020202020204" pitchFamily="34" charset="0"/>
                <a:cs typeface="Arial" panose="020B0604020202020204" pitchFamily="34" charset="0"/>
              </a:rPr>
              <a:t/>
            </a:r>
            <a:br>
              <a:rPr lang="ru-RU" altLang="ru-RU" sz="1800" dirty="0">
                <a:latin typeface="Arial" panose="020B0604020202020204" pitchFamily="34" charset="0"/>
                <a:cs typeface="Arial" panose="020B0604020202020204" pitchFamily="34" charset="0"/>
              </a:rPr>
            </a:br>
            <a:endParaRPr lang="ru-RU" altLang="ru-RU" sz="1050" dirty="0">
              <a:latin typeface="Arial" panose="020B0604020202020204" pitchFamily="34" charset="0"/>
              <a:cs typeface="Arial" panose="020B0604020202020204" pitchFamily="34" charset="0"/>
            </a:endParaRPr>
          </a:p>
        </p:txBody>
      </p:sp>
      <p:pic>
        <p:nvPicPr>
          <p:cNvPr id="5122" name="Picture 2" descr="https://api.docs.cntd.ru/img/13/02/66/46/91/983ea618-ac41-484e-910f-7fba35c933ad/P00A40000.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112104" y="2505076"/>
            <a:ext cx="114300" cy="21907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25750" y="234001"/>
            <a:ext cx="8201250" cy="769441"/>
          </a:xfrm>
          <a:prstGeom prst="rect">
            <a:avLst/>
          </a:prstGeom>
          <a:noFill/>
        </p:spPr>
        <p:txBody>
          <a:bodyPr wrap="square" rtlCol="0">
            <a:spAutoFit/>
          </a:bodyPr>
          <a:lstStyle/>
          <a:p>
            <a:r>
              <a:rPr lang="ru-RU" sz="4400" b="1" dirty="0">
                <a:solidFill>
                  <a:schemeClr val="bg1"/>
                </a:solidFill>
                <a:latin typeface="Arial" panose="020B0604020202020204" pitchFamily="34" charset="0"/>
                <a:cs typeface="Arial" panose="020B0604020202020204" pitchFamily="34" charset="0"/>
              </a:rPr>
              <a:t>Педагогический состав</a:t>
            </a: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400" b="1" dirty="0" smtClean="0">
                <a:solidFill>
                  <a:schemeClr val="bg1"/>
                </a:solidFill>
              </a:rPr>
              <a:t>12</a:t>
            </a:r>
            <a:r>
              <a:rPr lang="ru-RU" sz="2400" b="1" dirty="0" smtClean="0">
                <a:solidFill>
                  <a:schemeClr val="bg1"/>
                </a:solidFill>
              </a:rPr>
              <a:t>.</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48673" y="836712"/>
            <a:ext cx="8707500" cy="5760640"/>
          </a:xfrm>
        </p:spPr>
        <p:txBody>
          <a:bodyPr>
            <a:noAutofit/>
          </a:bodyPr>
          <a:lstStyle/>
          <a:p>
            <a:pPr marL="0" lvl="0" indent="0" algn="ctr" eaLnBrk="0" fontAlgn="base" hangingPunct="0">
              <a:lnSpc>
                <a:spcPct val="100000"/>
              </a:lnSpc>
              <a:spcAft>
                <a:spcPct val="0"/>
              </a:spcAft>
              <a:buNone/>
            </a:pPr>
            <a:r>
              <a:rPr lang="ru-RU" sz="1800" b="1" dirty="0">
                <a:latin typeface="Times New Roman" pitchFamily="18" charset="0"/>
                <a:cs typeface="Times New Roman" pitchFamily="18" charset="0"/>
              </a:rPr>
              <a:t>Подраздел </a:t>
            </a:r>
            <a:r>
              <a:rPr lang="ru-RU" sz="1800" b="1" dirty="0" smtClean="0">
                <a:latin typeface="Times New Roman" pitchFamily="18" charset="0"/>
                <a:cs typeface="Times New Roman" pitchFamily="18" charset="0"/>
              </a:rPr>
              <a:t>«Педагогический состав» </a:t>
            </a:r>
            <a:r>
              <a:rPr lang="ru-RU" sz="1800" dirty="0">
                <a:latin typeface="Times New Roman" pitchFamily="18" charset="0"/>
                <a:cs typeface="Times New Roman" pitchFamily="18" charset="0"/>
              </a:rPr>
              <a:t>должен содержать следующую информацию о персональном составе </a:t>
            </a:r>
            <a:r>
              <a:rPr lang="ru-RU" sz="1800" dirty="0" smtClean="0">
                <a:latin typeface="Times New Roman" pitchFamily="18" charset="0"/>
                <a:cs typeface="Times New Roman" pitchFamily="18" charset="0"/>
              </a:rPr>
              <a:t>педагогически работников:</a:t>
            </a:r>
          </a:p>
          <a:p>
            <a:pPr marL="542925" lvl="0" indent="-225425" algn="just" eaLnBrk="0" fontAlgn="base" hangingPunct="0">
              <a:lnSpc>
                <a:spcPct val="100000"/>
              </a:lnSpc>
              <a:spcAft>
                <a:spcPct val="0"/>
              </a:spcAft>
              <a:buNone/>
            </a:pPr>
            <a:endParaRPr lang="ru-RU" altLang="ru-RU" sz="1800" dirty="0" smtClean="0">
              <a:latin typeface="Times New Roman" pitchFamily="18" charset="0"/>
              <a:cs typeface="Times New Roman" pitchFamily="18" charset="0"/>
            </a:endParaRPr>
          </a:p>
          <a:p>
            <a:pPr marL="542925" lvl="0" indent="-225425" algn="just" eaLnBrk="0" fontAlgn="base" hangingPunct="0">
              <a:lnSpc>
                <a:spcPct val="100000"/>
              </a:lnSpc>
              <a:spcAft>
                <a:spcPct val="0"/>
              </a:spcAft>
              <a:buNone/>
            </a:pPr>
            <a:r>
              <a:rPr lang="ru-RU" altLang="ru-RU" sz="1800" dirty="0" err="1" smtClean="0">
                <a:latin typeface="Times New Roman" pitchFamily="18" charset="0"/>
                <a:cs typeface="Times New Roman" pitchFamily="18" charset="0"/>
              </a:rPr>
              <a:t>з</a:t>
            </a:r>
            <a:r>
              <a:rPr lang="ru-RU" altLang="ru-RU" sz="1800" dirty="0">
                <a:latin typeface="Times New Roman" pitchFamily="18" charset="0"/>
                <a:cs typeface="Times New Roman" pitchFamily="18" charset="0"/>
              </a:rPr>
              <a:t>) сведения о профессиональной переподготовке (при наличии</a:t>
            </a:r>
            <a:r>
              <a:rPr lang="ru-RU" altLang="ru-RU" sz="1800" dirty="0" smtClean="0">
                <a:latin typeface="Times New Roman" pitchFamily="18" charset="0"/>
                <a:cs typeface="Times New Roman" pitchFamily="18" charset="0"/>
              </a:rPr>
              <a:t>)</a:t>
            </a:r>
            <a:r>
              <a:rPr lang="ru-RU" sz="1800" dirty="0" smtClean="0">
                <a:latin typeface="Times New Roman" pitchFamily="18" charset="0"/>
                <a:cs typeface="Times New Roman" pitchFamily="18" charset="0"/>
              </a:rPr>
              <a:t> (</a:t>
            </a:r>
            <a:r>
              <a:rPr lang="ru-RU" sz="1800" b="1" dirty="0" smtClean="0">
                <a:latin typeface="Times New Roman" pitchFamily="18" charset="0"/>
                <a:cs typeface="Times New Roman" pitchFamily="18" charset="0"/>
              </a:rPr>
              <a:t>Профессиональная переподготовка - частное образовательное учреждение "Учебный Центр дополнительного образования "Все </a:t>
            </a:r>
            <a:r>
              <a:rPr lang="ru-RU" sz="1800" b="1" dirty="0" err="1" smtClean="0">
                <a:latin typeface="Times New Roman" pitchFamily="18" charset="0"/>
                <a:cs typeface="Times New Roman" pitchFamily="18" charset="0"/>
              </a:rPr>
              <a:t>Вебинары.ру</a:t>
            </a:r>
            <a:r>
              <a:rPr lang="ru-RU" sz="1800" b="1" dirty="0" smtClean="0">
                <a:latin typeface="Times New Roman" pitchFamily="18" charset="0"/>
                <a:cs typeface="Times New Roman" pitchFamily="18" charset="0"/>
              </a:rPr>
              <a:t>" по направлению "Образование и педагогика", специальность - воспитатель ДОО,  диплом от 27.10.2016</a:t>
            </a:r>
            <a:r>
              <a:rPr lang="ru-RU" sz="1800" dirty="0" smtClean="0">
                <a:latin typeface="Times New Roman" pitchFamily="18" charset="0"/>
                <a:cs typeface="Times New Roman" pitchFamily="18" charset="0"/>
              </a:rPr>
              <a:t>) </a:t>
            </a:r>
            <a:r>
              <a:rPr lang="ru-RU" altLang="ru-RU" sz="1800" dirty="0" smtClean="0">
                <a:latin typeface="Times New Roman" pitchFamily="18" charset="0"/>
                <a:cs typeface="Times New Roman" pitchFamily="18" charset="0"/>
              </a:rPr>
              <a:t>;</a:t>
            </a:r>
          </a:p>
          <a:p>
            <a:pPr marL="542925" lvl="0" indent="-225425" algn="just" eaLnBrk="0" fontAlgn="base" hangingPunct="0">
              <a:lnSpc>
                <a:spcPct val="100000"/>
              </a:lnSpc>
              <a:spcAft>
                <a:spcPct val="0"/>
              </a:spcAft>
              <a:buNone/>
            </a:pPr>
            <a:endParaRPr lang="ru-RU" altLang="ru-RU" sz="1050" dirty="0">
              <a:latin typeface="Times New Roman" pitchFamily="18" charset="0"/>
              <a:cs typeface="Times New Roman" pitchFamily="18" charset="0"/>
            </a:endParaRPr>
          </a:p>
          <a:p>
            <a:pPr marL="542925" indent="-225425" algn="just" eaLnBrk="0" fontAlgn="base" hangingPunct="0">
              <a:lnSpc>
                <a:spcPct val="100000"/>
              </a:lnSpc>
              <a:spcAft>
                <a:spcPct val="0"/>
              </a:spcAft>
              <a:buNone/>
            </a:pPr>
            <a:r>
              <a:rPr lang="ru-RU" altLang="ru-RU" sz="1800" dirty="0">
                <a:latin typeface="Times New Roman" pitchFamily="18" charset="0"/>
                <a:cs typeface="Times New Roman" pitchFamily="18" charset="0"/>
              </a:rPr>
              <a:t>и) сведения о продолжительности опыта (лет) работы в профессиональной сфере, соответствующей образовательной деятельности по реализации </a:t>
            </a:r>
            <a:r>
              <a:rPr lang="ru-RU" altLang="ru-RU" sz="1800" dirty="0" smtClean="0">
                <a:latin typeface="Times New Roman" pitchFamily="18" charset="0"/>
                <a:cs typeface="Times New Roman" pitchFamily="18" charset="0"/>
              </a:rPr>
              <a:t>учебных </a:t>
            </a:r>
            <a:r>
              <a:rPr lang="ru-RU" altLang="ru-RU" sz="1800" dirty="0">
                <a:latin typeface="Times New Roman" pitchFamily="18" charset="0"/>
                <a:cs typeface="Times New Roman" pitchFamily="18" charset="0"/>
              </a:rPr>
              <a:t>предметов, курсов, дисциплин (модулей</a:t>
            </a:r>
            <a:r>
              <a:rPr lang="ru-RU" altLang="ru-RU" sz="1800" dirty="0" smtClean="0">
                <a:latin typeface="Times New Roman" pitchFamily="18" charset="0"/>
                <a:cs typeface="Times New Roman" pitchFamily="18" charset="0"/>
              </a:rPr>
              <a:t>) </a:t>
            </a:r>
            <a:r>
              <a:rPr lang="ru-RU" altLang="ru-RU" sz="1800" b="1" dirty="0" smtClean="0">
                <a:latin typeface="Times New Roman" pitchFamily="18" charset="0"/>
                <a:cs typeface="Times New Roman" pitchFamily="18" charset="0"/>
              </a:rPr>
              <a:t>(Н.: общий стаж педагогической работы – 15 лет);</a:t>
            </a:r>
          </a:p>
          <a:p>
            <a:pPr marL="542925" indent="-225425" algn="just" eaLnBrk="0" fontAlgn="base" hangingPunct="0">
              <a:lnSpc>
                <a:spcPct val="100000"/>
              </a:lnSpc>
              <a:spcAft>
                <a:spcPct val="0"/>
              </a:spcAft>
              <a:buNone/>
            </a:pPr>
            <a:endParaRPr lang="ru-RU" altLang="ru-RU" sz="1800" b="1" dirty="0" smtClean="0">
              <a:latin typeface="Times New Roman" pitchFamily="18" charset="0"/>
              <a:cs typeface="Times New Roman" pitchFamily="18" charset="0"/>
            </a:endParaRPr>
          </a:p>
          <a:p>
            <a:pPr marL="542925" indent="-225425" algn="just" eaLnBrk="0" fontAlgn="base" hangingPunct="0">
              <a:lnSpc>
                <a:spcPct val="100000"/>
              </a:lnSpc>
              <a:spcAft>
                <a:spcPct val="0"/>
              </a:spcAft>
              <a:buNone/>
            </a:pPr>
            <a:r>
              <a:rPr lang="ru-RU" altLang="ru-RU" sz="1800" dirty="0" smtClean="0">
                <a:latin typeface="Times New Roman" pitchFamily="18" charset="0"/>
                <a:cs typeface="Times New Roman" pitchFamily="18" charset="0"/>
              </a:rPr>
              <a:t>к</a:t>
            </a:r>
            <a:r>
              <a:rPr lang="ru-RU" altLang="ru-RU" sz="1800" dirty="0">
                <a:latin typeface="Times New Roman" pitchFamily="18" charset="0"/>
                <a:cs typeface="Times New Roman" pitchFamily="18" charset="0"/>
              </a:rPr>
              <a:t>) </a:t>
            </a:r>
            <a:r>
              <a:rPr lang="ru-RU" altLang="ru-RU" sz="1800" dirty="0" smtClean="0">
                <a:solidFill>
                  <a:srgbClr val="FF0000"/>
                </a:solidFill>
                <a:latin typeface="Times New Roman" pitchFamily="18" charset="0"/>
                <a:cs typeface="Times New Roman" pitchFamily="18" charset="0"/>
              </a:rPr>
              <a:t>наименование общеобразовательной программы (</a:t>
            </a:r>
            <a:r>
              <a:rPr lang="ru-RU" altLang="ru-RU" sz="1800" dirty="0">
                <a:solidFill>
                  <a:srgbClr val="FF0000"/>
                </a:solidFill>
                <a:latin typeface="Times New Roman" pitchFamily="18" charset="0"/>
                <a:cs typeface="Times New Roman" pitchFamily="18" charset="0"/>
              </a:rPr>
              <a:t>общеобразовательных программ)</a:t>
            </a:r>
            <a:r>
              <a:rPr lang="ru-RU" altLang="ru-RU" sz="1800" dirty="0">
                <a:latin typeface="Times New Roman" pitchFamily="18" charset="0"/>
                <a:cs typeface="Times New Roman" pitchFamily="18" charset="0"/>
              </a:rPr>
              <a:t>, </a:t>
            </a:r>
            <a:r>
              <a:rPr lang="ru-RU" altLang="ru-RU" sz="1800" dirty="0" smtClean="0">
                <a:solidFill>
                  <a:srgbClr val="FF0000"/>
                </a:solidFill>
                <a:latin typeface="Times New Roman" pitchFamily="18" charset="0"/>
                <a:cs typeface="Times New Roman" pitchFamily="18" charset="0"/>
              </a:rPr>
              <a:t>в </a:t>
            </a:r>
            <a:r>
              <a:rPr lang="ru-RU" altLang="ru-RU" sz="1800" dirty="0">
                <a:solidFill>
                  <a:srgbClr val="FF0000"/>
                </a:solidFill>
                <a:latin typeface="Times New Roman" pitchFamily="18" charset="0"/>
                <a:cs typeface="Times New Roman" pitchFamily="18" charset="0"/>
              </a:rPr>
              <a:t>реализации которых </a:t>
            </a:r>
            <a:r>
              <a:rPr lang="ru-RU" altLang="ru-RU" sz="1800" dirty="0" smtClean="0">
                <a:solidFill>
                  <a:srgbClr val="FF0000"/>
                </a:solidFill>
                <a:latin typeface="Times New Roman" pitchFamily="18" charset="0"/>
                <a:cs typeface="Times New Roman" pitchFamily="18" charset="0"/>
              </a:rPr>
              <a:t>участвует </a:t>
            </a:r>
            <a:r>
              <a:rPr lang="ru-RU" altLang="ru-RU" sz="1800" dirty="0">
                <a:solidFill>
                  <a:srgbClr val="FF0000"/>
                </a:solidFill>
                <a:latin typeface="Times New Roman" pitchFamily="18" charset="0"/>
                <a:cs typeface="Times New Roman" pitchFamily="18" charset="0"/>
              </a:rPr>
              <a:t>педагогический </a:t>
            </a:r>
            <a:r>
              <a:rPr lang="ru-RU" altLang="ru-RU" sz="1800" dirty="0" smtClean="0">
                <a:solidFill>
                  <a:srgbClr val="FF0000"/>
                </a:solidFill>
                <a:latin typeface="Times New Roman" pitchFamily="18" charset="0"/>
                <a:cs typeface="Times New Roman" pitchFamily="18" charset="0"/>
              </a:rPr>
              <a:t>работник</a:t>
            </a:r>
            <a:r>
              <a:rPr lang="ru-RU" altLang="ru-RU" sz="1800" dirty="0" smtClean="0">
                <a:latin typeface="Times New Roman" pitchFamily="18" charset="0"/>
                <a:cs typeface="Times New Roman" pitchFamily="18" charset="0"/>
              </a:rPr>
              <a:t> </a:t>
            </a:r>
            <a:r>
              <a:rPr lang="ru-RU" altLang="ru-RU" sz="1800" b="1" dirty="0" smtClean="0">
                <a:latin typeface="Times New Roman" pitchFamily="18" charset="0"/>
                <a:cs typeface="Times New Roman" pitchFamily="18" charset="0"/>
              </a:rPr>
              <a:t>(ОПДО,АОПДО, ДОП).</a:t>
            </a:r>
            <a:endParaRPr lang="ru-RU" altLang="ru-RU" sz="1800" b="1" dirty="0">
              <a:latin typeface="Times New Roman" pitchFamily="18" charset="0"/>
              <a:cs typeface="Times New Roman" pitchFamily="18" charset="0"/>
            </a:endParaRPr>
          </a:p>
        </p:txBody>
      </p:sp>
      <p:pic>
        <p:nvPicPr>
          <p:cNvPr id="5122" name="Picture 2" descr="https://api.docs.cntd.ru/img/13/02/66/46/91/983ea618-ac41-484e-910f-7fba35c933ad/P00A40000.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112104" y="2505076"/>
            <a:ext cx="114300" cy="2190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845347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400" b="1" dirty="0" smtClean="0">
                <a:solidFill>
                  <a:schemeClr val="bg1"/>
                </a:solidFill>
              </a:rPr>
              <a:t>13</a:t>
            </a:r>
            <a:r>
              <a:rPr lang="ru-RU" sz="2400" b="1" dirty="0" smtClean="0">
                <a:solidFill>
                  <a:schemeClr val="bg1"/>
                </a:solidFill>
              </a:rPr>
              <a:t>.</a:t>
            </a:r>
            <a:endParaRPr lang="ru-RU" sz="2400" b="1" dirty="0">
              <a:solidFill>
                <a:schemeClr val="bg1"/>
              </a:solidFill>
            </a:endParaRPr>
          </a:p>
        </p:txBody>
      </p:sp>
      <p:sp>
        <p:nvSpPr>
          <p:cNvPr id="3" name="Содержимое 2"/>
          <p:cNvSpPr>
            <a:spLocks noGrp="1"/>
          </p:cNvSpPr>
          <p:nvPr>
            <p:ph idx="1"/>
          </p:nvPr>
        </p:nvSpPr>
        <p:spPr>
          <a:xfrm>
            <a:off x="150750" y="764704"/>
            <a:ext cx="8707500" cy="5904296"/>
          </a:xfrm>
        </p:spPr>
        <p:txBody>
          <a:bodyPr>
            <a:noAutofit/>
          </a:bodyPr>
          <a:lstStyle/>
          <a:p>
            <a:pPr marL="265113" indent="-265113" algn="ctr">
              <a:buNone/>
            </a:pPr>
            <a:r>
              <a:rPr lang="ru-RU" sz="2000" b="1" dirty="0" smtClean="0">
                <a:latin typeface="Times New Roman" pitchFamily="18" charset="0"/>
                <a:cs typeface="Times New Roman" pitchFamily="18" charset="0"/>
              </a:rPr>
              <a:t>Подраздел «Материально-техническое обеспечение и оснащенность образовательного процесса. Доступная среда»</a:t>
            </a:r>
          </a:p>
          <a:p>
            <a:pPr marL="265113" indent="-265113" algn="just">
              <a:lnSpc>
                <a:spcPct val="100000"/>
              </a:lnSpc>
              <a:buNone/>
            </a:pPr>
            <a:r>
              <a:rPr lang="ru-RU" sz="2000" b="1" dirty="0" smtClean="0">
                <a:latin typeface="Times New Roman" pitchFamily="18" charset="0"/>
                <a:cs typeface="Times New Roman" pitchFamily="18" charset="0"/>
              </a:rPr>
              <a:t>1</a:t>
            </a:r>
            <a:r>
              <a:rPr lang="ru-RU" sz="1800" b="1" dirty="0">
                <a:latin typeface="Times New Roman" pitchFamily="18" charset="0"/>
                <a:cs typeface="Times New Roman" pitchFamily="18" charset="0"/>
              </a:rPr>
              <a:t>) </a:t>
            </a:r>
            <a:r>
              <a:rPr lang="ru-RU" sz="1600" dirty="0">
                <a:latin typeface="Times New Roman" pitchFamily="18" charset="0"/>
                <a:cs typeface="Times New Roman" pitchFamily="18" charset="0"/>
              </a:rPr>
              <a:t>о материально-техническом обеспечении образовательной деятельности, в том числе </a:t>
            </a:r>
            <a:r>
              <a:rPr lang="ru-RU" sz="1600" b="1" dirty="0">
                <a:latin typeface="Times New Roman" pitchFamily="18" charset="0"/>
                <a:cs typeface="Times New Roman" pitchFamily="18" charset="0"/>
              </a:rPr>
              <a:t>в отношении инвалидов и лиц с ограниченными возможностями здоровья:</a:t>
            </a:r>
          </a:p>
          <a:p>
            <a:pPr marL="538163" indent="-265113" algn="just">
              <a:lnSpc>
                <a:spcPct val="100000"/>
              </a:lnSpc>
              <a:buNone/>
            </a:pPr>
            <a:r>
              <a:rPr lang="ru-RU" sz="1600" dirty="0">
                <a:latin typeface="Times New Roman" pitchFamily="18" charset="0"/>
                <a:cs typeface="Times New Roman" pitchFamily="18" charset="0"/>
              </a:rPr>
              <a:t>а) </a:t>
            </a:r>
            <a:r>
              <a:rPr lang="ru-RU" sz="1600" dirty="0" smtClean="0">
                <a:latin typeface="Times New Roman" pitchFamily="18" charset="0"/>
                <a:cs typeface="Times New Roman" pitchFamily="18" charset="0"/>
              </a:rPr>
              <a:t> о </a:t>
            </a:r>
            <a:r>
              <a:rPr lang="ru-RU" sz="1600" dirty="0">
                <a:latin typeface="Times New Roman" pitchFamily="18" charset="0"/>
                <a:cs typeface="Times New Roman" pitchFamily="18" charset="0"/>
              </a:rPr>
              <a:t>наличии оборудованных учебных </a:t>
            </a:r>
            <a:r>
              <a:rPr lang="ru-RU" sz="1600" dirty="0" smtClean="0">
                <a:latin typeface="Times New Roman" pitchFamily="18" charset="0"/>
                <a:cs typeface="Times New Roman" pitchFamily="18" charset="0"/>
              </a:rPr>
              <a:t>кабинетов </a:t>
            </a:r>
            <a:r>
              <a:rPr lang="ru-RU" sz="1600" b="1" dirty="0" smtClean="0">
                <a:latin typeface="Times New Roman" pitchFamily="18" charset="0"/>
                <a:cs typeface="Times New Roman" pitchFamily="18" charset="0"/>
              </a:rPr>
              <a:t>(группы);</a:t>
            </a:r>
            <a:endParaRPr lang="ru-RU" sz="1600" b="1" dirty="0">
              <a:latin typeface="Times New Roman" pitchFamily="18" charset="0"/>
              <a:cs typeface="Times New Roman" pitchFamily="18" charset="0"/>
            </a:endParaRPr>
          </a:p>
          <a:p>
            <a:pPr algn="just"/>
            <a:r>
              <a:rPr lang="ru-RU" sz="1600" dirty="0" smtClean="0">
                <a:latin typeface="Times New Roman" pitchFamily="18" charset="0"/>
                <a:cs typeface="Times New Roman" pitchFamily="18" charset="0"/>
              </a:rPr>
              <a:t>б) о </a:t>
            </a:r>
            <a:r>
              <a:rPr lang="ru-RU" sz="1600" dirty="0">
                <a:latin typeface="Times New Roman" pitchFamily="18" charset="0"/>
                <a:cs typeface="Times New Roman" pitchFamily="18" charset="0"/>
              </a:rPr>
              <a:t>наличии оборудованных объектов для проведения практических </a:t>
            </a:r>
            <a:r>
              <a:rPr lang="ru-RU" sz="1600" dirty="0" smtClean="0">
                <a:latin typeface="Times New Roman" pitchFamily="18" charset="0"/>
                <a:cs typeface="Times New Roman" pitchFamily="18" charset="0"/>
              </a:rPr>
              <a:t>занятий </a:t>
            </a:r>
            <a:r>
              <a:rPr lang="ru-RU" sz="1600" b="1" dirty="0" smtClean="0">
                <a:latin typeface="Times New Roman" pitchFamily="18" charset="0"/>
                <a:cs typeface="Times New Roman" pitchFamily="18" charset="0"/>
              </a:rPr>
              <a:t>(музыкальный зал, кабинет педагога-психолога; кабинет учителя-логопеда; кабинет учителя-дефектолога, групповые площадки,</a:t>
            </a: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кабинет дополнительного образования; экологическая тропа, тропа здоровья, огород и т.д.);</a:t>
            </a:r>
            <a:endParaRPr lang="ru-RU" sz="1600" b="1" dirty="0">
              <a:latin typeface="Times New Roman" pitchFamily="18" charset="0"/>
              <a:cs typeface="Times New Roman" pitchFamily="18" charset="0"/>
            </a:endParaRPr>
          </a:p>
          <a:p>
            <a:pPr marL="538163" indent="-265113" algn="just">
              <a:lnSpc>
                <a:spcPct val="100000"/>
              </a:lnSpc>
              <a:buNone/>
            </a:pPr>
            <a:r>
              <a:rPr lang="ru-RU" sz="1600" dirty="0">
                <a:latin typeface="Times New Roman" pitchFamily="18" charset="0"/>
                <a:cs typeface="Times New Roman" pitchFamily="18" charset="0"/>
              </a:rPr>
              <a:t>в) </a:t>
            </a:r>
            <a:r>
              <a:rPr lang="ru-RU" sz="1600" dirty="0" smtClean="0">
                <a:latin typeface="Times New Roman" pitchFamily="18" charset="0"/>
                <a:cs typeface="Times New Roman" pitchFamily="18" charset="0"/>
              </a:rPr>
              <a:t> о </a:t>
            </a:r>
            <a:r>
              <a:rPr lang="ru-RU" sz="1600" dirty="0">
                <a:latin typeface="Times New Roman" pitchFamily="18" charset="0"/>
                <a:cs typeface="Times New Roman" pitchFamily="18" charset="0"/>
              </a:rPr>
              <a:t>наличии оборудованных </a:t>
            </a:r>
            <a:r>
              <a:rPr lang="ru-RU" sz="1600" dirty="0" smtClean="0">
                <a:latin typeface="Times New Roman" pitchFamily="18" charset="0"/>
                <a:cs typeface="Times New Roman" pitchFamily="18" charset="0"/>
              </a:rPr>
              <a:t>библиотек </a:t>
            </a:r>
            <a:r>
              <a:rPr lang="ru-RU" sz="1600" b="1" dirty="0" smtClean="0">
                <a:latin typeface="Times New Roman" pitchFamily="18" charset="0"/>
                <a:cs typeface="Times New Roman" pitchFamily="18" charset="0"/>
              </a:rPr>
              <a:t>(перечень печатных и (или) электронных учебных изданий (включая учебники и учебные пособия), методических и периодических изданий) (ч.1 ст. 18 273 -ФЗ );</a:t>
            </a:r>
            <a:endParaRPr lang="ru-RU" sz="1600" b="1" dirty="0">
              <a:latin typeface="Times New Roman" pitchFamily="18" charset="0"/>
              <a:cs typeface="Times New Roman" pitchFamily="18" charset="0"/>
            </a:endParaRPr>
          </a:p>
          <a:p>
            <a:pPr marL="538163" indent="-265113" algn="just">
              <a:lnSpc>
                <a:spcPct val="100000"/>
              </a:lnSpc>
              <a:buNone/>
            </a:pPr>
            <a:r>
              <a:rPr lang="ru-RU" sz="1600" dirty="0">
                <a:latin typeface="Times New Roman" pitchFamily="18" charset="0"/>
                <a:cs typeface="Times New Roman" pitchFamily="18" charset="0"/>
              </a:rPr>
              <a:t>г) </a:t>
            </a:r>
            <a:r>
              <a:rPr lang="ru-RU" sz="1600" dirty="0" smtClean="0">
                <a:latin typeface="Times New Roman" pitchFamily="18" charset="0"/>
                <a:cs typeface="Times New Roman" pitchFamily="18" charset="0"/>
              </a:rPr>
              <a:t> о </a:t>
            </a:r>
            <a:r>
              <a:rPr lang="ru-RU" sz="1600" dirty="0">
                <a:latin typeface="Times New Roman" pitchFamily="18" charset="0"/>
                <a:cs typeface="Times New Roman" pitchFamily="18" charset="0"/>
              </a:rPr>
              <a:t>наличии оборудованных объектов </a:t>
            </a:r>
            <a:r>
              <a:rPr lang="ru-RU" sz="1600" dirty="0" smtClean="0">
                <a:latin typeface="Times New Roman" pitchFamily="18" charset="0"/>
                <a:cs typeface="Times New Roman" pitchFamily="18" charset="0"/>
              </a:rPr>
              <a:t>спорта </a:t>
            </a:r>
            <a:r>
              <a:rPr lang="ru-RU" sz="1600" b="1" dirty="0" smtClean="0">
                <a:latin typeface="Times New Roman" pitchFamily="18" charset="0"/>
                <a:cs typeface="Times New Roman" pitchFamily="18" charset="0"/>
              </a:rPr>
              <a:t>(спортивная площадка, физкультурный зал, бассейн);</a:t>
            </a:r>
            <a:endParaRPr lang="ru-RU" sz="1600" b="1" dirty="0">
              <a:latin typeface="Times New Roman" pitchFamily="18" charset="0"/>
              <a:cs typeface="Times New Roman" pitchFamily="18" charset="0"/>
            </a:endParaRPr>
          </a:p>
          <a:p>
            <a:pPr marL="538163" indent="-265113" algn="just">
              <a:lnSpc>
                <a:spcPct val="100000"/>
              </a:lnSpc>
              <a:buNone/>
            </a:pPr>
            <a:r>
              <a:rPr lang="ru-RU" sz="1600" dirty="0">
                <a:latin typeface="Times New Roman" pitchFamily="18" charset="0"/>
                <a:cs typeface="Times New Roman" pitchFamily="18" charset="0"/>
              </a:rPr>
              <a:t>д) о наличии оборудованных средствах обучения и </a:t>
            </a:r>
            <a:r>
              <a:rPr lang="ru-RU" sz="1600" dirty="0" smtClean="0">
                <a:latin typeface="Times New Roman" pitchFamily="18" charset="0"/>
                <a:cs typeface="Times New Roman" pitchFamily="18" charset="0"/>
              </a:rPr>
              <a:t>воспитания </a:t>
            </a:r>
            <a:r>
              <a:rPr lang="ru-RU" sz="1600" b="1" dirty="0" smtClean="0">
                <a:latin typeface="Times New Roman" pitchFamily="18" charset="0"/>
                <a:cs typeface="Times New Roman" pitchFamily="18" charset="0"/>
              </a:rPr>
              <a:t>(п.26 ст. 2 273 -ФЗ);</a:t>
            </a:r>
            <a:endParaRPr lang="ru-RU" sz="1600" b="1" dirty="0">
              <a:latin typeface="Times New Roman" pitchFamily="18" charset="0"/>
              <a:cs typeface="Times New Roman" pitchFamily="18" charset="0"/>
            </a:endParaRPr>
          </a:p>
          <a:p>
            <a:pPr marL="538163" indent="-265113" algn="just">
              <a:lnSpc>
                <a:spcPct val="100000"/>
              </a:lnSpc>
              <a:buNone/>
            </a:pPr>
            <a:r>
              <a:rPr lang="ru-RU" sz="1600" dirty="0" smtClean="0">
                <a:latin typeface="Times New Roman" pitchFamily="18" charset="0"/>
                <a:cs typeface="Times New Roman" pitchFamily="18" charset="0"/>
              </a:rPr>
              <a:t>е) о </a:t>
            </a:r>
            <a:r>
              <a:rPr lang="ru-RU" sz="1600" dirty="0">
                <a:latin typeface="Times New Roman" pitchFamily="18" charset="0"/>
                <a:cs typeface="Times New Roman" pitchFamily="18" charset="0"/>
              </a:rPr>
              <a:t>доступе к информационным системам и информационно-телекоммуникационным сетям;</a:t>
            </a:r>
          </a:p>
          <a:p>
            <a:pPr marL="538163" indent="-265113" algn="just">
              <a:lnSpc>
                <a:spcPct val="100000"/>
              </a:lnSpc>
              <a:buNone/>
            </a:pPr>
            <a:r>
              <a:rPr lang="ru-RU" sz="1600" dirty="0">
                <a:latin typeface="Times New Roman" pitchFamily="18" charset="0"/>
                <a:cs typeface="Times New Roman" pitchFamily="18" charset="0"/>
              </a:rPr>
              <a:t>ж) об электронных образовательных ресурсах, к которым обеспечивается доступ </a:t>
            </a:r>
            <a:r>
              <a:rPr lang="ru-RU" sz="1600" dirty="0" smtClean="0">
                <a:latin typeface="Times New Roman" pitchFamily="18" charset="0"/>
                <a:cs typeface="Times New Roman" pitchFamily="18" charset="0"/>
              </a:rPr>
              <a:t>обучающихся; </a:t>
            </a:r>
          </a:p>
          <a:p>
            <a:pPr marL="538163" indent="-265113" algn="just">
              <a:lnSpc>
                <a:spcPct val="100000"/>
              </a:lnSpc>
              <a:buNone/>
            </a:pPr>
            <a:r>
              <a:rPr lang="ru-RU" sz="1600" dirty="0" err="1" smtClean="0">
                <a:latin typeface="Times New Roman" pitchFamily="18" charset="0"/>
                <a:cs typeface="Times New Roman" pitchFamily="18" charset="0"/>
              </a:rPr>
              <a:t>з</a:t>
            </a:r>
            <a:r>
              <a:rPr lang="ru-RU" sz="1600" dirty="0">
                <a:latin typeface="Times New Roman" pitchFamily="18" charset="0"/>
                <a:cs typeface="Times New Roman" pitchFamily="18" charset="0"/>
              </a:rPr>
              <a:t>) о количестве жилых помещений в общежитии, интернате, формировании платы за проживание в </a:t>
            </a:r>
            <a:r>
              <a:rPr lang="ru-RU" sz="1600" dirty="0" smtClean="0">
                <a:latin typeface="Times New Roman" pitchFamily="18" charset="0"/>
                <a:cs typeface="Times New Roman" pitchFamily="18" charset="0"/>
              </a:rPr>
              <a:t>общежитии – (</a:t>
            </a:r>
            <a:r>
              <a:rPr lang="ru-RU" sz="1600" b="1" dirty="0" smtClean="0">
                <a:latin typeface="Times New Roman" pitchFamily="18" charset="0"/>
                <a:cs typeface="Times New Roman" pitchFamily="18" charset="0"/>
              </a:rPr>
              <a:t>не предусмотрено);</a:t>
            </a:r>
            <a:endParaRPr lang="ru-RU" sz="1600" b="1" dirty="0">
              <a:latin typeface="Times New Roman" pitchFamily="18" charset="0"/>
              <a:cs typeface="Times New Roman" pitchFamily="18" charset="0"/>
            </a:endParaRPr>
          </a:p>
          <a:p>
            <a:pPr marL="0" indent="0">
              <a:lnSpc>
                <a:spcPct val="100000"/>
              </a:lnSpc>
              <a:buNone/>
            </a:pPr>
            <a:endParaRPr lang="ru-RU" sz="1200"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400" b="1" dirty="0" smtClean="0">
                <a:solidFill>
                  <a:schemeClr val="bg1"/>
                </a:solidFill>
              </a:rPr>
              <a:t>13</a:t>
            </a:r>
            <a:r>
              <a:rPr lang="ru-RU" sz="2400" b="1" dirty="0" smtClean="0">
                <a:solidFill>
                  <a:schemeClr val="bg1"/>
                </a:solidFill>
              </a:rPr>
              <a:t>.</a:t>
            </a:r>
            <a:endParaRPr lang="ru-RU" sz="2400" b="1" dirty="0">
              <a:solidFill>
                <a:schemeClr val="bg1"/>
              </a:solidFill>
            </a:endParaRPr>
          </a:p>
        </p:txBody>
      </p:sp>
      <p:sp>
        <p:nvSpPr>
          <p:cNvPr id="3" name="Содержимое 2"/>
          <p:cNvSpPr>
            <a:spLocks noGrp="1"/>
          </p:cNvSpPr>
          <p:nvPr>
            <p:ph idx="1"/>
          </p:nvPr>
        </p:nvSpPr>
        <p:spPr>
          <a:xfrm>
            <a:off x="150750" y="764704"/>
            <a:ext cx="8707500" cy="5904296"/>
          </a:xfrm>
        </p:spPr>
        <p:txBody>
          <a:bodyPr>
            <a:noAutofit/>
          </a:bodyPr>
          <a:lstStyle/>
          <a:p>
            <a:pPr marL="265113" indent="-265113" algn="ctr">
              <a:buNone/>
            </a:pPr>
            <a:endParaRPr lang="ru-RU" sz="2000" b="1" dirty="0" smtClean="0">
              <a:latin typeface="Times New Roman" pitchFamily="18" charset="0"/>
              <a:cs typeface="Times New Roman" pitchFamily="18" charset="0"/>
            </a:endParaRPr>
          </a:p>
          <a:p>
            <a:pPr marL="0" indent="0" algn="just">
              <a:lnSpc>
                <a:spcPct val="100000"/>
              </a:lnSpc>
              <a:buNone/>
            </a:pPr>
            <a:r>
              <a:rPr lang="ru-RU" sz="1400" dirty="0" smtClean="0">
                <a:latin typeface="Times New Roman" pitchFamily="18" charset="0"/>
                <a:cs typeface="Times New Roman" pitchFamily="18" charset="0"/>
              </a:rPr>
              <a:t>       Ст. 2 Федерального закона от 29 декабря 2012 года № 273-ФЗ «Об образовании в Российской Федерации»:</a:t>
            </a:r>
          </a:p>
          <a:p>
            <a:pPr marL="0" indent="0">
              <a:lnSpc>
                <a:spcPct val="100000"/>
              </a:lnSpc>
              <a:buNone/>
            </a:pPr>
            <a:r>
              <a:rPr lang="ru-RU" sz="1400" dirty="0" smtClean="0">
                <a:latin typeface="Times New Roman" pitchFamily="18" charset="0"/>
                <a:cs typeface="Times New Roman" pitchFamily="18" charset="0"/>
              </a:rPr>
              <a:t>  26) </a:t>
            </a:r>
            <a:r>
              <a:rPr lang="ru-RU" sz="1400" b="1" dirty="0" smtClean="0">
                <a:latin typeface="Times New Roman" pitchFamily="18" charset="0"/>
                <a:cs typeface="Times New Roman" pitchFamily="18" charset="0"/>
              </a:rPr>
              <a:t>средства обучения и воспитания</a:t>
            </a:r>
            <a:r>
              <a:rPr lang="ru-RU" sz="1400" dirty="0" smtClean="0">
                <a:latin typeface="Times New Roman" pitchFamily="18" charset="0"/>
                <a:cs typeface="Times New Roman" pitchFamily="18" charset="0"/>
              </a:rPr>
              <a:t> - приборы, оборудование, включая спортивное оборудование и инвентарь, инструменты (в том числе музыкальные), учебно-наглядные пособия, компьютеры, информационно-телекоммуникационные сети, аппаратно-программные и аудиовизуальные средства, печатные и электронные образовательные и информационные ресурсы и иные материальные объекты, необходимые для организации образовательной деятельности.</a:t>
            </a:r>
          </a:p>
          <a:p>
            <a:pPr>
              <a:buNone/>
            </a:pPr>
            <a:endParaRPr lang="ru-RU" sz="1400" dirty="0" smtClean="0">
              <a:latin typeface="Times New Roman" pitchFamily="18" charset="0"/>
              <a:cs typeface="Times New Roman" pitchFamily="18" charset="0"/>
            </a:endParaRPr>
          </a:p>
          <a:p>
            <a:pPr algn="just">
              <a:buNone/>
            </a:pPr>
            <a:r>
              <a:rPr lang="ru-RU" sz="1400" dirty="0" smtClean="0">
                <a:latin typeface="Times New Roman" pitchFamily="18" charset="0"/>
                <a:cs typeface="Times New Roman" pitchFamily="18" charset="0"/>
              </a:rPr>
              <a:t>       Ст. 2 Федерального закона от 27 июля 2006 года № 149-ФЗ «Об информации, информационных технологиях и о защите информации»:</a:t>
            </a:r>
          </a:p>
          <a:p>
            <a:pPr algn="just">
              <a:buNone/>
            </a:pPr>
            <a:r>
              <a:rPr lang="ru-RU" sz="1400" dirty="0" smtClean="0">
                <a:latin typeface="Times New Roman" pitchFamily="18" charset="0"/>
                <a:cs typeface="Times New Roman" pitchFamily="18" charset="0"/>
              </a:rPr>
              <a:t>  3) </a:t>
            </a:r>
            <a:r>
              <a:rPr lang="ru-RU" sz="1400" b="1" dirty="0" smtClean="0">
                <a:latin typeface="Times New Roman" pitchFamily="18" charset="0"/>
                <a:cs typeface="Times New Roman" pitchFamily="18" charset="0"/>
              </a:rPr>
              <a:t>информационная система</a:t>
            </a:r>
            <a:r>
              <a:rPr lang="ru-RU" sz="1400" dirty="0" smtClean="0">
                <a:latin typeface="Times New Roman" pitchFamily="18" charset="0"/>
                <a:cs typeface="Times New Roman" pitchFamily="18" charset="0"/>
              </a:rPr>
              <a:t> - совокупность содержащейся в базах данных информации и обеспечивающих ее обработку информационных технологий и технических средств;</a:t>
            </a:r>
          </a:p>
          <a:p>
            <a:pPr algn="just">
              <a:buNone/>
            </a:pPr>
            <a:r>
              <a:rPr lang="ru-RU" sz="1400" dirty="0" smtClean="0">
                <a:latin typeface="Times New Roman" pitchFamily="18" charset="0"/>
                <a:cs typeface="Times New Roman" pitchFamily="18" charset="0"/>
              </a:rPr>
              <a:t>  4) </a:t>
            </a:r>
            <a:r>
              <a:rPr lang="ru-RU" sz="1400" b="1" dirty="0" smtClean="0">
                <a:latin typeface="Times New Roman" pitchFamily="18" charset="0"/>
                <a:cs typeface="Times New Roman" pitchFamily="18" charset="0"/>
              </a:rPr>
              <a:t>информационно-телекоммуникационная сеть</a:t>
            </a:r>
            <a:r>
              <a:rPr lang="ru-RU" sz="1400" dirty="0" smtClean="0">
                <a:latin typeface="Times New Roman" pitchFamily="18" charset="0"/>
                <a:cs typeface="Times New Roman" pitchFamily="18" charset="0"/>
              </a:rPr>
              <a:t> - технологическая система, предназначенная для передачи по линиям связи информации, доступ к которой осуществляется с использованием средств вычислительной техники.</a:t>
            </a:r>
          </a:p>
          <a:p>
            <a:pPr algn="just">
              <a:buNone/>
            </a:pPr>
            <a:endParaRPr lang="ru-RU" sz="1400" b="1" dirty="0" smtClean="0">
              <a:latin typeface="Times New Roman" pitchFamily="18" charset="0"/>
              <a:cs typeface="Times New Roman" pitchFamily="18" charset="0"/>
            </a:endParaRPr>
          </a:p>
          <a:p>
            <a:pPr algn="just">
              <a:buNone/>
            </a:pPr>
            <a:r>
              <a:rPr lang="ru-RU" sz="1400" b="1" dirty="0" smtClean="0">
                <a:latin typeface="Times New Roman" pitchFamily="18" charset="0"/>
                <a:cs typeface="Times New Roman" pitchFamily="18" charset="0"/>
              </a:rPr>
              <a:t>   Электронные образовательные ресурсы (ЭОР)</a:t>
            </a:r>
            <a:r>
              <a:rPr lang="ru-RU" sz="1400" dirty="0" smtClean="0">
                <a:latin typeface="Times New Roman" pitchFamily="18" charset="0"/>
                <a:cs typeface="Times New Roman" pitchFamily="18" charset="0"/>
              </a:rPr>
              <a:t> — это специальным образом сформированные блоки разнообразных информационных ресурсов, предназначенные для использования в учебном (образовательном) процессе. Они представлены в электронном (цифровом) виде и функционируют на базе средств информационных и коммуникационных технологий (ИКТ).</a:t>
            </a:r>
          </a:p>
          <a:p>
            <a:pPr marL="0" indent="0">
              <a:lnSpc>
                <a:spcPct val="100000"/>
              </a:lnSpc>
              <a:buNone/>
            </a:pPr>
            <a:endParaRPr lang="ru-RU" sz="1200" dirty="0" smtClean="0"/>
          </a:p>
          <a:p>
            <a:pPr marL="0" indent="0">
              <a:lnSpc>
                <a:spcPct val="100000"/>
              </a:lnSpc>
              <a:buNone/>
            </a:pPr>
            <a:endParaRPr lang="ru-RU" sz="1200" dirty="0" smtClean="0">
              <a:latin typeface="Times New Roman" pitchFamily="18" charset="0"/>
              <a:cs typeface="Times New Roman" pitchFamily="18" charset="0"/>
            </a:endParaRPr>
          </a:p>
          <a:p>
            <a:pPr marL="0" indent="0">
              <a:lnSpc>
                <a:spcPct val="100000"/>
              </a:lnSpc>
              <a:buNone/>
            </a:pPr>
            <a:endParaRPr lang="ru-RU" sz="1200" dirty="0" smtClean="0">
              <a:latin typeface="Times New Roman" pitchFamily="18" charset="0"/>
              <a:cs typeface="Times New Roman" pitchFamily="18" charset="0"/>
            </a:endParaRPr>
          </a:p>
          <a:p>
            <a:pPr marL="0" indent="0">
              <a:lnSpc>
                <a:spcPct val="100000"/>
              </a:lnSpc>
              <a:buNone/>
            </a:pPr>
            <a:endParaRPr lang="ru-RU" sz="1200" dirty="0" smtClean="0">
              <a:latin typeface="Times New Roman" pitchFamily="18" charset="0"/>
              <a:cs typeface="Times New Roman" pitchFamily="18" charset="0"/>
            </a:endParaRPr>
          </a:p>
          <a:p>
            <a:pPr marL="0" indent="0">
              <a:lnSpc>
                <a:spcPct val="100000"/>
              </a:lnSpc>
              <a:buNone/>
            </a:pPr>
            <a:endParaRPr lang="ru-RU" sz="1200" dirty="0" smtClean="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13</a:t>
            </a:r>
            <a:r>
              <a:rPr lang="ru-RU" sz="2400" b="1" dirty="0" smtClean="0">
                <a:solidFill>
                  <a:schemeClr val="bg1"/>
                </a:solidFill>
              </a:rPr>
              <a:t>.</a:t>
            </a:r>
            <a:endParaRPr lang="ru-RU" sz="2400" b="1" dirty="0">
              <a:solidFill>
                <a:schemeClr val="bg1"/>
              </a:solidFill>
            </a:endParaRPr>
          </a:p>
        </p:txBody>
      </p:sp>
      <p:sp>
        <p:nvSpPr>
          <p:cNvPr id="3" name="Содержимое 2"/>
          <p:cNvSpPr>
            <a:spLocks noGrp="1"/>
          </p:cNvSpPr>
          <p:nvPr>
            <p:ph idx="1"/>
          </p:nvPr>
        </p:nvSpPr>
        <p:spPr>
          <a:xfrm>
            <a:off x="150750" y="980728"/>
            <a:ext cx="8707500" cy="5328592"/>
          </a:xfrm>
        </p:spPr>
        <p:txBody>
          <a:bodyPr>
            <a:noAutofit/>
          </a:bodyPr>
          <a:lstStyle/>
          <a:p>
            <a:pPr marL="265113" indent="-265113">
              <a:lnSpc>
                <a:spcPct val="100000"/>
              </a:lnSpc>
              <a:buNone/>
            </a:pPr>
            <a:endParaRPr lang="ru-RU" sz="2000" b="1" dirty="0" smtClean="0">
              <a:latin typeface="Arial" panose="020B0604020202020204" pitchFamily="34" charset="0"/>
              <a:cs typeface="Arial" panose="020B0604020202020204" pitchFamily="34" charset="0"/>
            </a:endParaRPr>
          </a:p>
          <a:p>
            <a:pPr marL="265113" indent="-265113" algn="ctr">
              <a:lnSpc>
                <a:spcPct val="100000"/>
              </a:lnSpc>
              <a:buNone/>
            </a:pPr>
            <a:r>
              <a:rPr lang="ru-RU" sz="2400" b="1" dirty="0" smtClean="0">
                <a:latin typeface="Times New Roman" pitchFamily="18" charset="0"/>
                <a:cs typeface="Times New Roman" pitchFamily="18" charset="0"/>
              </a:rPr>
              <a:t>Подраздел «Материально-техническое обеспечение и оснащенность образовательного процесса. Доступная среда»</a:t>
            </a:r>
          </a:p>
          <a:p>
            <a:pPr marL="265113" indent="-265113">
              <a:lnSpc>
                <a:spcPct val="100000"/>
              </a:lnSpc>
              <a:buNone/>
            </a:pPr>
            <a:endParaRPr lang="ru-RU" sz="2000" b="1" dirty="0" smtClean="0">
              <a:latin typeface="Times New Roman" pitchFamily="18" charset="0"/>
              <a:cs typeface="Times New Roman" pitchFamily="18" charset="0"/>
            </a:endParaRPr>
          </a:p>
          <a:p>
            <a:pPr marL="265113" indent="-265113">
              <a:lnSpc>
                <a:spcPct val="100000"/>
              </a:lnSpc>
              <a:buNone/>
            </a:pPr>
            <a:r>
              <a:rPr lang="ru-RU" sz="2000" b="1" dirty="0" smtClean="0">
                <a:latin typeface="Times New Roman" pitchFamily="18" charset="0"/>
                <a:cs typeface="Times New Roman" pitchFamily="18" charset="0"/>
              </a:rPr>
              <a:t>2</a:t>
            </a:r>
            <a:r>
              <a:rPr lang="ru-RU" sz="2000" b="1" dirty="0">
                <a:latin typeface="Times New Roman" pitchFamily="18" charset="0"/>
                <a:cs typeface="Times New Roman" pitchFamily="18" charset="0"/>
              </a:rPr>
              <a:t>) о специальных условиях для получения образования инвалидами и лицами с ограниченными возможностями здоровья:</a:t>
            </a:r>
          </a:p>
          <a:p>
            <a:pPr marL="538163" indent="-273050">
              <a:lnSpc>
                <a:spcPct val="100000"/>
              </a:lnSpc>
              <a:buNone/>
            </a:pPr>
            <a:r>
              <a:rPr lang="ru-RU" sz="2000" dirty="0">
                <a:latin typeface="Times New Roman" pitchFamily="18" charset="0"/>
                <a:cs typeface="Times New Roman" pitchFamily="18" charset="0"/>
              </a:rPr>
              <a:t>а) об обеспечении доступа в </a:t>
            </a:r>
            <a:r>
              <a:rPr lang="ru-RU" sz="2000" b="1" dirty="0">
                <a:latin typeface="Times New Roman" pitchFamily="18" charset="0"/>
                <a:cs typeface="Times New Roman" pitchFamily="18" charset="0"/>
              </a:rPr>
              <a:t>здания образовательной организации</a:t>
            </a:r>
            <a:r>
              <a:rPr lang="ru-RU" sz="2000" dirty="0">
                <a:latin typeface="Times New Roman" pitchFamily="18" charset="0"/>
                <a:cs typeface="Times New Roman" pitchFamily="18" charset="0"/>
              </a:rPr>
              <a:t>, в том числе в общежитие, интернат, приспособленных для использования инвалидами и лицами с ограниченными возможностями здоровья</a:t>
            </a:r>
            <a:r>
              <a:rPr lang="ru-RU" sz="2000" dirty="0" smtClean="0">
                <a:latin typeface="Times New Roman" pitchFamily="18" charset="0"/>
                <a:cs typeface="Times New Roman" pitchFamily="18" charset="0"/>
              </a:rPr>
              <a:t>;</a:t>
            </a:r>
          </a:p>
          <a:p>
            <a:pPr marL="538163" indent="-273050">
              <a:lnSpc>
                <a:spcPct val="100000"/>
              </a:lnSpc>
              <a:buNone/>
            </a:pPr>
            <a:endParaRPr lang="ru-RU" sz="2000" dirty="0">
              <a:latin typeface="Times New Roman" pitchFamily="18" charset="0"/>
              <a:cs typeface="Times New Roman" pitchFamily="18" charset="0"/>
            </a:endParaRPr>
          </a:p>
          <a:p>
            <a:pPr marL="538163" indent="-273050">
              <a:lnSpc>
                <a:spcPct val="100000"/>
              </a:lnSpc>
              <a:buNone/>
            </a:pPr>
            <a:r>
              <a:rPr lang="ru-RU" sz="2000" dirty="0">
                <a:latin typeface="Times New Roman" pitchFamily="18" charset="0"/>
                <a:cs typeface="Times New Roman" pitchFamily="18" charset="0"/>
              </a:rPr>
              <a:t>б) о наличии </a:t>
            </a:r>
            <a:r>
              <a:rPr lang="ru-RU" sz="2000" b="1" dirty="0">
                <a:latin typeface="Times New Roman" pitchFamily="18" charset="0"/>
                <a:cs typeface="Times New Roman" pitchFamily="18" charset="0"/>
              </a:rPr>
              <a:t>специальных технических средств обучения </a:t>
            </a:r>
            <a:r>
              <a:rPr lang="ru-RU" sz="2000" dirty="0">
                <a:latin typeface="Times New Roman" pitchFamily="18" charset="0"/>
                <a:cs typeface="Times New Roman" pitchFamily="18" charset="0"/>
              </a:rPr>
              <a:t>коллективного и индивидуального пользования инвалидов и лиц с ограниченными возможностями здоровья.</a:t>
            </a:r>
          </a:p>
          <a:p>
            <a:pPr marL="0" indent="0">
              <a:lnSpc>
                <a:spcPct val="100000"/>
              </a:lnSpc>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87214476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13</a:t>
            </a:r>
            <a:r>
              <a:rPr lang="ru-RU" sz="2400" b="1" dirty="0" smtClean="0">
                <a:solidFill>
                  <a:schemeClr val="bg1"/>
                </a:solidFill>
              </a:rPr>
              <a:t>.</a:t>
            </a:r>
            <a:endParaRPr lang="ru-RU" sz="2400" b="1" dirty="0">
              <a:solidFill>
                <a:schemeClr val="bg1"/>
              </a:solidFill>
            </a:endParaRPr>
          </a:p>
        </p:txBody>
      </p:sp>
      <p:sp>
        <p:nvSpPr>
          <p:cNvPr id="3" name="Содержимое 2"/>
          <p:cNvSpPr>
            <a:spLocks noGrp="1"/>
          </p:cNvSpPr>
          <p:nvPr>
            <p:ph idx="1"/>
          </p:nvPr>
        </p:nvSpPr>
        <p:spPr>
          <a:xfrm>
            <a:off x="150750" y="980728"/>
            <a:ext cx="8707500" cy="5328592"/>
          </a:xfrm>
        </p:spPr>
        <p:txBody>
          <a:bodyPr>
            <a:noAutofit/>
          </a:bodyPr>
          <a:lstStyle/>
          <a:p>
            <a:pPr marL="265113" indent="-265113">
              <a:lnSpc>
                <a:spcPct val="100000"/>
              </a:lnSpc>
              <a:buNone/>
            </a:pPr>
            <a:endParaRPr lang="ru-RU" sz="2000" b="1" dirty="0" smtClean="0">
              <a:latin typeface="Arial" panose="020B0604020202020204" pitchFamily="34" charset="0"/>
              <a:cs typeface="Arial" panose="020B0604020202020204" pitchFamily="34" charset="0"/>
            </a:endParaRPr>
          </a:p>
          <a:p>
            <a:pPr algn="ctr">
              <a:buNone/>
            </a:pPr>
            <a:r>
              <a:rPr lang="ru-RU" sz="1600" dirty="0" smtClean="0">
                <a:latin typeface="Times New Roman" pitchFamily="18" charset="0"/>
                <a:cs typeface="Times New Roman" pitchFamily="18" charset="0"/>
              </a:rPr>
              <a:t>Специальные технические средства обучения коллективного и индивидуального пользования для детей с ОВЗ могут включать:</a:t>
            </a:r>
          </a:p>
          <a:p>
            <a:pPr algn="just"/>
            <a:r>
              <a:rPr lang="ru-RU" sz="1600" b="1" dirty="0" err="1" smtClean="0">
                <a:latin typeface="Times New Roman" pitchFamily="18" charset="0"/>
                <a:cs typeface="Times New Roman" pitchFamily="18" charset="0"/>
              </a:rPr>
              <a:t>Мультимедийные</a:t>
            </a:r>
            <a:r>
              <a:rPr lang="ru-RU" sz="1600" b="1" dirty="0" smtClean="0">
                <a:latin typeface="Times New Roman" pitchFamily="18" charset="0"/>
                <a:cs typeface="Times New Roman" pitchFamily="18" charset="0"/>
              </a:rPr>
              <a:t> комплексы</a:t>
            </a:r>
            <a:r>
              <a:rPr lang="ru-RU" sz="1600" dirty="0" smtClean="0">
                <a:latin typeface="Times New Roman" pitchFamily="18" charset="0"/>
                <a:cs typeface="Times New Roman" pitchFamily="18" charset="0"/>
              </a:rPr>
              <a:t> (проектор, экран, ноутбук). </a:t>
            </a:r>
          </a:p>
          <a:p>
            <a:pPr algn="just"/>
            <a:r>
              <a:rPr lang="ru-RU" sz="1600" b="1" dirty="0" smtClean="0">
                <a:latin typeface="Times New Roman" pitchFamily="18" charset="0"/>
                <a:cs typeface="Times New Roman" pitchFamily="18" charset="0"/>
              </a:rPr>
              <a:t>Интерактивные доски</a:t>
            </a:r>
            <a:r>
              <a:rPr lang="ru-RU" sz="1600" dirty="0" smtClean="0">
                <a:latin typeface="Times New Roman" pitchFamily="18" charset="0"/>
                <a:cs typeface="Times New Roman" pitchFamily="18" charset="0"/>
              </a:rPr>
              <a:t>. </a:t>
            </a:r>
          </a:p>
          <a:p>
            <a:pPr algn="just"/>
            <a:r>
              <a:rPr lang="ru-RU" sz="1600" b="1" dirty="0" smtClean="0">
                <a:latin typeface="Times New Roman" pitchFamily="18" charset="0"/>
                <a:cs typeface="Times New Roman" pitchFamily="18" charset="0"/>
              </a:rPr>
              <a:t>Ноутбуки</a:t>
            </a:r>
            <a:r>
              <a:rPr lang="ru-RU" sz="1600" dirty="0" smtClean="0">
                <a:latin typeface="Times New Roman" pitchFamily="18" charset="0"/>
                <a:cs typeface="Times New Roman" pitchFamily="18" charset="0"/>
              </a:rPr>
              <a:t> ученические с подставкой под ТСО. </a:t>
            </a:r>
          </a:p>
          <a:p>
            <a:pPr algn="just"/>
            <a:r>
              <a:rPr lang="ru-RU" sz="1600" b="1" dirty="0" smtClean="0">
                <a:latin typeface="Times New Roman" pitchFamily="18" charset="0"/>
                <a:cs typeface="Times New Roman" pitchFamily="18" charset="0"/>
              </a:rPr>
              <a:t>Телевизоры</a:t>
            </a:r>
            <a:r>
              <a:rPr lang="ru-RU" sz="1600" dirty="0" smtClean="0">
                <a:latin typeface="Times New Roman" pitchFamily="18" charset="0"/>
                <a:cs typeface="Times New Roman" pitchFamily="18" charset="0"/>
              </a:rPr>
              <a:t>. </a:t>
            </a:r>
          </a:p>
          <a:p>
            <a:pPr algn="just"/>
            <a:r>
              <a:rPr lang="ru-RU" sz="1600" b="1" dirty="0" smtClean="0">
                <a:latin typeface="Times New Roman" pitchFamily="18" charset="0"/>
                <a:cs typeface="Times New Roman" pitchFamily="18" charset="0"/>
              </a:rPr>
              <a:t>Музыкальные центры</a:t>
            </a:r>
            <a:r>
              <a:rPr lang="ru-RU" sz="1600" dirty="0" smtClean="0">
                <a:latin typeface="Times New Roman" pitchFamily="18" charset="0"/>
                <a:cs typeface="Times New Roman" pitchFamily="18" charset="0"/>
              </a:rPr>
              <a:t>. </a:t>
            </a:r>
          </a:p>
          <a:p>
            <a:pPr algn="just"/>
            <a:r>
              <a:rPr lang="ru-RU" sz="1600" b="1" dirty="0" smtClean="0">
                <a:latin typeface="Times New Roman" pitchFamily="18" charset="0"/>
                <a:cs typeface="Times New Roman" pitchFamily="18" charset="0"/>
              </a:rPr>
              <a:t>Видеоплееры</a:t>
            </a:r>
            <a:r>
              <a:rPr lang="ru-RU" sz="1600" dirty="0" smtClean="0">
                <a:latin typeface="Times New Roman" pitchFamily="18" charset="0"/>
                <a:cs typeface="Times New Roman" pitchFamily="18" charset="0"/>
              </a:rPr>
              <a:t>. </a:t>
            </a:r>
          </a:p>
          <a:p>
            <a:pPr algn="just"/>
            <a:r>
              <a:rPr lang="ru-RU" sz="1600" b="1" dirty="0" smtClean="0">
                <a:latin typeface="Times New Roman" pitchFamily="18" charset="0"/>
                <a:cs typeface="Times New Roman" pitchFamily="18" charset="0"/>
              </a:rPr>
              <a:t>МФУ</a:t>
            </a:r>
            <a:r>
              <a:rPr lang="ru-RU" sz="1600" dirty="0" smtClean="0">
                <a:latin typeface="Times New Roman" pitchFamily="18" charset="0"/>
                <a:cs typeface="Times New Roman" pitchFamily="18" charset="0"/>
              </a:rPr>
              <a:t>. </a:t>
            </a:r>
          </a:p>
          <a:p>
            <a:pPr algn="ctr">
              <a:buNone/>
            </a:pPr>
            <a:r>
              <a:rPr lang="ru-RU" sz="1600" dirty="0" smtClean="0">
                <a:latin typeface="Times New Roman" pitchFamily="18" charset="0"/>
                <a:cs typeface="Times New Roman" pitchFamily="18" charset="0"/>
              </a:rPr>
              <a:t>Также во время занятий с детьми с ОВЗ могут применяться </a:t>
            </a:r>
            <a:r>
              <a:rPr lang="ru-RU" sz="1600" b="1" dirty="0" smtClean="0">
                <a:latin typeface="Times New Roman" pitchFamily="18" charset="0"/>
                <a:cs typeface="Times New Roman" pitchFamily="18" charset="0"/>
              </a:rPr>
              <a:t>иные средства для повышения уровня восприятия учебной информации</a:t>
            </a:r>
            <a:r>
              <a:rPr lang="ru-RU" sz="1600" dirty="0" smtClean="0">
                <a:latin typeface="Times New Roman" pitchFamily="18" charset="0"/>
                <a:cs typeface="Times New Roman" pitchFamily="18" charset="0"/>
              </a:rPr>
              <a:t>: </a:t>
            </a:r>
          </a:p>
          <a:p>
            <a:pPr algn="just"/>
            <a:r>
              <a:rPr lang="ru-RU" sz="1600" b="1" dirty="0" smtClean="0">
                <a:latin typeface="Times New Roman" pitchFamily="18" charset="0"/>
                <a:cs typeface="Times New Roman" pitchFamily="18" charset="0"/>
              </a:rPr>
              <a:t>звукоусиливающая аппаратура; </a:t>
            </a:r>
          </a:p>
          <a:p>
            <a:pPr algn="just"/>
            <a:r>
              <a:rPr lang="ru-RU" sz="1600" b="1" dirty="0" smtClean="0">
                <a:latin typeface="Times New Roman" pitchFamily="18" charset="0"/>
                <a:cs typeface="Times New Roman" pitchFamily="18" charset="0"/>
              </a:rPr>
              <a:t>настольные лампы с регулировкой освещения в динамическом диапазоне; </a:t>
            </a:r>
          </a:p>
          <a:p>
            <a:pPr algn="just"/>
            <a:r>
              <a:rPr lang="ru-RU" sz="1600" b="1" dirty="0" smtClean="0">
                <a:latin typeface="Times New Roman" pitchFamily="18" charset="0"/>
                <a:cs typeface="Times New Roman" pitchFamily="18" charset="0"/>
              </a:rPr>
              <a:t>портативное устройство для чтения (лупа); </a:t>
            </a:r>
          </a:p>
          <a:p>
            <a:pPr algn="just"/>
            <a:r>
              <a:rPr lang="ru-RU" sz="1600" b="1" dirty="0" smtClean="0">
                <a:latin typeface="Times New Roman" pitchFamily="18" charset="0"/>
                <a:cs typeface="Times New Roman" pitchFamily="18" charset="0"/>
              </a:rPr>
              <a:t>звукозаписывающее устройство (диктофон). </a:t>
            </a:r>
          </a:p>
          <a:p>
            <a:pPr algn="just">
              <a:buNone/>
            </a:pPr>
            <a:r>
              <a:rPr lang="ru-RU" sz="1600" dirty="0" smtClean="0">
                <a:latin typeface="Times New Roman" pitchFamily="18" charset="0"/>
                <a:cs typeface="Times New Roman" pitchFamily="18" charset="0"/>
              </a:rPr>
              <a:t>       Конкретный перечень средств обучения может варьироваться в зависимости от конкретной образовательной организации и индивидуальных потребностей детей с ОВЗ.</a:t>
            </a:r>
          </a:p>
          <a:p>
            <a:pPr marL="0" indent="0">
              <a:lnSpc>
                <a:spcPct val="100000"/>
              </a:lnSpc>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87214476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338554"/>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14.</a:t>
            </a:r>
            <a:endParaRPr lang="ru-RU" sz="1600" b="1" dirty="0">
              <a:solidFill>
                <a:schemeClr val="bg1"/>
              </a:solidFill>
              <a:latin typeface="Times New Roman" pitchFamily="18" charset="0"/>
              <a:cs typeface="Times New Roman" pitchFamily="18" charset="0"/>
            </a:endParaRPr>
          </a:p>
        </p:txBody>
      </p:sp>
      <p:sp>
        <p:nvSpPr>
          <p:cNvPr id="3" name="Содержимое 2"/>
          <p:cNvSpPr>
            <a:spLocks noGrp="1"/>
          </p:cNvSpPr>
          <p:nvPr>
            <p:ph idx="1"/>
          </p:nvPr>
        </p:nvSpPr>
        <p:spPr>
          <a:xfrm>
            <a:off x="179512" y="1124744"/>
            <a:ext cx="8678738" cy="4374256"/>
          </a:xfrm>
        </p:spPr>
        <p:txBody>
          <a:bodyPr>
            <a:noAutofit/>
          </a:bodyPr>
          <a:lstStyle/>
          <a:p>
            <a:pPr marL="265113" indent="-265113">
              <a:buNone/>
            </a:pPr>
            <a:endParaRPr lang="ru-RU" sz="1400" dirty="0" smtClean="0">
              <a:latin typeface="Arial" pitchFamily="34" charset="0"/>
              <a:cs typeface="Arial" pitchFamily="34" charset="0"/>
            </a:endParaRPr>
          </a:p>
          <a:p>
            <a:pPr marL="265113" indent="-265113">
              <a:buNone/>
            </a:pPr>
            <a:endParaRPr lang="ru-RU" sz="1400" dirty="0" smtClean="0">
              <a:latin typeface="Arial" pitchFamily="34" charset="0"/>
              <a:cs typeface="Arial" pitchFamily="34" charset="0"/>
            </a:endParaRPr>
          </a:p>
          <a:p>
            <a:pPr marL="265113" indent="-265113">
              <a:buNone/>
            </a:pPr>
            <a:endParaRPr lang="ru-RU" sz="1400" dirty="0" smtClean="0">
              <a:latin typeface="Arial" pitchFamily="34" charset="0"/>
              <a:cs typeface="Arial" pitchFamily="34" charset="0"/>
            </a:endParaRPr>
          </a:p>
          <a:p>
            <a:pPr marL="265113" indent="-265113">
              <a:buNone/>
            </a:pPr>
            <a:endParaRPr lang="ru-RU" sz="1400" dirty="0" smtClean="0">
              <a:latin typeface="Arial" pitchFamily="34" charset="0"/>
              <a:cs typeface="Arial" pitchFamily="34" charset="0"/>
            </a:endParaRPr>
          </a:p>
          <a:p>
            <a:pPr marL="265113" indent="-265113" algn="just">
              <a:buNone/>
            </a:pPr>
            <a:r>
              <a:rPr lang="ru-RU" sz="2000" dirty="0" smtClean="0">
                <a:latin typeface="Times New Roman" pitchFamily="18" charset="0"/>
                <a:cs typeface="Times New Roman" pitchFamily="18" charset="0"/>
              </a:rPr>
              <a:t>а) о порядке оказания платных образовательных услуг, в том числе образец договора об оказании платных образовательных услуг;</a:t>
            </a:r>
          </a:p>
          <a:p>
            <a:pPr marL="265113" indent="-265113" algn="just">
              <a:buNone/>
            </a:pPr>
            <a:r>
              <a:rPr lang="ru-RU" sz="2000" dirty="0" smtClean="0">
                <a:latin typeface="Times New Roman" pitchFamily="18" charset="0"/>
                <a:cs typeface="Times New Roman" pitchFamily="18" charset="0"/>
              </a:rPr>
              <a:t>б) об утверждении стоимости обучения по каждой образовательной программе;</a:t>
            </a:r>
          </a:p>
          <a:p>
            <a:pPr marL="265113" indent="-265113" algn="just">
              <a:buNone/>
            </a:pPr>
            <a:r>
              <a:rPr lang="ru-RU" sz="2000" dirty="0" smtClean="0">
                <a:latin typeface="Times New Roman" pitchFamily="18" charset="0"/>
                <a:cs typeface="Times New Roman" pitchFamily="18" charset="0"/>
              </a:rPr>
              <a:t>в) об установлении размера платы, взимаемой с родителей (законных представителей) за присмотр и уход за детьми, осваивающими образовательные программы дошкольного образования в организациях, осуществляющих образовательную деятельность</a:t>
            </a:r>
            <a:endParaRPr lang="ru-RU" sz="2000" dirty="0">
              <a:latin typeface="Times New Roman" pitchFamily="18" charset="0"/>
              <a:cs typeface="Times New Roman" pitchFamily="18" charset="0"/>
            </a:endParaRPr>
          </a:p>
        </p:txBody>
      </p:sp>
      <p:sp>
        <p:nvSpPr>
          <p:cNvPr id="2049" name="Rectangle 1"/>
          <p:cNvSpPr>
            <a:spLocks noChangeArrowheads="1"/>
          </p:cNvSpPr>
          <p:nvPr/>
        </p:nvSpPr>
        <p:spPr bwMode="auto">
          <a:xfrm>
            <a:off x="827584" y="1165003"/>
            <a:ext cx="684321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2000" b="1" dirty="0" smtClean="0">
                <a:latin typeface="Times New Roman" pitchFamily="18" charset="0"/>
                <a:cs typeface="Times New Roman" pitchFamily="18" charset="0"/>
              </a:rPr>
              <a:t>Подраздел «Платные образовательные услуги» должен </a:t>
            </a:r>
            <a:r>
              <a:rPr lang="ru-RU" sz="2000" b="1" dirty="0">
                <a:latin typeface="Times New Roman" pitchFamily="18" charset="0"/>
                <a:cs typeface="Times New Roman" pitchFamily="18" charset="0"/>
              </a:rPr>
              <a:t>содержать следующие документы:</a:t>
            </a: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74197" y="5375348"/>
            <a:ext cx="874465" cy="1130974"/>
          </a:xfrm>
          <a:prstGeom prst="rect">
            <a:avLst/>
          </a:prstGeom>
        </p:spPr>
      </p:pic>
      <p:sp>
        <p:nvSpPr>
          <p:cNvPr id="9" name="Прямоугольник 8"/>
          <p:cNvSpPr/>
          <p:nvPr/>
        </p:nvSpPr>
        <p:spPr>
          <a:xfrm>
            <a:off x="353250" y="5819122"/>
            <a:ext cx="6863310" cy="646331"/>
          </a:xfrm>
          <a:prstGeom prst="rect">
            <a:avLst/>
          </a:prstGeom>
        </p:spPr>
        <p:txBody>
          <a:bodyPr wrap="square">
            <a:spAutoFit/>
          </a:bodyPr>
          <a:lstStyle/>
          <a:p>
            <a:pPr marL="1076325" indent="0">
              <a:buNone/>
            </a:pPr>
            <a:r>
              <a:rPr lang="ru-RU" b="1" dirty="0" smtClean="0">
                <a:solidFill>
                  <a:schemeClr val="accent1">
                    <a:lumMod val="75000"/>
                  </a:schemeClr>
                </a:solidFill>
                <a:latin typeface="Arial" panose="020B0604020202020204" pitchFamily="34" charset="0"/>
                <a:cs typeface="Arial" panose="020B0604020202020204" pitchFamily="34" charset="0"/>
              </a:rPr>
              <a:t>Платные образовательные услуги не оказываются</a:t>
            </a:r>
            <a:endParaRPr lang="ru-RU" b="1" dirty="0">
              <a:solidFill>
                <a:schemeClr val="accent1">
                  <a:lumMod val="75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150751" y="392113"/>
            <a:ext cx="582230" cy="461665"/>
          </a:xfrm>
          <a:prstGeom prst="rect">
            <a:avLst/>
          </a:prstGeom>
          <a:noFill/>
        </p:spPr>
        <p:txBody>
          <a:bodyPr wrap="square" rtlCol="0">
            <a:spAutoFit/>
          </a:bodyPr>
          <a:lstStyle/>
          <a:p>
            <a:pPr algn="ctr"/>
            <a:r>
              <a:rPr lang="ru-RU" sz="2400" b="1" dirty="0" smtClean="0">
                <a:solidFill>
                  <a:schemeClr val="bg1"/>
                </a:solidFill>
              </a:rPr>
              <a:t>15.</a:t>
            </a:r>
            <a:endParaRPr lang="ru-RU" sz="2400" b="1" dirty="0">
              <a:solidFill>
                <a:schemeClr val="bg1"/>
              </a:solidFill>
            </a:endParaRPr>
          </a:p>
        </p:txBody>
      </p:sp>
      <p:sp>
        <p:nvSpPr>
          <p:cNvPr id="3" name="Содержимое 2"/>
          <p:cNvSpPr>
            <a:spLocks noGrp="1"/>
          </p:cNvSpPr>
          <p:nvPr>
            <p:ph idx="1"/>
          </p:nvPr>
        </p:nvSpPr>
        <p:spPr>
          <a:xfrm>
            <a:off x="123323" y="1124744"/>
            <a:ext cx="8707500" cy="5339777"/>
          </a:xfrm>
        </p:spPr>
        <p:txBody>
          <a:bodyPr>
            <a:noAutofit/>
          </a:bodyPr>
          <a:lstStyle/>
          <a:p>
            <a:pPr marL="265113" indent="-265113" algn="ctr">
              <a:lnSpc>
                <a:spcPct val="100000"/>
              </a:lnSpc>
              <a:buNone/>
            </a:pPr>
            <a:r>
              <a:rPr lang="ru-RU" sz="2200" b="1" dirty="0" smtClean="0">
                <a:latin typeface="Times New Roman" pitchFamily="18" charset="0"/>
                <a:cs typeface="Times New Roman" pitchFamily="18" charset="0"/>
              </a:rPr>
              <a:t>Подраздел «Финансово-хозяйственная деятельность»</a:t>
            </a:r>
          </a:p>
          <a:p>
            <a:pPr marL="265113" indent="-265113" algn="just">
              <a:lnSpc>
                <a:spcPct val="100000"/>
              </a:lnSpc>
              <a:buNone/>
            </a:pPr>
            <a:r>
              <a:rPr lang="ru-RU" sz="2200" dirty="0" smtClean="0">
                <a:latin typeface="Times New Roman" pitchFamily="18" charset="0"/>
                <a:cs typeface="Times New Roman" pitchFamily="18" charset="0"/>
              </a:rPr>
              <a:t>а</a:t>
            </a:r>
            <a:r>
              <a:rPr lang="ru-RU" sz="2000" dirty="0">
                <a:latin typeface="Times New Roman" pitchFamily="18" charset="0"/>
                <a:cs typeface="Times New Roman" pitchFamily="18" charset="0"/>
              </a:rPr>
              <a:t>) об объеме образовательной деятельности, финансовое обеспечение которой осуществляется за счет бюджетных ассигнований федерального бюджета, бюджетов субъектов Российской Федерации, местных бюджетов, по договорам об оказании платных образовательных услуг за счет средств физических (юридических) лиц;</a:t>
            </a:r>
          </a:p>
          <a:p>
            <a:pPr marL="265113" indent="-265113" algn="just">
              <a:lnSpc>
                <a:spcPct val="100000"/>
              </a:lnSpc>
              <a:buNone/>
            </a:pPr>
            <a:r>
              <a:rPr lang="ru-RU" sz="2000" dirty="0" smtClean="0">
                <a:latin typeface="Times New Roman" pitchFamily="18" charset="0"/>
                <a:cs typeface="Times New Roman" pitchFamily="18" charset="0"/>
              </a:rPr>
              <a:t>б) информацию о поступлении финансовых и материальных средств по итогам финансового года;</a:t>
            </a:r>
          </a:p>
          <a:p>
            <a:pPr marL="265113" indent="-265113" algn="just">
              <a:lnSpc>
                <a:spcPct val="100000"/>
              </a:lnSpc>
              <a:buNone/>
            </a:pPr>
            <a:r>
              <a:rPr lang="ru-RU" sz="2000" dirty="0" smtClean="0">
                <a:latin typeface="Times New Roman" pitchFamily="18" charset="0"/>
                <a:cs typeface="Times New Roman" pitchFamily="18" charset="0"/>
              </a:rPr>
              <a:t>в) информацию о расходовании финансовых и материальных средств по итогам финансового года;</a:t>
            </a:r>
          </a:p>
          <a:p>
            <a:pPr marL="0" indent="0" algn="just">
              <a:lnSpc>
                <a:spcPct val="100000"/>
              </a:lnSpc>
              <a:buNone/>
            </a:pPr>
            <a:endParaRPr lang="ru-RU" sz="2000" dirty="0" smtClean="0">
              <a:latin typeface="Times New Roman" pitchFamily="18" charset="0"/>
              <a:cs typeface="Times New Roman" pitchFamily="18" charset="0"/>
            </a:endParaRPr>
          </a:p>
          <a:p>
            <a:pPr marL="0" indent="0" algn="just">
              <a:lnSpc>
                <a:spcPct val="100000"/>
              </a:lnSpc>
              <a:buNone/>
            </a:pPr>
            <a:r>
              <a:rPr lang="ru-RU" sz="2000" dirty="0" smtClean="0">
                <a:latin typeface="Times New Roman" pitchFamily="18" charset="0"/>
                <a:cs typeface="Times New Roman" pitchFamily="18" charset="0"/>
              </a:rPr>
              <a:t>Подраздел </a:t>
            </a:r>
            <a:r>
              <a:rPr lang="ru-RU" sz="2000" dirty="0">
                <a:latin typeface="Times New Roman" pitchFamily="18" charset="0"/>
                <a:cs typeface="Times New Roman" pitchFamily="18" charset="0"/>
              </a:rPr>
              <a:t>также должен содержать </a:t>
            </a:r>
            <a:r>
              <a:rPr lang="ru-RU" sz="2000" b="1" dirty="0">
                <a:latin typeface="Times New Roman" pitchFamily="18" charset="0"/>
                <a:cs typeface="Times New Roman" pitchFamily="18" charset="0"/>
              </a:rPr>
              <a:t>план финансово-хозяйственной деятельности </a:t>
            </a:r>
            <a:r>
              <a:rPr lang="ru-RU" sz="2000" dirty="0">
                <a:latin typeface="Times New Roman" pitchFamily="18" charset="0"/>
                <a:cs typeface="Times New Roman" pitchFamily="18" charset="0"/>
              </a:rPr>
              <a:t>образовательной организации, утвержденный в установленном законодательством Российской Федерации порядке, или </a:t>
            </a:r>
            <a:r>
              <a:rPr lang="ru-RU" sz="2000" b="1" dirty="0">
                <a:latin typeface="Times New Roman" pitchFamily="18" charset="0"/>
                <a:cs typeface="Times New Roman" pitchFamily="18" charset="0"/>
              </a:rPr>
              <a:t>бюджетную смету</a:t>
            </a:r>
            <a:r>
              <a:rPr lang="ru-RU" sz="2000" b="1" dirty="0">
                <a:latin typeface="Arial" panose="020B0604020202020204" pitchFamily="34" charset="0"/>
                <a:cs typeface="Arial" panose="020B0604020202020204" pitchFamily="34" charset="0"/>
              </a:rPr>
              <a:t> </a:t>
            </a:r>
            <a:r>
              <a:rPr lang="ru-RU" sz="2000" dirty="0">
                <a:latin typeface="Times New Roman" pitchFamily="18" charset="0"/>
                <a:cs typeface="Times New Roman" pitchFamily="18" charset="0"/>
              </a:rPr>
              <a:t>образовательной </a:t>
            </a:r>
            <a:r>
              <a:rPr lang="ru-RU" sz="2000" dirty="0" smtClean="0">
                <a:latin typeface="Times New Roman" pitchFamily="18" charset="0"/>
                <a:cs typeface="Times New Roman" pitchFamily="18" charset="0"/>
              </a:rPr>
              <a:t>организации</a:t>
            </a: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в форме электронного документа</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252537" y="0"/>
            <a:ext cx="9396537" cy="6858000"/>
          </a:xfrm>
          <a:prstGeom prst="rect">
            <a:avLst/>
          </a:prstGeom>
          <a:noFill/>
        </p:spPr>
      </p:pic>
      <p:sp>
        <p:nvSpPr>
          <p:cNvPr id="5" name="Заголовок 1"/>
          <p:cNvSpPr txBox="1">
            <a:spLocks/>
          </p:cNvSpPr>
          <p:nvPr/>
        </p:nvSpPr>
        <p:spPr>
          <a:xfrm>
            <a:off x="1115616" y="274638"/>
            <a:ext cx="7776864" cy="6322714"/>
          </a:xfrm>
          <a:prstGeom prst="rect">
            <a:avLst/>
          </a:prstGeom>
        </p:spPr>
        <p:txBody>
          <a:bodyPr vert="horz" lIns="91440" tIns="45720" rIns="91440" bIns="45720" rtlCol="0" anchor="ctr">
            <a:normAutofit fontScale="25000" lnSpcReduction="20000"/>
          </a:bodyPr>
          <a:lstStyle/>
          <a:p>
            <a:pPr marL="514350" indent="-514350" algn="just"/>
            <a:endParaRPr lang="ru-RU" sz="4400" dirty="0" smtClean="0">
              <a:latin typeface="Times New Roman" pitchFamily="18" charset="0"/>
              <a:ea typeface="+mj-ea"/>
              <a:cs typeface="Times New Roman" pitchFamily="18" charset="0"/>
            </a:endParaRPr>
          </a:p>
          <a:p>
            <a:pPr marL="514350" indent="-514350" algn="just"/>
            <a:endParaRPr lang="ru-RU" sz="4400" dirty="0" smtClean="0">
              <a:latin typeface="Times New Roman" pitchFamily="18" charset="0"/>
              <a:ea typeface="+mj-ea"/>
              <a:cs typeface="Times New Roman" pitchFamily="18" charset="0"/>
            </a:endParaRPr>
          </a:p>
          <a:p>
            <a:pPr indent="-514350" algn="just">
              <a:lnSpc>
                <a:spcPct val="120000"/>
              </a:lnSpc>
            </a:pPr>
            <a:r>
              <a:rPr lang="ru-RU" sz="6400" dirty="0" smtClean="0">
                <a:latin typeface="Times New Roman" pitchFamily="18" charset="0"/>
                <a:ea typeface="+mj-ea"/>
                <a:cs typeface="Times New Roman" pitchFamily="18" charset="0"/>
              </a:rPr>
              <a:t>        </a:t>
            </a:r>
          </a:p>
          <a:p>
            <a:pPr indent="-514350" algn="just">
              <a:lnSpc>
                <a:spcPct val="120000"/>
              </a:lnSpc>
            </a:pPr>
            <a:endParaRPr lang="ru-RU" sz="6400" dirty="0" smtClean="0">
              <a:latin typeface="Times New Roman" pitchFamily="18" charset="0"/>
              <a:ea typeface="+mj-ea"/>
              <a:cs typeface="Times New Roman" pitchFamily="18" charset="0"/>
            </a:endParaRPr>
          </a:p>
          <a:p>
            <a:pPr indent="-514350" algn="just">
              <a:lnSpc>
                <a:spcPct val="120000"/>
              </a:lnSpc>
            </a:pPr>
            <a:endParaRPr lang="ru-RU" sz="6400" dirty="0" smtClean="0">
              <a:latin typeface="Times New Roman" pitchFamily="18" charset="0"/>
              <a:ea typeface="+mj-ea"/>
              <a:cs typeface="Times New Roman" pitchFamily="18" charset="0"/>
            </a:endParaRPr>
          </a:p>
          <a:p>
            <a:pPr indent="-514350" algn="just">
              <a:lnSpc>
                <a:spcPct val="120000"/>
              </a:lnSpc>
            </a:pPr>
            <a:r>
              <a:rPr lang="ru-RU" sz="6400" dirty="0" smtClean="0">
                <a:latin typeface="Times New Roman" pitchFamily="18" charset="0"/>
                <a:ea typeface="+mj-ea"/>
                <a:cs typeface="Times New Roman" pitchFamily="18" charset="0"/>
              </a:rPr>
              <a:t>	</a:t>
            </a:r>
          </a:p>
          <a:p>
            <a:pPr indent="-514350" algn="just">
              <a:lnSpc>
                <a:spcPct val="120000"/>
              </a:lnSpc>
            </a:pPr>
            <a:endParaRPr lang="ru-RU" sz="6400" dirty="0" smtClean="0">
              <a:latin typeface="Times New Roman" pitchFamily="18" charset="0"/>
              <a:ea typeface="+mj-ea"/>
              <a:cs typeface="Times New Roman" pitchFamily="18" charset="0"/>
            </a:endParaRPr>
          </a:p>
          <a:p>
            <a:pPr indent="-514350" algn="just">
              <a:lnSpc>
                <a:spcPct val="120000"/>
              </a:lnSpc>
            </a:pPr>
            <a:r>
              <a:rPr lang="ru-RU" sz="6400" dirty="0" smtClean="0">
                <a:latin typeface="Times New Roman" pitchFamily="18" charset="0"/>
                <a:ea typeface="+mj-ea"/>
                <a:cs typeface="Times New Roman" pitchFamily="18" charset="0"/>
              </a:rPr>
              <a:t>	</a:t>
            </a:r>
            <a:r>
              <a:rPr lang="ru-RU" sz="5600" dirty="0" smtClean="0">
                <a:latin typeface="Times New Roman" pitchFamily="18" charset="0"/>
                <a:cs typeface="Times New Roman" pitchFamily="18" charset="0"/>
              </a:rPr>
              <a:t>1. Приказ Федеральной службы по надзору в сфере образования и науки от      4 августа 2023 года № 1493 «Об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информации» (вступил в силу с 1 сентября 2024 года и действует до 1 марта 2028 года).</a:t>
            </a:r>
          </a:p>
          <a:p>
            <a:pPr indent="-742950" algn="just">
              <a:lnSpc>
                <a:spcPct val="120000"/>
              </a:lnSpc>
            </a:pPr>
            <a:r>
              <a:rPr lang="ru-RU" sz="5600" dirty="0" smtClean="0">
                <a:latin typeface="Times New Roman" pitchFamily="18" charset="0"/>
                <a:cs typeface="Times New Roman" pitchFamily="18" charset="0"/>
              </a:rPr>
              <a:t>	2. Постановление Правительства РФ от 11 октября 2023 года № 1678 «Об утверждении Правил применения организациями, осуществляющими образовательную деятельность, электронного обучения, дистанционных образовательных технологий при реализации образовательных программ» (вступил в силу с 1 сентября 2024 года и действует до 1 сентября 2029 года, за исключением </a:t>
            </a:r>
            <a:r>
              <a:rPr lang="ru-RU" sz="5600" dirty="0" smtClean="0">
                <a:latin typeface="Times New Roman" pitchFamily="18" charset="0"/>
                <a:cs typeface="Times New Roman" pitchFamily="18" charset="0"/>
                <a:hlinkClick r:id="rId3"/>
              </a:rPr>
              <a:t>пункта 14</a:t>
            </a:r>
            <a:r>
              <a:rPr lang="ru-RU" sz="5600" dirty="0" smtClean="0">
                <a:latin typeface="Times New Roman" pitchFamily="18" charset="0"/>
                <a:cs typeface="Times New Roman" pitchFamily="18" charset="0"/>
              </a:rPr>
              <a:t> Правил, </a:t>
            </a:r>
            <a:r>
              <a:rPr lang="ru-RU" sz="5600" dirty="0" err="1" smtClean="0">
                <a:latin typeface="Times New Roman" pitchFamily="18" charset="0"/>
                <a:cs typeface="Times New Roman" pitchFamily="18" charset="0"/>
              </a:rPr>
              <a:t>вступивщего</a:t>
            </a:r>
            <a:r>
              <a:rPr lang="ru-RU" sz="5600" dirty="0" smtClean="0">
                <a:latin typeface="Times New Roman" pitchFamily="18" charset="0"/>
                <a:cs typeface="Times New Roman" pitchFamily="18" charset="0"/>
              </a:rPr>
              <a:t> в силу с 23 октября 2023 года).</a:t>
            </a:r>
          </a:p>
          <a:p>
            <a:pPr indent="-742950" algn="just">
              <a:lnSpc>
                <a:spcPct val="120000"/>
              </a:lnSpc>
            </a:pPr>
            <a:r>
              <a:rPr lang="ru-RU" sz="5600" dirty="0" smtClean="0">
                <a:latin typeface="Times New Roman" pitchFamily="18" charset="0"/>
                <a:cs typeface="Times New Roman" pitchFamily="18" charset="0"/>
              </a:rPr>
              <a:t>	 3. Приказ Министерства просвещения РФ от 25 октября 2023 года № 783 «О внесении изменений в приказ Министерства просвещения Российской Федерации от 31 июля 2020 года № 373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(вступил в силу с 1 сентября 2024 года и действует до 1 сентября 2026 года).</a:t>
            </a:r>
          </a:p>
          <a:p>
            <a:pPr algn="just">
              <a:lnSpc>
                <a:spcPct val="120000"/>
              </a:lnSpc>
            </a:pPr>
            <a:r>
              <a:rPr lang="ru-RU" sz="5600" dirty="0" smtClean="0">
                <a:latin typeface="Times New Roman" pitchFamily="18" charset="0"/>
                <a:cs typeface="Times New Roman" pitchFamily="18" charset="0"/>
              </a:rPr>
              <a:t>	4. Приказ Министерства здравоохранения Российской Федерации от 3 мая 2024 года № 220н «Об утверждении Порядка оказания первой помощи» (вступил в силу с 1 сентября 2024 года).</a:t>
            </a:r>
          </a:p>
          <a:p>
            <a:pPr algn="just">
              <a:lnSpc>
                <a:spcPct val="120000"/>
              </a:lnSpc>
            </a:pPr>
            <a:r>
              <a:rPr lang="ru-RU" sz="5600" dirty="0" smtClean="0">
                <a:latin typeface="Times New Roman" pitchFamily="18" charset="0"/>
                <a:cs typeface="Times New Roman" pitchFamily="18" charset="0"/>
              </a:rPr>
              <a:t>	5. Приказ Министерства здравоохранения Российской Федерации от 24 мая 2024 года № 261н «Об утверждении требований к комплектации аптечки для оказания первой помощи с применением медицинских изделий в организациях, осуществляющих образовательную деятельность» (вступил в силу с 1 сентября 2024 года и действует до 1 сентября 2030 года).</a:t>
            </a:r>
          </a:p>
          <a:p>
            <a:pPr marL="914400" indent="-914400" algn="just">
              <a:lnSpc>
                <a:spcPct val="120000"/>
              </a:lnSpc>
            </a:pPr>
            <a:r>
              <a:rPr lang="ru-RU" sz="5600" dirty="0" smtClean="0">
                <a:latin typeface="Times New Roman" pitchFamily="18" charset="0"/>
                <a:cs typeface="Times New Roman" pitchFamily="18" charset="0"/>
              </a:rPr>
              <a:t>  	6. Федеральный закон от 8 августа 2024 года № 315-ФЗ «О внесении изменений в</a:t>
            </a:r>
          </a:p>
          <a:p>
            <a:pPr marL="914400" indent="-914400" algn="just">
              <a:lnSpc>
                <a:spcPct val="120000"/>
              </a:lnSpc>
            </a:pPr>
            <a:r>
              <a:rPr lang="ru-RU" sz="5600" dirty="0" smtClean="0">
                <a:latin typeface="Times New Roman" pitchFamily="18" charset="0"/>
                <a:cs typeface="Times New Roman" pitchFamily="18" charset="0"/>
              </a:rPr>
              <a:t>Федеральный закон «Об образовании в Российской Федерации» (вступает в силу с 1 марта</a:t>
            </a:r>
          </a:p>
          <a:p>
            <a:pPr marL="914400" indent="-914400" algn="just">
              <a:lnSpc>
                <a:spcPct val="120000"/>
              </a:lnSpc>
            </a:pPr>
            <a:r>
              <a:rPr lang="ru-RU" sz="5600" dirty="0" smtClean="0">
                <a:latin typeface="Times New Roman" pitchFamily="18" charset="0"/>
                <a:cs typeface="Times New Roman" pitchFamily="18" charset="0"/>
              </a:rPr>
              <a:t>2025 года). </a:t>
            </a:r>
          </a:p>
          <a:p>
            <a:pPr marL="914400" indent="-914400" algn="just">
              <a:lnSpc>
                <a:spcPct val="120000"/>
              </a:lnSpc>
            </a:pPr>
            <a:r>
              <a:rPr lang="ru-RU" sz="5600" dirty="0" smtClean="0">
                <a:latin typeface="Times New Roman" pitchFamily="18" charset="0"/>
                <a:cs typeface="Times New Roman" pitchFamily="18" charset="0"/>
              </a:rPr>
              <a:t>	7. Письмо Министерства просвещения Российской Федерации от 1 августа 2024 года</a:t>
            </a:r>
          </a:p>
          <a:p>
            <a:pPr marL="914400" indent="-914400" algn="just">
              <a:lnSpc>
                <a:spcPct val="120000"/>
              </a:lnSpc>
            </a:pPr>
            <a:r>
              <a:rPr lang="ru-RU" sz="5600" dirty="0" smtClean="0">
                <a:latin typeface="Times New Roman" pitchFamily="18" charset="0"/>
                <a:cs typeface="Times New Roman" pitchFamily="18" charset="0"/>
              </a:rPr>
              <a:t>№ 10-ПГ-МП-38747 «О рассмотрении обращения» (разъяснения относительно обязательного</a:t>
            </a:r>
          </a:p>
          <a:p>
            <a:pPr marL="914400" indent="-914400" algn="just">
              <a:lnSpc>
                <a:spcPct val="120000"/>
              </a:lnSpc>
            </a:pPr>
            <a:r>
              <a:rPr lang="ru-RU" sz="5600" dirty="0" smtClean="0">
                <a:latin typeface="Times New Roman" pitchFamily="18" charset="0"/>
                <a:cs typeface="Times New Roman" pitchFamily="18" charset="0"/>
              </a:rPr>
              <a:t>наличия профилактических прививок и диагностики на туберкулез при поступлении в детский сад</a:t>
            </a:r>
          </a:p>
          <a:p>
            <a:pPr marL="914400" indent="-914400" algn="just">
              <a:lnSpc>
                <a:spcPct val="120000"/>
              </a:lnSpc>
            </a:pPr>
            <a:r>
              <a:rPr lang="ru-RU" sz="5600" dirty="0" smtClean="0">
                <a:latin typeface="Times New Roman" pitchFamily="18" charset="0"/>
                <a:cs typeface="Times New Roman" pitchFamily="18" charset="0"/>
              </a:rPr>
              <a:t>и школу.)</a:t>
            </a:r>
          </a:p>
          <a:p>
            <a:pPr algn="just">
              <a:lnSpc>
                <a:spcPct val="120000"/>
              </a:lnSpc>
            </a:pPr>
            <a:endParaRPr lang="ru-RU" sz="6400" dirty="0" smtClean="0">
              <a:latin typeface="Times New Roman" pitchFamily="18" charset="0"/>
              <a:cs typeface="Times New Roman" pitchFamily="18" charset="0"/>
            </a:endParaRPr>
          </a:p>
          <a:p>
            <a:pPr algn="just"/>
            <a:r>
              <a:rPr lang="ru-RU" sz="6400" dirty="0" smtClean="0">
                <a:latin typeface="Times New Roman" pitchFamily="18" charset="0"/>
                <a:cs typeface="Times New Roman" pitchFamily="18" charset="0"/>
              </a:rPr>
              <a:t> </a:t>
            </a:r>
          </a:p>
          <a:p>
            <a:pPr marL="742950" indent="-742950" algn="just">
              <a:buAutoNum type="arabicPeriod"/>
            </a:pPr>
            <a:endParaRPr lang="ru-RU" sz="3200" dirty="0" smtClean="0">
              <a:latin typeface="Times New Roman" pitchFamily="18" charset="0"/>
              <a:cs typeface="Times New Roman" pitchFamily="18" charset="0"/>
            </a:endParaRPr>
          </a:p>
          <a:p>
            <a:r>
              <a:rPr lang="ru-RU" sz="4000" dirty="0" smtClean="0"/>
              <a:t> </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ru-RU" sz="4400" dirty="0" smtClean="0">
              <a:latin typeface="Times New Roman" pitchFamily="18" charset="0"/>
              <a:ea typeface="+mj-ea"/>
              <a:cs typeface="Times New Roman" pitchFamily="18" charset="0"/>
            </a:endParaRPr>
          </a:p>
          <a:p>
            <a:pPr lvl="0" algn="ctr">
              <a:spcBef>
                <a:spcPct val="0"/>
              </a:spcBef>
              <a:defRPr/>
            </a:pPr>
            <a:r>
              <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p>
          <a:p>
            <a:pPr lvl="0" algn="ctr">
              <a:spcBef>
                <a:spcPct val="0"/>
              </a:spcBef>
              <a:defRPr/>
            </a:pPr>
            <a:endParaRPr lang="ru-RU" sz="4400" dirty="0" smtClean="0">
              <a:latin typeface="Times New Roman" pitchFamily="18" charset="0"/>
              <a:ea typeface="+mj-ea"/>
              <a:cs typeface="Times New Roman" pitchFamily="18" charset="0"/>
            </a:endParaRPr>
          </a:p>
          <a:p>
            <a:pPr lvl="0" algn="ctr">
              <a:spcBef>
                <a:spcPct val="0"/>
              </a:spcBef>
              <a:defRPr/>
            </a:pPr>
            <a:endPar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endParaRPr>
          </a:p>
          <a:p>
            <a:pPr lvl="0" algn="ctr">
              <a:spcBef>
                <a:spcPct val="0"/>
              </a:spcBef>
              <a:defRPr/>
            </a:pPr>
            <a:endParaRPr lang="ru-RU" sz="4400" dirty="0" smtClean="0">
              <a:latin typeface="Times New Roman" pitchFamily="18" charset="0"/>
              <a:ea typeface="+mj-ea"/>
              <a:cs typeface="Times New Roman" pitchFamily="18" charset="0"/>
            </a:endParaRPr>
          </a:p>
          <a:p>
            <a:pPr lvl="0" algn="r">
              <a:spcBef>
                <a:spcPct val="0"/>
              </a:spcBef>
              <a:defRPr/>
            </a:pPr>
            <a:r>
              <a:rPr kumimoji="0" lang="ru-RU" sz="4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endParaRPr kumimoji="0" lang="ru-RU" sz="26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6" name="Содержимое 2"/>
          <p:cNvSpPr txBox="1">
            <a:spLocks/>
          </p:cNvSpPr>
          <p:nvPr/>
        </p:nvSpPr>
        <p:spPr>
          <a:xfrm>
            <a:off x="457200" y="4077072"/>
            <a:ext cx="8229600" cy="2049091"/>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25750" y="182450"/>
            <a:ext cx="8318250" cy="2123658"/>
          </a:xfrm>
          <a:prstGeom prst="rect">
            <a:avLst/>
          </a:prstGeom>
          <a:noFill/>
        </p:spPr>
        <p:txBody>
          <a:bodyPr wrap="square" rtlCol="0">
            <a:spAutoFit/>
          </a:bodyPr>
          <a:lstStyle/>
          <a:p>
            <a:r>
              <a:rPr lang="ru-RU" sz="4400" b="1" dirty="0" smtClean="0">
                <a:solidFill>
                  <a:schemeClr val="bg1"/>
                </a:solidFill>
                <a:latin typeface="Arial" panose="020B0604020202020204" pitchFamily="34" charset="0"/>
                <a:cs typeface="Arial" panose="020B0604020202020204" pitchFamily="34" charset="0"/>
              </a:rPr>
              <a:t>Вакантные </a:t>
            </a:r>
            <a:r>
              <a:rPr lang="ru-RU" sz="4400" b="1" dirty="0">
                <a:solidFill>
                  <a:schemeClr val="bg1"/>
                </a:solidFill>
                <a:latin typeface="Arial" panose="020B0604020202020204" pitchFamily="34" charset="0"/>
                <a:cs typeface="Arial" panose="020B0604020202020204" pitchFamily="34" charset="0"/>
              </a:rPr>
              <a:t>места для приема (перевода) </a:t>
            </a:r>
            <a:r>
              <a:rPr lang="ru-RU" sz="4400" b="1" dirty="0" smtClean="0">
                <a:solidFill>
                  <a:schemeClr val="bg1"/>
                </a:solidFill>
                <a:latin typeface="Arial" panose="020B0604020202020204" pitchFamily="34" charset="0"/>
                <a:cs typeface="Arial" panose="020B0604020202020204" pitchFamily="34" charset="0"/>
              </a:rPr>
              <a:t>обучающихся</a:t>
            </a:r>
            <a:endParaRPr lang="ru-RU" sz="4400" dirty="0">
              <a:solidFill>
                <a:schemeClr val="bg1"/>
              </a:solidFill>
            </a:endParaRP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150751" y="392113"/>
            <a:ext cx="582230" cy="461665"/>
          </a:xfrm>
          <a:prstGeom prst="rect">
            <a:avLst/>
          </a:prstGeom>
          <a:noFill/>
        </p:spPr>
        <p:txBody>
          <a:bodyPr wrap="square" rtlCol="0">
            <a:spAutoFit/>
          </a:bodyPr>
          <a:lstStyle/>
          <a:p>
            <a:pPr algn="ctr"/>
            <a:r>
              <a:rPr lang="ru-RU" sz="2400" b="1" dirty="0" smtClean="0">
                <a:solidFill>
                  <a:schemeClr val="bg1"/>
                </a:solidFill>
              </a:rPr>
              <a:t>16.</a:t>
            </a:r>
            <a:endParaRPr lang="ru-RU" sz="2400" b="1" dirty="0">
              <a:solidFill>
                <a:schemeClr val="bg1"/>
              </a:solidFill>
            </a:endParaRPr>
          </a:p>
        </p:txBody>
      </p:sp>
      <p:sp>
        <p:nvSpPr>
          <p:cNvPr id="3" name="Содержимое 2"/>
          <p:cNvSpPr>
            <a:spLocks noGrp="1"/>
          </p:cNvSpPr>
          <p:nvPr>
            <p:ph idx="1"/>
          </p:nvPr>
        </p:nvSpPr>
        <p:spPr>
          <a:xfrm>
            <a:off x="150750" y="1124744"/>
            <a:ext cx="8707500" cy="5400600"/>
          </a:xfrm>
        </p:spPr>
        <p:txBody>
          <a:bodyPr>
            <a:noAutofit/>
          </a:bodyPr>
          <a:lstStyle/>
          <a:p>
            <a:pPr marL="0" indent="0" algn="ctr">
              <a:lnSpc>
                <a:spcPct val="100000"/>
              </a:lnSpc>
              <a:buNone/>
            </a:pPr>
            <a:r>
              <a:rPr lang="ru-RU" sz="2000" b="1" dirty="0" smtClean="0">
                <a:latin typeface="Times New Roman" pitchFamily="18" charset="0"/>
                <a:cs typeface="Times New Roman" pitchFamily="18" charset="0"/>
              </a:rPr>
              <a:t>Подраздел «Вакантные места для приема(перевода) обучающихся» </a:t>
            </a:r>
          </a:p>
          <a:p>
            <a:pPr marL="0" indent="0" algn="ctr">
              <a:lnSpc>
                <a:spcPct val="100000"/>
              </a:lnSpc>
              <a:buNone/>
            </a:pPr>
            <a:r>
              <a:rPr lang="ru-RU" sz="2000" dirty="0" smtClean="0">
                <a:latin typeface="Times New Roman" pitchFamily="18" charset="0"/>
                <a:cs typeface="Times New Roman" pitchFamily="18" charset="0"/>
              </a:rPr>
              <a:t>должен содержать информацию:</a:t>
            </a:r>
          </a:p>
          <a:p>
            <a:pPr marL="0" indent="0" algn="just">
              <a:lnSpc>
                <a:spcPct val="100000"/>
              </a:lnSpc>
              <a:buNone/>
            </a:pPr>
            <a:r>
              <a:rPr lang="ru-RU" sz="2000" dirty="0" smtClean="0">
                <a:latin typeface="Times New Roman" pitchFamily="18" charset="0"/>
                <a:cs typeface="Times New Roman" pitchFamily="18" charset="0"/>
              </a:rPr>
              <a:t>о </a:t>
            </a:r>
            <a:r>
              <a:rPr lang="ru-RU" sz="2000" dirty="0">
                <a:latin typeface="Times New Roman" pitchFamily="18" charset="0"/>
                <a:cs typeface="Times New Roman" pitchFamily="18" charset="0"/>
              </a:rPr>
              <a:t>количестве вакантных мест для приема (перевода) по </a:t>
            </a:r>
            <a:r>
              <a:rPr lang="ru-RU" sz="2000" dirty="0">
                <a:solidFill>
                  <a:srgbClr val="FF0000"/>
                </a:solidFill>
                <a:latin typeface="Times New Roman" pitchFamily="18" charset="0"/>
                <a:cs typeface="Times New Roman" pitchFamily="18" charset="0"/>
              </a:rPr>
              <a:t>каждой</a:t>
            </a:r>
            <a:r>
              <a:rPr lang="ru-RU" sz="2000" dirty="0">
                <a:latin typeface="Times New Roman" pitchFamily="18" charset="0"/>
                <a:cs typeface="Times New Roman" pitchFamily="18" charset="0"/>
              </a:rPr>
              <a:t> образовательной </a:t>
            </a:r>
            <a:r>
              <a:rPr lang="ru-RU" sz="2000" dirty="0" smtClean="0">
                <a:latin typeface="Times New Roman" pitchFamily="18" charset="0"/>
                <a:cs typeface="Times New Roman" pitchFamily="18" charset="0"/>
              </a:rPr>
              <a:t>программе </a:t>
            </a:r>
            <a:r>
              <a:rPr lang="ru-RU" sz="2000" b="1" dirty="0" smtClean="0">
                <a:latin typeface="Times New Roman" pitchFamily="18" charset="0"/>
                <a:cs typeface="Times New Roman" pitchFamily="18" charset="0"/>
              </a:rPr>
              <a:t>(ОПДО, АОПДО, ДОП)</a:t>
            </a:r>
            <a:r>
              <a:rPr lang="ru-RU" sz="2000" dirty="0" smtClean="0">
                <a:latin typeface="Times New Roman" pitchFamily="18" charset="0"/>
                <a:cs typeface="Times New Roman" pitchFamily="18" charset="0"/>
              </a:rPr>
              <a:t>:</a:t>
            </a:r>
          </a:p>
          <a:p>
            <a:pPr algn="just"/>
            <a:r>
              <a:rPr lang="ru-RU" sz="1400" dirty="0" smtClean="0">
                <a:latin typeface="Times New Roman" pitchFamily="18" charset="0"/>
                <a:cs typeface="Times New Roman" pitchFamily="18" charset="0"/>
              </a:rPr>
              <a:t>В группах </a:t>
            </a:r>
            <a:r>
              <a:rPr lang="ru-RU" sz="1400" dirty="0" err="1" smtClean="0">
                <a:latin typeface="Times New Roman" pitchFamily="18" charset="0"/>
                <a:cs typeface="Times New Roman" pitchFamily="18" charset="0"/>
              </a:rPr>
              <a:t>общеразвивающей</a:t>
            </a:r>
            <a:r>
              <a:rPr lang="ru-RU" sz="1400" dirty="0" smtClean="0">
                <a:latin typeface="Times New Roman" pitchFamily="18" charset="0"/>
                <a:cs typeface="Times New Roman" pitchFamily="18" charset="0"/>
              </a:rPr>
              <a:t> направленности осуществляется реализация образовательной программы дошкольного образования муниципального дошкольного образовательного автономного учреждения «Детский сад № ».</a:t>
            </a:r>
          </a:p>
          <a:p>
            <a:pPr algn="just"/>
            <a:r>
              <a:rPr lang="ru-RU" sz="1400" dirty="0" smtClean="0">
                <a:latin typeface="Times New Roman" pitchFamily="18" charset="0"/>
                <a:cs typeface="Times New Roman" pitchFamily="18" charset="0"/>
              </a:rPr>
              <a:t>В группах компенсирующей (комбинированной) направленности осуществляется реализация адаптированной образовательной программы дошкольного образования для детей с тяжелыми нарушениями речи  муниципального дошкольного образовательного автономного учреждения «Детский сад № » и (образовательной программы дошкольного образования муниципального дошкольного образовательного автономного учреждения «Детский сад № »). </a:t>
            </a:r>
          </a:p>
          <a:p>
            <a:pPr algn="just"/>
            <a:r>
              <a:rPr lang="ru-RU" sz="1400" dirty="0" smtClean="0">
                <a:latin typeface="Times New Roman" pitchFamily="18" charset="0"/>
                <a:cs typeface="Times New Roman" pitchFamily="18" charset="0"/>
              </a:rPr>
              <a:t>Дополнительные </a:t>
            </a:r>
            <a:r>
              <a:rPr lang="ru-RU" sz="1400" dirty="0" err="1" smtClean="0">
                <a:latin typeface="Times New Roman" pitchFamily="18" charset="0"/>
                <a:cs typeface="Times New Roman" pitchFamily="18" charset="0"/>
              </a:rPr>
              <a:t>общеразвивающие</a:t>
            </a:r>
            <a:r>
              <a:rPr lang="ru-RU" sz="1400" dirty="0" smtClean="0">
                <a:latin typeface="Times New Roman" pitchFamily="18" charset="0"/>
                <a:cs typeface="Times New Roman" pitchFamily="18" charset="0"/>
              </a:rPr>
              <a:t> программы муниципального дошкольного образовательного автономного учреждения «Детский сад № » реализуются для детей с 3 до 7 лет.</a:t>
            </a:r>
          </a:p>
          <a:p>
            <a:pPr marL="265113" indent="-265113" algn="just">
              <a:lnSpc>
                <a:spcPct val="100000"/>
              </a:lnSpc>
              <a:buNone/>
            </a:pPr>
            <a:r>
              <a:rPr lang="ru-RU" sz="2000" dirty="0" smtClean="0">
                <a:latin typeface="Times New Roman" pitchFamily="18" charset="0"/>
                <a:cs typeface="Times New Roman" pitchFamily="18" charset="0"/>
              </a:rPr>
              <a:t>а</a:t>
            </a:r>
            <a:r>
              <a:rPr lang="ru-RU" sz="2000" dirty="0">
                <a:latin typeface="Times New Roman" pitchFamily="18" charset="0"/>
                <a:cs typeface="Times New Roman" pitchFamily="18" charset="0"/>
              </a:rPr>
              <a:t>) финансируемые за счет бюджетных ассигнований федерального бюджета, бюджетов субъектов Российской Федерации, местных бюджетов</a:t>
            </a:r>
            <a:r>
              <a:rPr lang="ru-RU" sz="2000" dirty="0" smtClean="0">
                <a:latin typeface="Times New Roman" pitchFamily="18" charset="0"/>
                <a:cs typeface="Times New Roman" pitchFamily="18" charset="0"/>
              </a:rPr>
              <a:t>;</a:t>
            </a:r>
          </a:p>
          <a:p>
            <a:pPr marL="265113" indent="-265113" algn="just">
              <a:lnSpc>
                <a:spcPct val="100000"/>
              </a:lnSpc>
              <a:buNone/>
            </a:pPr>
            <a:endParaRPr lang="ru-RU" sz="2000" dirty="0" smtClean="0">
              <a:latin typeface="Times New Roman" pitchFamily="18" charset="0"/>
              <a:cs typeface="Times New Roman" pitchFamily="18" charset="0"/>
            </a:endParaRPr>
          </a:p>
          <a:p>
            <a:pPr marL="265113" indent="-265113" algn="just">
              <a:lnSpc>
                <a:spcPct val="100000"/>
              </a:lnSpc>
              <a:buNone/>
            </a:pPr>
            <a:r>
              <a:rPr lang="ru-RU" sz="2000" dirty="0" smtClean="0">
                <a:latin typeface="Times New Roman" pitchFamily="18" charset="0"/>
                <a:cs typeface="Times New Roman" pitchFamily="18" charset="0"/>
              </a:rPr>
              <a:t>б</a:t>
            </a:r>
            <a:r>
              <a:rPr lang="ru-RU" sz="2000" dirty="0">
                <a:latin typeface="Times New Roman" pitchFamily="18" charset="0"/>
                <a:cs typeface="Times New Roman" pitchFamily="18" charset="0"/>
              </a:rPr>
              <a:t>) финансируемые по договорам об образовании за счет средств физических и (или) юридических </a:t>
            </a:r>
            <a:r>
              <a:rPr lang="ru-RU" sz="2000" dirty="0" smtClean="0">
                <a:latin typeface="Times New Roman" pitchFamily="18" charset="0"/>
                <a:cs typeface="Times New Roman" pitchFamily="18" charset="0"/>
              </a:rPr>
              <a:t>лиц.</a:t>
            </a:r>
            <a:endParaRPr lang="ru-RU" sz="20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25750" y="182450"/>
            <a:ext cx="8318250" cy="1446550"/>
          </a:xfrm>
          <a:prstGeom prst="rect">
            <a:avLst/>
          </a:prstGeom>
          <a:noFill/>
        </p:spPr>
        <p:txBody>
          <a:bodyPr wrap="square" rtlCol="0">
            <a:spAutoFit/>
          </a:bodyPr>
          <a:lstStyle/>
          <a:p>
            <a:r>
              <a:rPr lang="ru-RU" sz="4400" b="1" dirty="0" smtClean="0">
                <a:solidFill>
                  <a:schemeClr val="bg1"/>
                </a:solidFill>
                <a:latin typeface="Arial" panose="020B0604020202020204" pitchFamily="34" charset="0"/>
                <a:cs typeface="Arial" panose="020B0604020202020204" pitchFamily="34" charset="0"/>
              </a:rPr>
              <a:t>Стипендии </a:t>
            </a:r>
            <a:r>
              <a:rPr lang="ru-RU" sz="4400" b="1" dirty="0">
                <a:solidFill>
                  <a:schemeClr val="bg1"/>
                </a:solidFill>
                <a:latin typeface="Arial" panose="020B0604020202020204" pitchFamily="34" charset="0"/>
                <a:cs typeface="Arial" panose="020B0604020202020204" pitchFamily="34" charset="0"/>
              </a:rPr>
              <a:t>и меры поддержки </a:t>
            </a:r>
            <a:r>
              <a:rPr lang="ru-RU" sz="4400" b="1" dirty="0" smtClean="0">
                <a:solidFill>
                  <a:schemeClr val="bg1"/>
                </a:solidFill>
                <a:latin typeface="Arial" panose="020B0604020202020204" pitchFamily="34" charset="0"/>
                <a:cs typeface="Arial" panose="020B0604020202020204" pitchFamily="34" charset="0"/>
              </a:rPr>
              <a:t>обучающихся </a:t>
            </a:r>
            <a:endParaRPr lang="ru-RU" sz="4400" b="1" dirty="0">
              <a:solidFill>
                <a:schemeClr val="bg1"/>
              </a:solidFill>
              <a:latin typeface="Arial" panose="020B0604020202020204" pitchFamily="34" charset="0"/>
              <a:cs typeface="Arial" panose="020B0604020202020204" pitchFamily="34" charset="0"/>
            </a:endParaRP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17</a:t>
            </a:r>
            <a:r>
              <a:rPr lang="ru-RU" sz="2400" b="1" dirty="0" smtClean="0">
                <a:solidFill>
                  <a:schemeClr val="bg1"/>
                </a:solidFill>
              </a:rPr>
              <a:t>.</a:t>
            </a:r>
            <a:endParaRPr lang="ru-RU" sz="2400" b="1" dirty="0">
              <a:solidFill>
                <a:schemeClr val="bg1"/>
              </a:solidFill>
            </a:endParaRPr>
          </a:p>
        </p:txBody>
      </p:sp>
      <p:sp>
        <p:nvSpPr>
          <p:cNvPr id="3" name="Содержимое 2"/>
          <p:cNvSpPr>
            <a:spLocks noGrp="1"/>
          </p:cNvSpPr>
          <p:nvPr>
            <p:ph idx="1"/>
          </p:nvPr>
        </p:nvSpPr>
        <p:spPr>
          <a:xfrm>
            <a:off x="150750" y="692696"/>
            <a:ext cx="8707500" cy="5616624"/>
          </a:xfrm>
        </p:spPr>
        <p:txBody>
          <a:bodyPr>
            <a:noAutofit/>
          </a:bodyPr>
          <a:lstStyle/>
          <a:p>
            <a:pPr marL="0" indent="0" algn="ctr">
              <a:buNone/>
            </a:pPr>
            <a:r>
              <a:rPr lang="ru-RU" sz="2000" b="1" dirty="0" smtClean="0">
                <a:latin typeface="Times New Roman" pitchFamily="18" charset="0"/>
                <a:cs typeface="Times New Roman" pitchFamily="18" charset="0"/>
              </a:rPr>
              <a:t>Подраздел «Стипендии и меры поддержки обучающихся»</a:t>
            </a:r>
          </a:p>
          <a:p>
            <a:pPr marL="0" indent="0" algn="just">
              <a:buNone/>
            </a:pPr>
            <a:r>
              <a:rPr lang="ru-RU" sz="2000" dirty="0" smtClean="0">
                <a:latin typeface="Times New Roman" pitchFamily="18" charset="0"/>
                <a:cs typeface="Times New Roman" pitchFamily="18" charset="0"/>
              </a:rPr>
              <a:t>а</a:t>
            </a:r>
            <a:r>
              <a:rPr lang="ru-RU" sz="2000" dirty="0">
                <a:latin typeface="Times New Roman" pitchFamily="18" charset="0"/>
                <a:cs typeface="Times New Roman" pitchFamily="18" charset="0"/>
              </a:rPr>
              <a:t>) о наличии и условиях предоставления обучающимся </a:t>
            </a:r>
            <a:r>
              <a:rPr lang="ru-RU" sz="2000" dirty="0" smtClean="0">
                <a:latin typeface="Times New Roman" pitchFamily="18" charset="0"/>
                <a:cs typeface="Times New Roman" pitchFamily="18" charset="0"/>
              </a:rPr>
              <a:t>стипендий </a:t>
            </a:r>
            <a:r>
              <a:rPr lang="ru-RU" sz="2000" b="1" dirty="0" smtClean="0">
                <a:latin typeface="Times New Roman" pitchFamily="18" charset="0"/>
                <a:cs typeface="Times New Roman" pitchFamily="18" charset="0"/>
              </a:rPr>
              <a:t>(стипендии обучающимся муниципальное дошкольное образовательное автономное  учреждение «Детский сад № » не предоставляет);</a:t>
            </a:r>
            <a:endParaRPr lang="ru-RU" sz="2000" b="1" dirty="0">
              <a:latin typeface="Times New Roman" pitchFamily="18" charset="0"/>
              <a:cs typeface="Times New Roman" pitchFamily="18" charset="0"/>
            </a:endParaRPr>
          </a:p>
          <a:p>
            <a:pPr marL="0" indent="0" algn="just">
              <a:buNone/>
            </a:pPr>
            <a:r>
              <a:rPr lang="ru-RU" sz="2000" dirty="0">
                <a:latin typeface="Times New Roman" pitchFamily="18" charset="0"/>
                <a:cs typeface="Times New Roman" pitchFamily="18" charset="0"/>
              </a:rPr>
              <a:t>б) о наличии и условиях предоставления обучающимся мер социальной </a:t>
            </a:r>
            <a:r>
              <a:rPr lang="ru-RU" sz="2000" dirty="0" smtClean="0">
                <a:latin typeface="Times New Roman" pitchFamily="18" charset="0"/>
                <a:cs typeface="Times New Roman" pitchFamily="18" charset="0"/>
              </a:rPr>
              <a:t>поддержки </a:t>
            </a:r>
            <a:r>
              <a:rPr lang="ru-RU" sz="1400" b="1" dirty="0" smtClean="0">
                <a:latin typeface="Times New Roman" pitchFamily="18" charset="0"/>
                <a:cs typeface="Times New Roman" pitchFamily="18" charset="0"/>
              </a:rPr>
              <a:t>(п. 4  ч.2 ст. 34 273-ФЗ: транспортное обеспечение (при наличии подвоза в территории),    ч. 2, ч. 3 ст. 65 273-ФЗ: если учредитель снизил размер родительской платы за присмотр и уход или оплачивает его; за присмотр и уход за детьми-инвалидами, детьми-сиротами, детьми, оставшимися без попечения родителей, детьми с туберкулезной интоксикацией родительская плата не взимается).</a:t>
            </a:r>
            <a:endParaRPr lang="ru-RU" sz="1400" b="1" dirty="0">
              <a:latin typeface="Times New Roman" pitchFamily="18" charset="0"/>
              <a:cs typeface="Times New Roman" pitchFamily="18" charset="0"/>
            </a:endParaRPr>
          </a:p>
          <a:p>
            <a:pPr marL="0" indent="0" algn="just">
              <a:buNone/>
            </a:pPr>
            <a:r>
              <a:rPr lang="ru-RU" sz="2000" dirty="0">
                <a:latin typeface="Times New Roman" pitchFamily="18" charset="0"/>
                <a:cs typeface="Times New Roman" pitchFamily="18" charset="0"/>
              </a:rPr>
              <a:t>в) о наличии общежития, интерната;</a:t>
            </a:r>
          </a:p>
          <a:p>
            <a:pPr marL="0" indent="0" algn="just">
              <a:buNone/>
            </a:pPr>
            <a:r>
              <a:rPr lang="ru-RU" sz="2000" dirty="0">
                <a:latin typeface="Times New Roman" pitchFamily="18" charset="0"/>
                <a:cs typeface="Times New Roman" pitchFamily="18" charset="0"/>
              </a:rPr>
              <a:t>г) о количестве жилых помещений в общежитии, интернате для иногородних обучающихся;</a:t>
            </a:r>
          </a:p>
          <a:p>
            <a:pPr marL="0" indent="0" algn="just">
              <a:buNone/>
            </a:pPr>
            <a:r>
              <a:rPr lang="ru-RU" sz="2000" dirty="0">
                <a:latin typeface="Times New Roman" pitchFamily="18" charset="0"/>
                <a:cs typeface="Times New Roman" pitchFamily="18" charset="0"/>
              </a:rPr>
              <a:t>д) о формировании платы за проживание в общежитии</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62000" y="4814327"/>
            <a:ext cx="874465" cy="1130974"/>
          </a:xfrm>
          <a:prstGeom prst="rect">
            <a:avLst/>
          </a:prstGeom>
        </p:spPr>
      </p:pic>
      <p:sp>
        <p:nvSpPr>
          <p:cNvPr id="8" name="Прямоугольник 7"/>
          <p:cNvSpPr/>
          <p:nvPr/>
        </p:nvSpPr>
        <p:spPr>
          <a:xfrm>
            <a:off x="2074500" y="4581128"/>
            <a:ext cx="6457940" cy="1754326"/>
          </a:xfrm>
          <a:prstGeom prst="rect">
            <a:avLst/>
          </a:prstGeom>
        </p:spPr>
        <p:txBody>
          <a:bodyPr wrap="square">
            <a:spAutoFit/>
          </a:bodyPr>
          <a:lstStyle/>
          <a:p>
            <a:pPr>
              <a:buNone/>
            </a:pPr>
            <a:endParaRPr lang="ru-RU" b="1" dirty="0" smtClean="0">
              <a:solidFill>
                <a:schemeClr val="accent1"/>
              </a:solidFill>
              <a:latin typeface="Times New Roman" pitchFamily="18" charset="0"/>
              <a:cs typeface="Times New Roman" pitchFamily="18" charset="0"/>
            </a:endParaRPr>
          </a:p>
          <a:p>
            <a:pPr>
              <a:buNone/>
            </a:pPr>
            <a:endParaRPr lang="ru-RU" b="1" dirty="0" smtClean="0">
              <a:solidFill>
                <a:schemeClr val="accent1"/>
              </a:solidFill>
              <a:latin typeface="Times New Roman" pitchFamily="18" charset="0"/>
              <a:cs typeface="Times New Roman" pitchFamily="18" charset="0"/>
            </a:endParaRPr>
          </a:p>
          <a:p>
            <a:pPr>
              <a:buNone/>
            </a:pPr>
            <a:r>
              <a:rPr lang="ru-RU" b="1" dirty="0" smtClean="0">
                <a:solidFill>
                  <a:schemeClr val="accent1"/>
                </a:solidFill>
                <a:latin typeface="Times New Roman" pitchFamily="18" charset="0"/>
                <a:cs typeface="Times New Roman" pitchFamily="18" charset="0"/>
              </a:rPr>
              <a:t>…</a:t>
            </a:r>
            <a:r>
              <a:rPr lang="ru-RU" dirty="0" smtClean="0">
                <a:solidFill>
                  <a:schemeClr val="accent1"/>
                </a:solidFill>
                <a:latin typeface="Times New Roman" pitchFamily="18" charset="0"/>
                <a:cs typeface="Times New Roman" pitchFamily="18" charset="0"/>
              </a:rPr>
              <a:t> </a:t>
            </a:r>
            <a:r>
              <a:rPr lang="ru-RU" b="1" dirty="0" smtClean="0">
                <a:solidFill>
                  <a:schemeClr val="accent1"/>
                </a:solidFill>
                <a:latin typeface="Times New Roman" pitchFamily="18" charset="0"/>
                <a:cs typeface="Times New Roman" pitchFamily="18" charset="0"/>
              </a:rPr>
              <a:t>Образовательная организация интернатами, общежитиями и иными жилыми помещениями не располагает. Плата за проживание не формируется</a:t>
            </a:r>
            <a:r>
              <a:rPr lang="ru-RU" dirty="0" smtClean="0">
                <a:solidFill>
                  <a:schemeClr val="accent1"/>
                </a:solidFill>
                <a:latin typeface="Times New Roman" pitchFamily="18" charset="0"/>
                <a:cs typeface="Times New Roman" pitchFamily="18" charset="0"/>
              </a:rPr>
              <a:t>.</a:t>
            </a:r>
            <a:endParaRPr lang="ru-RU" b="1" dirty="0" smtClean="0">
              <a:solidFill>
                <a:schemeClr val="accent1"/>
              </a:solidFill>
              <a:latin typeface="Times New Roman" pitchFamily="18" charset="0"/>
              <a:cs typeface="Times New Roman" pitchFamily="18" charset="0"/>
            </a:endParaRPr>
          </a:p>
          <a:p>
            <a:pPr>
              <a:buNone/>
            </a:pPr>
            <a:endParaRPr lang="ru-RU" b="1" dirty="0">
              <a:solidFill>
                <a:schemeClr val="accent1">
                  <a:lumMod val="75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a:extLst>
              <a:ext uri="{FF2B5EF4-FFF2-40B4-BE49-F238E27FC236}">
                <a16:creationId xmlns:a16="http://schemas.microsoft.com/office/drawing/2014/main" xmlns="" id="{E45FF915-C8A5-4583-8183-5F355A51380B}"/>
              </a:ext>
            </a:extLst>
          </p:cNvPr>
          <p:cNvSpPr txBox="1"/>
          <p:nvPr/>
        </p:nvSpPr>
        <p:spPr>
          <a:xfrm>
            <a:off x="825750" y="182451"/>
            <a:ext cx="8318250" cy="1446550"/>
          </a:xfrm>
          <a:prstGeom prst="rect">
            <a:avLst/>
          </a:prstGeom>
          <a:noFill/>
        </p:spPr>
        <p:txBody>
          <a:bodyPr wrap="square" rtlCol="0">
            <a:spAutoFit/>
          </a:bodyPr>
          <a:lstStyle/>
          <a:p>
            <a:r>
              <a:rPr lang="ru-RU" sz="4400" b="1" dirty="0" smtClean="0">
                <a:solidFill>
                  <a:schemeClr val="bg1"/>
                </a:solidFill>
                <a:latin typeface="Arial" panose="020B0604020202020204" pitchFamily="34" charset="0"/>
                <a:cs typeface="Arial" panose="020B0604020202020204" pitchFamily="34" charset="0"/>
              </a:rPr>
              <a:t>Международное сотрудничество</a:t>
            </a:r>
            <a:endParaRPr lang="ru-RU" sz="4400" dirty="0">
              <a:solidFill>
                <a:schemeClr val="bg1"/>
              </a:solidFill>
            </a:endParaRP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150751" y="392113"/>
            <a:ext cx="582230" cy="461665"/>
          </a:xfrm>
          <a:prstGeom prst="rect">
            <a:avLst/>
          </a:prstGeom>
          <a:noFill/>
        </p:spPr>
        <p:txBody>
          <a:bodyPr wrap="square" rtlCol="0">
            <a:spAutoFit/>
          </a:bodyPr>
          <a:lstStyle/>
          <a:p>
            <a:pPr algn="ctr"/>
            <a:r>
              <a:rPr lang="ru-RU" sz="2400" b="1" dirty="0" smtClean="0">
                <a:solidFill>
                  <a:schemeClr val="bg1"/>
                </a:solidFill>
              </a:rPr>
              <a:t>18.</a:t>
            </a:r>
            <a:endParaRPr lang="ru-RU" sz="2400" b="1" dirty="0">
              <a:solidFill>
                <a:schemeClr val="bg1"/>
              </a:solidFill>
            </a:endParaRPr>
          </a:p>
        </p:txBody>
      </p:sp>
      <p:sp>
        <p:nvSpPr>
          <p:cNvPr id="3" name="Содержимое 2"/>
          <p:cNvSpPr>
            <a:spLocks noGrp="1"/>
          </p:cNvSpPr>
          <p:nvPr>
            <p:ph idx="1"/>
          </p:nvPr>
        </p:nvSpPr>
        <p:spPr>
          <a:xfrm>
            <a:off x="150750" y="1179000"/>
            <a:ext cx="8707500" cy="5265000"/>
          </a:xfrm>
        </p:spPr>
        <p:txBody>
          <a:bodyPr>
            <a:noAutofit/>
          </a:bodyPr>
          <a:lstStyle/>
          <a:p>
            <a:pPr marL="0" indent="0" algn="ctr">
              <a:buNone/>
            </a:pPr>
            <a:r>
              <a:rPr lang="ru-RU" sz="2400" b="1" dirty="0" smtClean="0">
                <a:latin typeface="Times New Roman" pitchFamily="18" charset="0"/>
                <a:cs typeface="Times New Roman" pitchFamily="18" charset="0"/>
              </a:rPr>
              <a:t>Подраздел «Международное сотрудничество» </a:t>
            </a:r>
          </a:p>
          <a:p>
            <a:pPr marL="0" indent="0" algn="ctr">
              <a:buNone/>
            </a:pPr>
            <a:r>
              <a:rPr lang="ru-RU" sz="2400" dirty="0" smtClean="0">
                <a:latin typeface="Times New Roman" pitchFamily="18" charset="0"/>
                <a:cs typeface="Times New Roman" pitchFamily="18" charset="0"/>
              </a:rPr>
              <a:t>должен содержать информацию:</a:t>
            </a:r>
          </a:p>
          <a:p>
            <a:pPr marL="0" indent="0" algn="just">
              <a:buNone/>
            </a:pPr>
            <a:r>
              <a:rPr lang="ru-RU" sz="2400" dirty="0" smtClean="0">
                <a:latin typeface="Times New Roman" pitchFamily="18" charset="0"/>
                <a:cs typeface="Times New Roman" pitchFamily="18" charset="0"/>
              </a:rPr>
              <a:t>о заключенных и планируемых к заключению договорах с иностранными и (или) международными организациями по вопросам образования и науки.</a:t>
            </a:r>
          </a:p>
          <a:p>
            <a:pPr marL="0" indent="0">
              <a:buNone/>
            </a:pPr>
            <a:endParaRPr lang="ru-RU" sz="2400" dirty="0">
              <a:latin typeface="Arial" pitchFamily="34" charset="0"/>
              <a:cs typeface="Arial" pitchFamily="34" charset="0"/>
            </a:endParaRP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62000" y="4814327"/>
            <a:ext cx="874465" cy="1130974"/>
          </a:xfrm>
          <a:prstGeom prst="rect">
            <a:avLst/>
          </a:prstGeom>
        </p:spPr>
      </p:pic>
      <p:sp>
        <p:nvSpPr>
          <p:cNvPr id="8" name="Прямоугольник 7"/>
          <p:cNvSpPr/>
          <p:nvPr/>
        </p:nvSpPr>
        <p:spPr>
          <a:xfrm>
            <a:off x="2040750" y="5056649"/>
            <a:ext cx="6446250" cy="1323439"/>
          </a:xfrm>
          <a:prstGeom prst="rect">
            <a:avLst/>
          </a:prstGeom>
        </p:spPr>
        <p:txBody>
          <a:bodyPr wrap="square">
            <a:spAutoFit/>
          </a:bodyPr>
          <a:lstStyle/>
          <a:p>
            <a:pPr algn="just">
              <a:buNone/>
            </a:pPr>
            <a:r>
              <a:rPr lang="ru-RU" sz="2000" b="1" dirty="0" smtClean="0">
                <a:solidFill>
                  <a:schemeClr val="accent1"/>
                </a:solidFill>
                <a:latin typeface="Times New Roman" pitchFamily="18" charset="0"/>
                <a:cs typeface="Times New Roman" pitchFamily="18" charset="0"/>
              </a:rPr>
              <a:t>Заключенные и планируемые к заключению договоры с иностранными и (или) международными организациями по вопросам образования и науки отсутствуют</a:t>
            </a:r>
            <a:endParaRPr lang="ru-RU" sz="2000" b="1" dirty="0">
              <a:solidFill>
                <a:schemeClr val="accent1"/>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150751" y="392113"/>
            <a:ext cx="582230" cy="461665"/>
          </a:xfrm>
          <a:prstGeom prst="rect">
            <a:avLst/>
          </a:prstGeom>
          <a:noFill/>
        </p:spPr>
        <p:txBody>
          <a:bodyPr wrap="square" rtlCol="0">
            <a:spAutoFit/>
          </a:bodyPr>
          <a:lstStyle/>
          <a:p>
            <a:pPr algn="ctr"/>
            <a:r>
              <a:rPr lang="ru-RU" sz="2400" b="1" dirty="0" smtClean="0">
                <a:solidFill>
                  <a:schemeClr val="bg1"/>
                </a:solidFill>
              </a:rPr>
              <a:t>19.</a:t>
            </a:r>
            <a:endParaRPr lang="ru-RU" sz="2400" b="1" dirty="0">
              <a:solidFill>
                <a:schemeClr val="bg1"/>
              </a:solidFill>
            </a:endParaRPr>
          </a:p>
        </p:txBody>
      </p:sp>
      <p:sp>
        <p:nvSpPr>
          <p:cNvPr id="3" name="Содержимое 2"/>
          <p:cNvSpPr>
            <a:spLocks noGrp="1"/>
          </p:cNvSpPr>
          <p:nvPr>
            <p:ph idx="1"/>
          </p:nvPr>
        </p:nvSpPr>
        <p:spPr>
          <a:xfrm>
            <a:off x="115759" y="620688"/>
            <a:ext cx="8707500" cy="5832648"/>
          </a:xfrm>
        </p:spPr>
        <p:txBody>
          <a:bodyPr>
            <a:noAutofit/>
          </a:bodyPr>
          <a:lstStyle/>
          <a:p>
            <a:pPr marL="0" indent="0">
              <a:lnSpc>
                <a:spcPct val="100000"/>
              </a:lnSpc>
              <a:buNone/>
            </a:pPr>
            <a:r>
              <a:rPr lang="ru-RU" sz="2000" dirty="0" smtClean="0">
                <a:latin typeface="Arial" panose="020B0604020202020204" pitchFamily="34" charset="0"/>
                <a:cs typeface="Arial" panose="020B0604020202020204" pitchFamily="34" charset="0"/>
              </a:rPr>
              <a:t>       </a:t>
            </a:r>
          </a:p>
          <a:p>
            <a:pPr marL="0" indent="0" algn="ctr">
              <a:lnSpc>
                <a:spcPct val="100000"/>
              </a:lnSpc>
              <a:buNone/>
            </a:pPr>
            <a:r>
              <a:rPr lang="ru-RU" sz="2800" b="1" dirty="0" smtClean="0">
                <a:latin typeface="Times New Roman" pitchFamily="18" charset="0"/>
                <a:cs typeface="Times New Roman" pitchFamily="18" charset="0"/>
              </a:rPr>
              <a:t>Подраздел «Организация питания в образовательной организации»</a:t>
            </a:r>
          </a:p>
          <a:p>
            <a:pPr algn="ctr"/>
            <a:r>
              <a:rPr lang="ru-RU" sz="1800" b="1" dirty="0" smtClean="0">
                <a:latin typeface="Times New Roman" pitchFamily="18" charset="0"/>
                <a:cs typeface="Times New Roman" pitchFamily="18" charset="0"/>
              </a:rPr>
              <a:t>Информация подраздела размещена по решению Общего собрания работников, протокол от 31.08.2022 № 3</a:t>
            </a:r>
            <a:endParaRPr lang="ru-RU" sz="1800" dirty="0" smtClean="0">
              <a:latin typeface="Times New Roman" pitchFamily="18" charset="0"/>
              <a:cs typeface="Times New Roman" pitchFamily="18" charset="0"/>
            </a:endParaRPr>
          </a:p>
          <a:p>
            <a:pPr algn="ctr">
              <a:buNone/>
            </a:pPr>
            <a:r>
              <a:rPr lang="ru-RU" sz="1800" b="1" dirty="0" smtClean="0">
                <a:latin typeface="Times New Roman" pitchFamily="18" charset="0"/>
                <a:cs typeface="Times New Roman" pitchFamily="18" charset="0"/>
              </a:rPr>
              <a:t>(кроме условий питания и охраны здоровья обучающихся)</a:t>
            </a:r>
            <a:endParaRPr lang="ru-RU" sz="1800" dirty="0" smtClean="0">
              <a:latin typeface="Times New Roman" pitchFamily="18" charset="0"/>
              <a:cs typeface="Times New Roman" pitchFamily="18" charset="0"/>
            </a:endParaRPr>
          </a:p>
          <a:p>
            <a:pPr algn="just">
              <a:buNone/>
            </a:pPr>
            <a:r>
              <a:rPr lang="ru-RU" sz="2200" dirty="0" smtClean="0">
                <a:latin typeface="Times New Roman" pitchFamily="18" charset="0"/>
                <a:cs typeface="Times New Roman" pitchFamily="18" charset="0"/>
              </a:rPr>
              <a:t>1</a:t>
            </a:r>
            <a:r>
              <a:rPr lang="ru-RU" sz="2200" dirty="0">
                <a:latin typeface="Times New Roman" pitchFamily="18" charset="0"/>
                <a:cs typeface="Times New Roman" pitchFamily="18" charset="0"/>
              </a:rPr>
              <a:t>) </a:t>
            </a:r>
            <a:r>
              <a:rPr lang="ru-RU" sz="2200" dirty="0">
                <a:solidFill>
                  <a:srgbClr val="FF0000"/>
                </a:solidFill>
                <a:latin typeface="Times New Roman" pitchFamily="18" charset="0"/>
                <a:cs typeface="Times New Roman" pitchFamily="18" charset="0"/>
              </a:rPr>
              <a:t>об условиях </a:t>
            </a:r>
            <a:r>
              <a:rPr lang="ru-RU" sz="2200" dirty="0" smtClean="0">
                <a:solidFill>
                  <a:srgbClr val="FF0000"/>
                </a:solidFill>
                <a:latin typeface="Times New Roman" pitchFamily="18" charset="0"/>
                <a:cs typeface="Times New Roman" pitchFamily="18" charset="0"/>
              </a:rPr>
              <a:t>питания </a:t>
            </a:r>
            <a:r>
              <a:rPr lang="ru-RU" sz="2200" dirty="0" smtClean="0">
                <a:latin typeface="Times New Roman" pitchFamily="18" charset="0"/>
                <a:cs typeface="Times New Roman" pitchFamily="18" charset="0"/>
              </a:rPr>
              <a:t>(производство, заготовка, хранение, обеспечение, подвоз, материально-технические средства, помещения, энергетическая ценность, сбалансированность и максимальное разнообразие рациона питания, режим питания, учет индивидуальных особенностей воспитанников, обеспечение санитарно-гигиенической безопасности питания, соответствие сырья и продуктов гигиеническим требованиям к качеству и безопасности продуктов питания, питьевой режим и т.д.) </a:t>
            </a:r>
            <a:r>
              <a:rPr lang="ru-RU" sz="2200" b="1" dirty="0" smtClean="0">
                <a:latin typeface="Times New Roman" pitchFamily="18" charset="0"/>
                <a:cs typeface="Times New Roman" pitchFamily="18" charset="0"/>
              </a:rPr>
              <a:t>(ч. 1 ст. 37 – 273 ФЗ) </a:t>
            </a:r>
            <a:r>
              <a:rPr lang="ru-RU" sz="2200" dirty="0" smtClean="0">
                <a:solidFill>
                  <a:srgbClr val="FF0000"/>
                </a:solidFill>
                <a:latin typeface="Times New Roman" pitchFamily="18" charset="0"/>
                <a:cs typeface="Times New Roman" pitchFamily="18" charset="0"/>
              </a:rPr>
              <a:t>и охраны здоровья обучающихся</a:t>
            </a:r>
            <a:r>
              <a:rPr lang="ru-RU" sz="2200" b="1" dirty="0" smtClean="0">
                <a:solidFill>
                  <a:srgbClr val="FF0000"/>
                </a:solidFill>
                <a:latin typeface="Times New Roman" pitchFamily="18" charset="0"/>
                <a:cs typeface="Times New Roman" pitchFamily="18" charset="0"/>
              </a:rPr>
              <a:t> </a:t>
            </a:r>
            <a:r>
              <a:rPr lang="ru-RU" sz="2200" b="1" dirty="0" smtClean="0">
                <a:latin typeface="Times New Roman" pitchFamily="18" charset="0"/>
                <a:cs typeface="Times New Roman" pitchFamily="18" charset="0"/>
              </a:rPr>
              <a:t>(ст. 41 - 273 ФЗ).</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7049512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150751" y="392113"/>
            <a:ext cx="582230" cy="461665"/>
          </a:xfrm>
          <a:prstGeom prst="rect">
            <a:avLst/>
          </a:prstGeom>
          <a:noFill/>
        </p:spPr>
        <p:txBody>
          <a:bodyPr wrap="square" rtlCol="0">
            <a:spAutoFit/>
          </a:bodyPr>
          <a:lstStyle/>
          <a:p>
            <a:pPr algn="ctr"/>
            <a:r>
              <a:rPr lang="ru-RU" sz="2400" b="1" dirty="0" smtClean="0">
                <a:solidFill>
                  <a:schemeClr val="bg1"/>
                </a:solidFill>
              </a:rPr>
              <a:t>19.</a:t>
            </a:r>
            <a:endParaRPr lang="ru-RU" sz="2400" b="1" dirty="0">
              <a:solidFill>
                <a:schemeClr val="bg1"/>
              </a:solidFill>
            </a:endParaRPr>
          </a:p>
        </p:txBody>
      </p:sp>
      <p:sp>
        <p:nvSpPr>
          <p:cNvPr id="3" name="Содержимое 2"/>
          <p:cNvSpPr>
            <a:spLocks noGrp="1"/>
          </p:cNvSpPr>
          <p:nvPr>
            <p:ph idx="1"/>
          </p:nvPr>
        </p:nvSpPr>
        <p:spPr>
          <a:xfrm>
            <a:off x="115759" y="620688"/>
            <a:ext cx="8707500" cy="5832648"/>
          </a:xfrm>
        </p:spPr>
        <p:txBody>
          <a:bodyPr>
            <a:noAutofit/>
          </a:bodyPr>
          <a:lstStyle/>
          <a:p>
            <a:pPr marL="0" indent="0">
              <a:lnSpc>
                <a:spcPct val="100000"/>
              </a:lnSpc>
              <a:buNone/>
            </a:pPr>
            <a:r>
              <a:rPr lang="ru-RU" sz="2000" dirty="0" smtClean="0">
                <a:latin typeface="Arial" panose="020B0604020202020204" pitchFamily="34" charset="0"/>
                <a:cs typeface="Arial" panose="020B0604020202020204" pitchFamily="34" charset="0"/>
              </a:rPr>
              <a:t>       </a:t>
            </a:r>
          </a:p>
          <a:p>
            <a:pPr marL="0" indent="0" algn="ctr">
              <a:lnSpc>
                <a:spcPct val="100000"/>
              </a:lnSpc>
              <a:buNone/>
            </a:pPr>
            <a:r>
              <a:rPr lang="ru-RU" sz="2000" b="1" dirty="0" smtClean="0">
                <a:latin typeface="Times New Roman" pitchFamily="18" charset="0"/>
                <a:cs typeface="Times New Roman" pitchFamily="18" charset="0"/>
              </a:rPr>
              <a:t>Подраздел «Организация питания в образовательной организации»</a:t>
            </a:r>
          </a:p>
          <a:p>
            <a:pPr marL="457200" indent="-457200" algn="just">
              <a:lnSpc>
                <a:spcPct val="100000"/>
              </a:lnSpc>
              <a:buNone/>
            </a:pPr>
            <a:endParaRPr lang="ru-RU" sz="2000" b="1" dirty="0" smtClean="0">
              <a:latin typeface="Times New Roman" pitchFamily="18" charset="0"/>
              <a:cs typeface="Times New Roman" pitchFamily="18" charset="0"/>
            </a:endParaRPr>
          </a:p>
          <a:p>
            <a:pPr marL="457200" indent="-457200" algn="just">
              <a:lnSpc>
                <a:spcPct val="100000"/>
              </a:lnSpc>
              <a:buAutoNum type="arabicParenR" startAt="2"/>
            </a:pPr>
            <a:endParaRPr lang="ru-RU" sz="2000" b="1" dirty="0" smtClean="0">
              <a:latin typeface="Times New Roman" pitchFamily="18" charset="0"/>
              <a:cs typeface="Times New Roman" pitchFamily="18" charset="0"/>
            </a:endParaRPr>
          </a:p>
          <a:p>
            <a:pPr>
              <a:buNone/>
            </a:pPr>
            <a:r>
              <a:rPr lang="ru-RU" sz="2000" dirty="0" smtClean="0">
                <a:latin typeface="Times New Roman" pitchFamily="18" charset="0"/>
                <a:cs typeface="Times New Roman" pitchFamily="18" charset="0"/>
              </a:rPr>
              <a:t>     а</a:t>
            </a:r>
            <a:r>
              <a:rPr lang="ru-RU" sz="2000" dirty="0">
                <a:latin typeface="Times New Roman" pitchFamily="18" charset="0"/>
                <a:cs typeface="Times New Roman" pitchFamily="18" charset="0"/>
              </a:rPr>
              <a:t>) меню ежедневного горячего питания;</a:t>
            </a:r>
          </a:p>
          <a:p>
            <a:pPr marL="538163" indent="-265113" algn="just">
              <a:lnSpc>
                <a:spcPct val="100000"/>
              </a:lnSpc>
              <a:buNone/>
            </a:pPr>
            <a:r>
              <a:rPr lang="ru-RU" sz="2000" dirty="0">
                <a:latin typeface="Times New Roman" pitchFamily="18" charset="0"/>
                <a:cs typeface="Times New Roman" pitchFamily="18" charset="0"/>
              </a:rPr>
              <a:t>б) </a:t>
            </a:r>
            <a:r>
              <a:rPr lang="ru-RU" sz="2000" dirty="0" smtClean="0">
                <a:latin typeface="Times New Roman" pitchFamily="18" charset="0"/>
                <a:cs typeface="Times New Roman" pitchFamily="18" charset="0"/>
              </a:rPr>
              <a:t>информация </a:t>
            </a:r>
            <a:r>
              <a:rPr lang="ru-RU" sz="2000" dirty="0">
                <a:latin typeface="Times New Roman" pitchFamily="18" charset="0"/>
                <a:cs typeface="Times New Roman" pitchFamily="18" charset="0"/>
              </a:rPr>
              <a:t>о наличии диетического меню в </a:t>
            </a:r>
            <a:r>
              <a:rPr lang="ru-RU" sz="2000" dirty="0" smtClean="0">
                <a:latin typeface="Times New Roman" pitchFamily="18" charset="0"/>
                <a:cs typeface="Times New Roman" pitchFamily="18" charset="0"/>
              </a:rPr>
              <a:t>дошкольной образовательной </a:t>
            </a:r>
            <a:r>
              <a:rPr lang="ru-RU" sz="2000" dirty="0">
                <a:latin typeface="Times New Roman" pitchFamily="18" charset="0"/>
                <a:cs typeface="Times New Roman" pitchFamily="18" charset="0"/>
              </a:rPr>
              <a:t>организации;</a:t>
            </a:r>
          </a:p>
          <a:p>
            <a:pPr marL="538163" indent="-265113" algn="just">
              <a:lnSpc>
                <a:spcPct val="100000"/>
              </a:lnSpc>
              <a:buNone/>
            </a:pPr>
            <a:r>
              <a:rPr lang="ru-RU" sz="2000" dirty="0">
                <a:latin typeface="Times New Roman" pitchFamily="18" charset="0"/>
                <a:cs typeface="Times New Roman" pitchFamily="18" charset="0"/>
              </a:rPr>
              <a:t>в) перечни юридических лиц и индивидуальных предпринимателей, оказывающих услуги по организации питания в </a:t>
            </a:r>
            <a:r>
              <a:rPr lang="ru-RU" sz="2000" dirty="0" smtClean="0">
                <a:latin typeface="Times New Roman" pitchFamily="18" charset="0"/>
                <a:cs typeface="Times New Roman" pitchFamily="18" charset="0"/>
              </a:rPr>
              <a:t>дошкольной образовательной </a:t>
            </a:r>
            <a:r>
              <a:rPr lang="ru-RU" sz="2000" dirty="0">
                <a:latin typeface="Times New Roman" pitchFamily="18" charset="0"/>
                <a:cs typeface="Times New Roman" pitchFamily="18" charset="0"/>
              </a:rPr>
              <a:t>организации;</a:t>
            </a:r>
          </a:p>
          <a:p>
            <a:pPr marL="538163" indent="-265113" algn="just">
              <a:lnSpc>
                <a:spcPct val="100000"/>
              </a:lnSpc>
              <a:buNone/>
            </a:pPr>
            <a:r>
              <a:rPr lang="ru-RU" sz="2000" dirty="0">
                <a:latin typeface="Times New Roman" pitchFamily="18" charset="0"/>
                <a:cs typeface="Times New Roman" pitchFamily="18" charset="0"/>
              </a:rPr>
              <a:t>г) перечни юридических лиц и индивидуальных предпринимателей, поставляющих (реализующих) пищевые продукты и продовольственное сырье в </a:t>
            </a:r>
            <a:r>
              <a:rPr lang="ru-RU" sz="2000" dirty="0" smtClean="0">
                <a:latin typeface="Times New Roman" pitchFamily="18" charset="0"/>
                <a:cs typeface="Times New Roman" pitchFamily="18" charset="0"/>
              </a:rPr>
              <a:t>дошкольной образовательной организацию;</a:t>
            </a:r>
          </a:p>
          <a:p>
            <a:pPr marL="538163" indent="-265113" algn="just">
              <a:lnSpc>
                <a:spcPct val="100000"/>
              </a:lnSpc>
              <a:buNone/>
            </a:pPr>
            <a:r>
              <a:rPr lang="ru-RU" sz="2000" dirty="0">
                <a:latin typeface="Times New Roman" pitchFamily="18" charset="0"/>
                <a:cs typeface="Times New Roman" pitchFamily="18" charset="0"/>
              </a:rPr>
              <a:t>д) форму обратной связи для родителей обучающихся и ответы на вопросы родителей по </a:t>
            </a:r>
            <a:r>
              <a:rPr lang="ru-RU" sz="2000" dirty="0" smtClean="0">
                <a:latin typeface="Times New Roman" pitchFamily="18" charset="0"/>
                <a:cs typeface="Times New Roman" pitchFamily="18" charset="0"/>
              </a:rPr>
              <a:t>питанию.</a:t>
            </a:r>
            <a:endParaRPr lang="ru-RU" sz="2000" dirty="0">
              <a:latin typeface="Times New Roman" pitchFamily="18" charset="0"/>
              <a:cs typeface="Times New Roman" pitchFamily="18" charset="0"/>
            </a:endParaRPr>
          </a:p>
          <a:p>
            <a:pPr marL="0" indent="0">
              <a:buNone/>
            </a:pPr>
            <a:endParaRPr lang="ru-RU" sz="2400" dirty="0">
              <a:latin typeface="Arial" pitchFamily="34" charset="0"/>
              <a:cs typeface="Arial" pitchFamily="34" charset="0"/>
            </a:endParaRPr>
          </a:p>
        </p:txBody>
      </p:sp>
    </p:spTree>
    <p:extLst>
      <p:ext uri="{BB962C8B-B14F-4D97-AF65-F5344CB8AC3E}">
        <p14:creationId xmlns:p14="http://schemas.microsoft.com/office/powerpoint/2010/main" xmlns="" val="37049512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1600" b="1" dirty="0" smtClean="0">
                <a:solidFill>
                  <a:schemeClr val="bg1"/>
                </a:solidFill>
                <a:latin typeface="Times New Roman" pitchFamily="18" charset="0"/>
                <a:cs typeface="Times New Roman" pitchFamily="18" charset="0"/>
              </a:rPr>
              <a:t>20</a:t>
            </a:r>
            <a:r>
              <a:rPr lang="ru-RU" sz="2400" b="1" dirty="0" smtClean="0">
                <a:solidFill>
                  <a:schemeClr val="bg1"/>
                </a:solidFill>
              </a:rPr>
              <a:t>.</a:t>
            </a:r>
            <a:endParaRPr lang="ru-RU" sz="2400" b="1" dirty="0">
              <a:solidFill>
                <a:schemeClr val="bg1"/>
              </a:solidFill>
            </a:endParaRPr>
          </a:p>
        </p:txBody>
      </p:sp>
      <p:sp>
        <p:nvSpPr>
          <p:cNvPr id="3" name="Содержимое 2"/>
          <p:cNvSpPr>
            <a:spLocks noGrp="1"/>
          </p:cNvSpPr>
          <p:nvPr>
            <p:ph idx="1"/>
          </p:nvPr>
        </p:nvSpPr>
        <p:spPr>
          <a:xfrm>
            <a:off x="209770" y="908720"/>
            <a:ext cx="8707500" cy="5544616"/>
          </a:xfrm>
        </p:spPr>
        <p:txBody>
          <a:bodyPr>
            <a:noAutofit/>
          </a:bodyPr>
          <a:lstStyle/>
          <a:p>
            <a:pPr marL="0" indent="0" algn="ctr">
              <a:buNone/>
            </a:pPr>
            <a:r>
              <a:rPr lang="ru-RU" sz="2400" b="1" dirty="0" smtClean="0">
                <a:latin typeface="Times New Roman" pitchFamily="18" charset="0"/>
                <a:cs typeface="Times New Roman" pitchFamily="18" charset="0"/>
              </a:rPr>
              <a:t>Подраздел «Образовательные стандарты»</a:t>
            </a:r>
          </a:p>
          <a:p>
            <a:pPr marL="0" indent="0" algn="ctr">
              <a:buNone/>
            </a:pPr>
            <a:endParaRPr lang="ru-RU" sz="1800" b="1" dirty="0" smtClean="0">
              <a:latin typeface="Times New Roman" pitchFamily="18" charset="0"/>
              <a:cs typeface="Times New Roman" pitchFamily="18" charset="0"/>
            </a:endParaRPr>
          </a:p>
          <a:p>
            <a:pPr marL="0" indent="0" algn="just">
              <a:buNone/>
            </a:pPr>
            <a:r>
              <a:rPr lang="ru-RU" sz="2400" b="1" dirty="0" smtClean="0">
                <a:latin typeface="Times New Roman" pitchFamily="18" charset="0"/>
                <a:cs typeface="Times New Roman" pitchFamily="18" charset="0"/>
              </a:rPr>
              <a:t>а) о федеральных государственных образовательных стандартах;</a:t>
            </a:r>
          </a:p>
          <a:p>
            <a:pPr marL="0" indent="0" algn="just">
              <a:buNone/>
            </a:pPr>
            <a:r>
              <a:rPr lang="ru-RU" sz="2400" dirty="0" smtClean="0">
                <a:latin typeface="Times New Roman" pitchFamily="18" charset="0"/>
                <a:cs typeface="Times New Roman" pitchFamily="18" charset="0"/>
              </a:rPr>
              <a:t>б) о федеральных государственных требованиях;</a:t>
            </a:r>
          </a:p>
          <a:p>
            <a:pPr marL="0" indent="0" algn="just">
              <a:buNone/>
            </a:pPr>
            <a:r>
              <a:rPr lang="ru-RU" sz="2400" dirty="0" smtClean="0">
                <a:latin typeface="Times New Roman" pitchFamily="18" charset="0"/>
                <a:cs typeface="Times New Roman" pitchFamily="18" charset="0"/>
              </a:rPr>
              <a:t>в) об образовательных стандартах (при наличии);</a:t>
            </a:r>
          </a:p>
          <a:p>
            <a:pPr marL="0" indent="0" algn="just">
              <a:buNone/>
            </a:pPr>
            <a:r>
              <a:rPr lang="ru-RU" sz="2400" dirty="0" smtClean="0">
                <a:latin typeface="Times New Roman" pitchFamily="18" charset="0"/>
                <a:cs typeface="Times New Roman" pitchFamily="18" charset="0"/>
              </a:rPr>
              <a:t>г) о самостоятельно устанавливаемых образовательной организацией высшего образования требованиях (при наличии).</a:t>
            </a:r>
          </a:p>
          <a:p>
            <a:pPr marL="0" indent="0" algn="just">
              <a:buNone/>
            </a:pPr>
            <a:endParaRPr lang="ru-RU" sz="2400" dirty="0" smtClean="0">
              <a:latin typeface="Times New Roman" pitchFamily="18" charset="0"/>
              <a:cs typeface="Times New Roman" pitchFamily="18" charset="0"/>
            </a:endParaRPr>
          </a:p>
          <a:p>
            <a:pPr marL="0" indent="0" algn="just">
              <a:buNone/>
            </a:pPr>
            <a:r>
              <a:rPr lang="ru-RU" sz="2400" dirty="0" smtClean="0">
                <a:latin typeface="Times New Roman" pitchFamily="18" charset="0"/>
                <a:cs typeface="Times New Roman" pitchFamily="18" charset="0"/>
              </a:rPr>
              <a:t>Указанная в подпункте </a:t>
            </a:r>
            <a:r>
              <a:rPr lang="ru-RU" sz="2400" b="1" dirty="0" smtClean="0">
                <a:latin typeface="Times New Roman" pitchFamily="18" charset="0"/>
                <a:cs typeface="Times New Roman" pitchFamily="18" charset="0"/>
              </a:rPr>
              <a:t>«а»</a:t>
            </a: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информация размещается в виде активных ссылок, непосредственный переход по которым позволяет получить доступ к официально опубликованным нормативным правовым актам</a:t>
            </a:r>
            <a:r>
              <a:rPr lang="ru-RU" sz="2400" dirty="0" smtClean="0">
                <a:latin typeface="Times New Roman" pitchFamily="18" charset="0"/>
                <a:cs typeface="Times New Roman" pitchFamily="18" charset="0"/>
              </a:rPr>
              <a:t>.</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latin typeface="Arial" panose="020B0604020202020204" pitchFamily="34" charset="0"/>
                <a:ea typeface="+mn-ea"/>
                <a:cs typeface="Arial" panose="020B0604020202020204" pitchFamily="34" charset="0"/>
              </a:rPr>
              <a:t>Формат представления информации</a:t>
            </a:r>
          </a:p>
        </p:txBody>
      </p:sp>
      <p:sp>
        <p:nvSpPr>
          <p:cNvPr id="3" name="Объект 2"/>
          <p:cNvSpPr>
            <a:spLocks noGrp="1"/>
          </p:cNvSpPr>
          <p:nvPr>
            <p:ph idx="1"/>
          </p:nvPr>
        </p:nvSpPr>
        <p:spPr>
          <a:xfrm>
            <a:off x="628650" y="1825626"/>
            <a:ext cx="7886700" cy="2683375"/>
          </a:xfrm>
        </p:spPr>
        <p:txBody>
          <a:bodyPr>
            <a:normAutofit fontScale="62500" lnSpcReduction="20000"/>
          </a:bodyPr>
          <a:lstStyle/>
          <a:p>
            <a:pPr marL="358775" indent="-358775">
              <a:lnSpc>
                <a:spcPct val="110000"/>
              </a:lnSpc>
              <a:buNone/>
            </a:pPr>
            <a:r>
              <a:rPr lang="ru-RU" b="1" dirty="0">
                <a:solidFill>
                  <a:srgbClr val="FF0000"/>
                </a:solidFill>
                <a:latin typeface="Arial" panose="020B0604020202020204" pitchFamily="34" charset="0"/>
                <a:cs typeface="Arial" panose="020B0604020202020204" pitchFamily="34" charset="0"/>
              </a:rPr>
              <a:t>5. </a:t>
            </a:r>
            <a:r>
              <a:rPr lang="ru-RU" dirty="0">
                <a:latin typeface="Arial" panose="020B0604020202020204" pitchFamily="34" charset="0"/>
                <a:cs typeface="Arial" panose="020B0604020202020204" pitchFamily="34" charset="0"/>
              </a:rPr>
              <a:t>В разделе </a:t>
            </a:r>
            <a:r>
              <a:rPr lang="ru-RU" dirty="0" smtClean="0">
                <a:latin typeface="Arial" panose="020B0604020202020204" pitchFamily="34" charset="0"/>
                <a:cs typeface="Arial" panose="020B0604020202020204" pitchFamily="34" charset="0"/>
              </a:rPr>
              <a:t> «Сведения об образовательной организации» допускается </a:t>
            </a:r>
            <a:r>
              <a:rPr lang="ru-RU" dirty="0">
                <a:latin typeface="Arial" panose="020B0604020202020204" pitchFamily="34" charset="0"/>
                <a:cs typeface="Arial" panose="020B0604020202020204" pitchFamily="34" charset="0"/>
              </a:rPr>
              <a:t>публикация иной информации, которая размещается, опубликовывается по решению образовательной организации и (или) размещение, опубликование которой является обязательным в соответствии с законодательством Российской </a:t>
            </a:r>
            <a:r>
              <a:rPr lang="ru-RU" dirty="0" smtClean="0">
                <a:latin typeface="Arial" panose="020B0604020202020204" pitchFamily="34" charset="0"/>
                <a:cs typeface="Arial" panose="020B0604020202020204" pitchFamily="34" charset="0"/>
              </a:rPr>
              <a:t>Федерации.</a:t>
            </a:r>
            <a:endParaRPr lang="ru-RU" b="1" dirty="0" smtClean="0">
              <a:solidFill>
                <a:srgbClr val="FF0000"/>
              </a:solidFill>
              <a:latin typeface="Arial" panose="020B0604020202020204" pitchFamily="34" charset="0"/>
              <a:cs typeface="Arial" panose="020B0604020202020204" pitchFamily="34" charset="0"/>
            </a:endParaRPr>
          </a:p>
          <a:p>
            <a:pPr marL="0" indent="0">
              <a:lnSpc>
                <a:spcPct val="110000"/>
              </a:lnSpc>
              <a:buNone/>
            </a:pPr>
            <a:endParaRPr lang="ru-RU" b="1" dirty="0" smtClean="0">
              <a:solidFill>
                <a:srgbClr val="FF0000"/>
              </a:solidFill>
              <a:latin typeface="Arial" panose="020B0604020202020204" pitchFamily="34" charset="0"/>
              <a:cs typeface="Arial" panose="020B0604020202020204" pitchFamily="34" charset="0"/>
            </a:endParaRPr>
          </a:p>
          <a:p>
            <a:pPr marL="0" indent="0">
              <a:lnSpc>
                <a:spcPct val="110000"/>
              </a:lnSpc>
              <a:buNone/>
            </a:pPr>
            <a:r>
              <a:rPr lang="ru-RU" b="1" dirty="0" smtClean="0">
                <a:solidFill>
                  <a:srgbClr val="FF0000"/>
                </a:solidFill>
                <a:latin typeface="Arial" panose="020B0604020202020204" pitchFamily="34" charset="0"/>
                <a:cs typeface="Arial" panose="020B0604020202020204" pitchFamily="34" charset="0"/>
              </a:rPr>
              <a:t>21.</a:t>
            </a:r>
            <a:r>
              <a:rPr lang="ru-RU" b="1"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Сайт должен иметь версию для </a:t>
            </a:r>
            <a:r>
              <a:rPr lang="ru-RU" dirty="0" smtClean="0">
                <a:latin typeface="Arial" panose="020B0604020202020204" pitchFamily="34" charset="0"/>
                <a:cs typeface="Arial" panose="020B0604020202020204" pitchFamily="34" charset="0"/>
              </a:rPr>
              <a:t>слабовидящих.</a:t>
            </a:r>
            <a:endParaRPr lang="ru-RU" dirty="0">
              <a:latin typeface="Arial" panose="020B0604020202020204" pitchFamily="34" charset="0"/>
              <a:cs typeface="Arial" panose="020B0604020202020204" pitchFamily="34" charset="0"/>
            </a:endParaRPr>
          </a:p>
          <a:p>
            <a:endParaRPr lang="ru-RU" dirty="0"/>
          </a:p>
        </p:txBody>
      </p:sp>
      <p:pic>
        <p:nvPicPr>
          <p:cNvPr id="1026" name="Picture 2"/>
          <p:cNvPicPr>
            <a:picLocks noChangeAspect="1" noChangeArrowheads="1"/>
          </p:cNvPicPr>
          <p:nvPr/>
        </p:nvPicPr>
        <p:blipFill rotWithShape="1">
          <a:blip r:embed="rId2" cstate="print"/>
          <a:srcRect t="14748"/>
          <a:stretch/>
        </p:blipFill>
        <p:spPr bwMode="auto">
          <a:xfrm>
            <a:off x="602142" y="4734000"/>
            <a:ext cx="7939716" cy="1820898"/>
          </a:xfrm>
          <a:prstGeom prst="rect">
            <a:avLst/>
          </a:prstGeom>
          <a:noFill/>
          <a:ln w="9525">
            <a:noFill/>
            <a:miter lim="800000"/>
            <a:headEnd/>
            <a:tailEnd/>
          </a:ln>
          <a:effectLst/>
        </p:spPr>
      </p:pic>
    </p:spTree>
    <p:extLst>
      <p:ext uri="{BB962C8B-B14F-4D97-AF65-F5344CB8AC3E}">
        <p14:creationId xmlns:p14="http://schemas.microsoft.com/office/powerpoint/2010/main" xmlns="" val="21691429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latin typeface="Arial" panose="020B0604020202020204" pitchFamily="34" charset="0"/>
                <a:ea typeface="+mn-ea"/>
                <a:cs typeface="Arial" panose="020B0604020202020204" pitchFamily="34" charset="0"/>
              </a:rPr>
              <a:t>Формат представления информации</a:t>
            </a:r>
          </a:p>
        </p:txBody>
      </p:sp>
      <p:sp>
        <p:nvSpPr>
          <p:cNvPr id="3" name="Объект 2"/>
          <p:cNvSpPr>
            <a:spLocks noGrp="1"/>
          </p:cNvSpPr>
          <p:nvPr>
            <p:ph idx="1"/>
          </p:nvPr>
        </p:nvSpPr>
        <p:spPr>
          <a:xfrm>
            <a:off x="252000" y="1944000"/>
            <a:ext cx="8640480" cy="4351338"/>
          </a:xfrm>
        </p:spPr>
        <p:txBody>
          <a:bodyPr>
            <a:normAutofit fontScale="55000" lnSpcReduction="20000"/>
          </a:bodyPr>
          <a:lstStyle/>
          <a:p>
            <a:pPr marL="623888" indent="-623888" algn="just">
              <a:lnSpc>
                <a:spcPct val="120000"/>
              </a:lnSpc>
              <a:buNone/>
            </a:pPr>
            <a:r>
              <a:rPr lang="ru-RU" sz="4000" b="1" dirty="0">
                <a:solidFill>
                  <a:srgbClr val="FF0000"/>
                </a:solidFill>
                <a:latin typeface="Arial" panose="020B0604020202020204" pitchFamily="34" charset="0"/>
                <a:cs typeface="Arial" panose="020B0604020202020204" pitchFamily="34" charset="0"/>
              </a:rPr>
              <a:t>22. </a:t>
            </a:r>
            <a:r>
              <a:rPr lang="ru-RU" dirty="0">
                <a:latin typeface="Arial" panose="020B0604020202020204" pitchFamily="34" charset="0"/>
                <a:cs typeface="Arial" panose="020B0604020202020204" pitchFamily="34" charset="0"/>
              </a:rPr>
              <a:t>Информация на Сайте размещается в текстовом, гипертекстовом, графическом форматах, а также в форматах </a:t>
            </a:r>
            <a:r>
              <a:rPr lang="ru-RU" dirty="0" err="1">
                <a:latin typeface="Arial" panose="020B0604020202020204" pitchFamily="34" charset="0"/>
                <a:cs typeface="Arial" panose="020B0604020202020204" pitchFamily="34" charset="0"/>
              </a:rPr>
              <a:t>инфографики</a:t>
            </a:r>
            <a:r>
              <a:rPr lang="ru-RU" dirty="0">
                <a:latin typeface="Arial" panose="020B0604020202020204" pitchFamily="34" charset="0"/>
                <a:cs typeface="Arial" panose="020B0604020202020204" pitchFamily="34" charset="0"/>
              </a:rPr>
              <a:t>, мультимедиа, электронного документа, открытых данных и базы данных.</a:t>
            </a:r>
          </a:p>
          <a:p>
            <a:pPr marL="623888" indent="-623888" algn="just">
              <a:lnSpc>
                <a:spcPct val="120000"/>
              </a:lnSpc>
              <a:buNone/>
            </a:pPr>
            <a:r>
              <a:rPr lang="ru-RU" sz="4000" b="1" dirty="0">
                <a:solidFill>
                  <a:srgbClr val="FF0000"/>
                </a:solidFill>
                <a:latin typeface="Arial" panose="020B0604020202020204" pitchFamily="34" charset="0"/>
                <a:cs typeface="Arial" panose="020B0604020202020204" pitchFamily="34" charset="0"/>
              </a:rPr>
              <a:t>23.</a:t>
            </a:r>
            <a:r>
              <a:rPr lang="ru-RU" dirty="0">
                <a:latin typeface="Arial" panose="020B0604020202020204" pitchFamily="34" charset="0"/>
                <a:cs typeface="Arial" panose="020B0604020202020204" pitchFamily="34" charset="0"/>
              </a:rPr>
              <a:t> Информация в виде текста размещается на Сайте в формате, обеспечивающем возможность поиска и копирования фрагментов текста средствами браузера.</a:t>
            </a:r>
          </a:p>
          <a:p>
            <a:pPr marL="623888" indent="-623888" algn="just">
              <a:lnSpc>
                <a:spcPct val="120000"/>
              </a:lnSpc>
              <a:buNone/>
            </a:pPr>
            <a:r>
              <a:rPr lang="ru-RU" sz="4000" b="1" dirty="0">
                <a:solidFill>
                  <a:srgbClr val="FF0000"/>
                </a:solidFill>
                <a:latin typeface="Arial" panose="020B0604020202020204" pitchFamily="34" charset="0"/>
                <a:cs typeface="Arial" panose="020B0604020202020204" pitchFamily="34" charset="0"/>
              </a:rPr>
              <a:t>24. </a:t>
            </a:r>
            <a:r>
              <a:rPr lang="ru-RU" dirty="0">
                <a:latin typeface="Arial" panose="020B0604020202020204" pitchFamily="34" charset="0"/>
                <a:cs typeface="Arial" panose="020B0604020202020204" pitchFamily="34" charset="0"/>
              </a:rPr>
              <a:t>Текстовые и табличные материалы </a:t>
            </a:r>
            <a:r>
              <a:rPr lang="ru-RU" dirty="0">
                <a:solidFill>
                  <a:srgbClr val="FF0000"/>
                </a:solidFill>
                <a:latin typeface="Arial" panose="020B0604020202020204" pitchFamily="34" charset="0"/>
                <a:cs typeface="Arial" panose="020B0604020202020204" pitchFamily="34" charset="0"/>
              </a:rPr>
              <a:t>дополнительно</a:t>
            </a:r>
            <a:r>
              <a:rPr lang="ru-RU" dirty="0">
                <a:latin typeface="Arial" panose="020B0604020202020204" pitchFamily="34" charset="0"/>
                <a:cs typeface="Arial" panose="020B0604020202020204" pitchFamily="34" charset="0"/>
              </a:rPr>
              <a:t> к гипертекстовому формату размещаются на Сайте </a:t>
            </a:r>
            <a:r>
              <a:rPr lang="ru-RU" dirty="0">
                <a:solidFill>
                  <a:srgbClr val="FF0000"/>
                </a:solidFill>
                <a:latin typeface="Arial" panose="020B0604020202020204" pitchFamily="34" charset="0"/>
                <a:cs typeface="Arial" panose="020B0604020202020204" pitchFamily="34" charset="0"/>
              </a:rPr>
              <a:t>в виде файлов </a:t>
            </a:r>
            <a:r>
              <a:rPr lang="ru-RU" dirty="0">
                <a:latin typeface="Arial" panose="020B0604020202020204" pitchFamily="34" charset="0"/>
                <a:cs typeface="Arial" panose="020B0604020202020204" pitchFamily="34" charset="0"/>
              </a:rPr>
              <a:t>в формате, обеспечивающем возможность их сохранения на технических средствах пользователей (скачивание) и допускающем после сохранения возможность поиска и копирования произвольного фрагмента текста средствами соответствующей программы для просмотра.</a:t>
            </a:r>
          </a:p>
        </p:txBody>
      </p:sp>
    </p:spTree>
    <p:extLst>
      <p:ext uri="{BB962C8B-B14F-4D97-AF65-F5344CB8AC3E}">
        <p14:creationId xmlns:p14="http://schemas.microsoft.com/office/powerpoint/2010/main" xmlns="" val="349594113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1600" b="1" dirty="0" smtClean="0">
                <a:latin typeface="Times New Roman" pitchFamily="18" charset="0"/>
                <a:ea typeface="+mn-ea"/>
                <a:cs typeface="Times New Roman" pitchFamily="18" charset="0"/>
              </a:rPr>
              <a:t>(рекомендуемый раздел, который не входит в раздел «Сведения об образовательной организации» )</a:t>
            </a:r>
            <a:br>
              <a:rPr lang="ru-RU" sz="1600" b="1" dirty="0" smtClean="0">
                <a:latin typeface="Times New Roman" pitchFamily="18" charset="0"/>
                <a:ea typeface="+mn-ea"/>
                <a:cs typeface="Times New Roman" pitchFamily="18" charset="0"/>
              </a:rPr>
            </a:br>
            <a:r>
              <a:rPr lang="ru-RU" b="1" dirty="0" smtClean="0">
                <a:latin typeface="Arial" panose="020B0604020202020204" pitchFamily="34" charset="0"/>
                <a:ea typeface="+mn-ea"/>
                <a:cs typeface="Arial" panose="020B0604020202020204" pitchFamily="34" charset="0"/>
              </a:rPr>
              <a:t>Для вас, родители!</a:t>
            </a:r>
            <a:endParaRPr lang="ru-RU" b="1" dirty="0">
              <a:latin typeface="Arial" panose="020B0604020202020204" pitchFamily="34" charset="0"/>
              <a:ea typeface="+mn-ea"/>
              <a:cs typeface="Arial" panose="020B0604020202020204" pitchFamily="34" charset="0"/>
            </a:endParaRPr>
          </a:p>
        </p:txBody>
      </p:sp>
      <p:sp>
        <p:nvSpPr>
          <p:cNvPr id="3" name="Объект 2"/>
          <p:cNvSpPr>
            <a:spLocks noGrp="1"/>
          </p:cNvSpPr>
          <p:nvPr>
            <p:ph idx="1"/>
          </p:nvPr>
        </p:nvSpPr>
        <p:spPr>
          <a:xfrm>
            <a:off x="252000" y="1340768"/>
            <a:ext cx="8640480" cy="4954570"/>
          </a:xfrm>
        </p:spPr>
        <p:txBody>
          <a:bodyPr>
            <a:normAutofit fontScale="92500" lnSpcReduction="10000"/>
          </a:bodyPr>
          <a:lstStyle/>
          <a:p>
            <a:pPr marL="623888" indent="-623888" algn="just">
              <a:lnSpc>
                <a:spcPct val="120000"/>
              </a:lnSpc>
              <a:buNone/>
            </a:pPr>
            <a:r>
              <a:rPr lang="ru-RU" sz="1600" dirty="0" smtClean="0">
                <a:latin typeface="Times New Roman" pitchFamily="18" charset="0"/>
                <a:cs typeface="Times New Roman" pitchFamily="18" charset="0"/>
              </a:rPr>
              <a:t>1. Информация о сроках  приема документов.</a:t>
            </a:r>
          </a:p>
          <a:p>
            <a:pPr marL="623888" indent="-623888" algn="just">
              <a:lnSpc>
                <a:spcPct val="120000"/>
              </a:lnSpc>
              <a:buNone/>
            </a:pPr>
            <a:r>
              <a:rPr lang="ru-RU" sz="1600" dirty="0" smtClean="0">
                <a:latin typeface="Times New Roman" pitchFamily="18" charset="0"/>
                <a:cs typeface="Times New Roman" pitchFamily="18" charset="0"/>
              </a:rPr>
              <a:t>2. Перечень документов, предъявляемых родителями (законными представителями) ребенка для приема</a:t>
            </a:r>
          </a:p>
          <a:p>
            <a:pPr marL="623888" indent="-623888" algn="just">
              <a:lnSpc>
                <a:spcPct val="120000"/>
              </a:lnSpc>
              <a:buNone/>
            </a:pPr>
            <a:r>
              <a:rPr lang="ru-RU" sz="1600" dirty="0" smtClean="0">
                <a:latin typeface="Times New Roman" pitchFamily="18" charset="0"/>
                <a:cs typeface="Times New Roman" pitchFamily="18" charset="0"/>
              </a:rPr>
              <a:t>в образовательную организацию.</a:t>
            </a:r>
          </a:p>
          <a:p>
            <a:pPr marL="623888" indent="-623888" algn="just">
              <a:lnSpc>
                <a:spcPct val="120000"/>
              </a:lnSpc>
              <a:buNone/>
            </a:pPr>
            <a:r>
              <a:rPr lang="ru-RU" sz="1600" dirty="0" smtClean="0">
                <a:latin typeface="Times New Roman" pitchFamily="18" charset="0"/>
                <a:cs typeface="Times New Roman" pitchFamily="18" charset="0"/>
              </a:rPr>
              <a:t>3. Копия документа, регламентирующего права и обязанности воспитанников (Правила внутреннего</a:t>
            </a:r>
          </a:p>
          <a:p>
            <a:pPr marL="623888" indent="-623888" algn="just">
              <a:lnSpc>
                <a:spcPct val="120000"/>
              </a:lnSpc>
              <a:buNone/>
            </a:pPr>
            <a:r>
              <a:rPr lang="ru-RU" sz="1600" dirty="0" smtClean="0">
                <a:latin typeface="Times New Roman" pitchFamily="18" charset="0"/>
                <a:cs typeface="Times New Roman" pitchFamily="18" charset="0"/>
              </a:rPr>
              <a:t>распорядка воспитанников)</a:t>
            </a:r>
          </a:p>
          <a:p>
            <a:pPr marL="623888" indent="-623888" algn="just">
              <a:lnSpc>
                <a:spcPct val="120000"/>
              </a:lnSpc>
              <a:buNone/>
            </a:pPr>
            <a:r>
              <a:rPr lang="ru-RU" sz="1600" dirty="0" smtClean="0">
                <a:latin typeface="Times New Roman" pitchFamily="18" charset="0"/>
                <a:cs typeface="Times New Roman" pitchFamily="18" charset="0"/>
              </a:rPr>
              <a:t>4. Реквизиты распорядительного акта о зачислении ребенка в МДОАУ № .</a:t>
            </a:r>
          </a:p>
          <a:p>
            <a:pPr marL="623888" indent="-623888" algn="just">
              <a:lnSpc>
                <a:spcPct val="120000"/>
              </a:lnSpc>
              <a:buNone/>
            </a:pPr>
            <a:r>
              <a:rPr lang="ru-RU" sz="1600" dirty="0" smtClean="0">
                <a:latin typeface="Times New Roman" pitchFamily="18" charset="0"/>
                <a:cs typeface="Times New Roman" pitchFamily="18" charset="0"/>
              </a:rPr>
              <a:t>5. Распорядительный акт органа местного самоуправления МО о закреплении образовательных</a:t>
            </a:r>
          </a:p>
          <a:p>
            <a:pPr marL="623888" indent="-623888" algn="just">
              <a:lnSpc>
                <a:spcPct val="120000"/>
              </a:lnSpc>
              <a:buNone/>
            </a:pPr>
            <a:r>
              <a:rPr lang="ru-RU" sz="1600" dirty="0" smtClean="0">
                <a:latin typeface="Times New Roman" pitchFamily="18" charset="0"/>
                <a:cs typeface="Times New Roman" pitchFamily="18" charset="0"/>
              </a:rPr>
              <a:t>организаций за конкретными территориями.</a:t>
            </a:r>
          </a:p>
          <a:p>
            <a:pPr marL="623888" indent="-623888" algn="ctr">
              <a:lnSpc>
                <a:spcPct val="120000"/>
              </a:lnSpc>
              <a:buNone/>
            </a:pPr>
            <a:r>
              <a:rPr lang="ru-RU" sz="1600" b="1" dirty="0" smtClean="0">
                <a:latin typeface="Times New Roman" pitchFamily="18" charset="0"/>
                <a:cs typeface="Times New Roman" pitchFamily="18" charset="0"/>
              </a:rPr>
              <a:t>(информация размещается на основании п. 6, п. 9 приказа Министерства просвещения Российской Федерации от 15.05.2020 № 236 «Об утверждении порядка приема на обучение по образовательным программам дошкольного образования»)</a:t>
            </a:r>
          </a:p>
          <a:p>
            <a:pPr marL="623888" indent="-623888" algn="just">
              <a:lnSpc>
                <a:spcPct val="120000"/>
              </a:lnSpc>
              <a:buNone/>
            </a:pPr>
            <a:endParaRPr lang="ru-RU" sz="1800" b="1" dirty="0" smtClean="0">
              <a:latin typeface="Times New Roman" pitchFamily="18" charset="0"/>
              <a:cs typeface="Times New Roman" pitchFamily="18" charset="0"/>
            </a:endParaRPr>
          </a:p>
          <a:p>
            <a:pPr marL="623888" indent="-623888" algn="just">
              <a:lnSpc>
                <a:spcPct val="120000"/>
              </a:lnSpc>
              <a:buNone/>
            </a:pPr>
            <a:r>
              <a:rPr lang="ru-RU" sz="1600" dirty="0" smtClean="0">
                <a:latin typeface="Times New Roman" pitchFamily="18" charset="0"/>
                <a:cs typeface="Times New Roman" pitchFamily="18" charset="0"/>
              </a:rPr>
              <a:t>6. Основные направления деятельности, место нахождения, порядок и график работы </a:t>
            </a:r>
            <a:r>
              <a:rPr lang="ru-RU" sz="1600" dirty="0" err="1" smtClean="0">
                <a:latin typeface="Times New Roman" pitchFamily="18" charset="0"/>
                <a:cs typeface="Times New Roman" pitchFamily="18" charset="0"/>
              </a:rPr>
              <a:t>психолого-медико-педагогических</a:t>
            </a:r>
            <a:r>
              <a:rPr lang="ru-RU" sz="1600" dirty="0" smtClean="0">
                <a:latin typeface="Times New Roman" pitchFamily="18" charset="0"/>
                <a:cs typeface="Times New Roman" pitchFamily="18" charset="0"/>
              </a:rPr>
              <a:t> комиссий (центральной и территориальной) </a:t>
            </a:r>
          </a:p>
          <a:p>
            <a:pPr marL="623888" indent="-623888" algn="ctr">
              <a:lnSpc>
                <a:spcPct val="120000"/>
              </a:lnSpc>
              <a:buNone/>
            </a:pPr>
            <a:r>
              <a:rPr lang="ru-RU" sz="1600" b="1" dirty="0" smtClean="0">
                <a:latin typeface="Times New Roman" pitchFamily="18" charset="0"/>
                <a:cs typeface="Times New Roman" pitchFamily="18" charset="0"/>
              </a:rPr>
              <a:t>(информация размещается на основании п. 7 приказа Министерства образования и науки Российской Федерации от 20.09.2013 № 1082 «Об утверждении Положения о </a:t>
            </a:r>
            <a:r>
              <a:rPr lang="ru-RU" sz="1600" b="1" dirty="0" err="1" smtClean="0">
                <a:latin typeface="Times New Roman" pitchFamily="18" charset="0"/>
                <a:cs typeface="Times New Roman" pitchFamily="18" charset="0"/>
              </a:rPr>
              <a:t>психолого-медико-педагогической</a:t>
            </a:r>
            <a:r>
              <a:rPr lang="ru-RU" sz="1600" b="1" dirty="0" smtClean="0">
                <a:latin typeface="Times New Roman" pitchFamily="18" charset="0"/>
                <a:cs typeface="Times New Roman" pitchFamily="18" charset="0"/>
              </a:rPr>
              <a:t> комиссии»)</a:t>
            </a:r>
          </a:p>
          <a:p>
            <a:pPr marL="623888" indent="-623888" algn="just">
              <a:lnSpc>
                <a:spcPct val="120000"/>
              </a:lnSpc>
              <a:buNone/>
            </a:pP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xmlns="" val="349594113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229600" cy="1143000"/>
          </a:xfrm>
          <a:prstGeom prst="rect">
            <a:avLst/>
          </a:prstGeom>
        </p:spPr>
        <p:txBody>
          <a:bodyPr vert="horz" lIns="91440" tIns="45720" rIns="91440" bIns="45720" rtlCol="0" anchor="ctr">
            <a:normAutofit/>
          </a:bodyPr>
          <a:lstStyle/>
          <a:p>
            <a:pPr lvl="0" algn="ctr">
              <a:spcBef>
                <a:spcPct val="0"/>
              </a:spcBef>
            </a:pPr>
            <a:r>
              <a:rPr lang="ru-RU" sz="1600" b="1" dirty="0" smtClean="0">
                <a:latin typeface="Times New Roman" pitchFamily="18" charset="0"/>
                <a:cs typeface="Times New Roman" pitchFamily="18" charset="0"/>
              </a:rPr>
              <a:t>Постановление Правительства РФ от 11 октября 2023 года № 1678 «Об утверждении Правил применения организациями, осуществляющими образовательную деятельность, электронного обучения, дистанционных образовательных технологий при реализации образовательных программ»</a:t>
            </a:r>
            <a:endParaRPr lang="ru-RU" sz="1600" b="1" dirty="0">
              <a:latin typeface="Times New Roman" pitchFamily="18" charset="0"/>
              <a:cs typeface="Times New Roman" pitchFamily="18" charset="0"/>
            </a:endParaRPr>
          </a:p>
        </p:txBody>
      </p:sp>
      <p:sp>
        <p:nvSpPr>
          <p:cNvPr id="6" name="Содержимое 2"/>
          <p:cNvSpPr txBox="1">
            <a:spLocks/>
          </p:cNvSpPr>
          <p:nvPr/>
        </p:nvSpPr>
        <p:spPr>
          <a:xfrm>
            <a:off x="1331640" y="1484784"/>
            <a:ext cx="8064896" cy="5040560"/>
          </a:xfrm>
          <a:prstGeom prst="rect">
            <a:avLst/>
          </a:prstGeom>
        </p:spPr>
        <p:txBody>
          <a:bodyPr vert="horz" lIns="91440" tIns="45720" rIns="91440" bIns="45720" rtlCol="0">
            <a:normAutofit/>
          </a:bodyPr>
          <a:lstStyle/>
          <a:p>
            <a:pPr lvl="0" algn="just"/>
            <a:r>
              <a:rPr lang="ru-RU" sz="1300" b="1" dirty="0" smtClean="0">
                <a:latin typeface="Times New Roman" pitchFamily="18" charset="0"/>
                <a:cs typeface="Times New Roman" pitchFamily="18" charset="0"/>
              </a:rPr>
              <a:t>                            </a:t>
            </a:r>
          </a:p>
          <a:p>
            <a:pPr lvl="0" algn="just"/>
            <a:r>
              <a:rPr lang="ru-RU" sz="1400" b="1" dirty="0" smtClean="0">
                <a:latin typeface="Times New Roman" pitchFamily="18" charset="0"/>
                <a:cs typeface="Times New Roman" pitchFamily="18" charset="0"/>
              </a:rPr>
              <a:t>	Правила устанавливают порядок применения </a:t>
            </a:r>
            <a:r>
              <a:rPr lang="ru-RU" sz="1400" dirty="0" smtClean="0">
                <a:latin typeface="Times New Roman" pitchFamily="18" charset="0"/>
                <a:cs typeface="Times New Roman" pitchFamily="18" charset="0"/>
              </a:rPr>
              <a:t>электронного обучения, дистанционных образовательных технологий при реализации образовательных программ </a:t>
            </a:r>
            <a:r>
              <a:rPr lang="ru-RU" sz="1400" b="1" dirty="0" smtClean="0">
                <a:latin typeface="Times New Roman" pitchFamily="18" charset="0"/>
                <a:cs typeface="Times New Roman" pitchFamily="18" charset="0"/>
              </a:rPr>
              <a:t>(ОПДО, АОПДО, ДОП), </a:t>
            </a:r>
            <a:r>
              <a:rPr lang="ru-RU" sz="1400" dirty="0" smtClean="0">
                <a:latin typeface="Times New Roman" pitchFamily="18" charset="0"/>
                <a:cs typeface="Times New Roman" pitchFamily="18" charset="0"/>
              </a:rPr>
              <a:t>в том числе при проведении занятий; промежуточной аттестации обучающихся в ходе реализации дополнительных </a:t>
            </a:r>
            <a:r>
              <a:rPr lang="ru-RU" sz="1400" dirty="0" err="1" smtClean="0">
                <a:latin typeface="Times New Roman" pitchFamily="18" charset="0"/>
                <a:cs typeface="Times New Roman" pitchFamily="18" charset="0"/>
              </a:rPr>
              <a:t>общеразвивающих</a:t>
            </a:r>
            <a:r>
              <a:rPr lang="ru-RU" sz="1400" dirty="0" smtClean="0">
                <a:latin typeface="Times New Roman" pitchFamily="18" charset="0"/>
                <a:cs typeface="Times New Roman" pitchFamily="18" charset="0"/>
              </a:rPr>
              <a:t> программ </a:t>
            </a:r>
            <a:r>
              <a:rPr lang="ru-RU" sz="1400" b="1" dirty="0" smtClean="0">
                <a:latin typeface="Times New Roman" pitchFamily="18" charset="0"/>
                <a:cs typeface="Times New Roman" pitchFamily="18" charset="0"/>
              </a:rPr>
              <a:t>(для детей старше 5 лет).</a:t>
            </a:r>
          </a:p>
          <a:p>
            <a:pPr lvl="0" algn="just"/>
            <a:endParaRPr lang="ru-RU" sz="1400" dirty="0" smtClean="0">
              <a:latin typeface="Times New Roman" pitchFamily="18" charset="0"/>
              <a:cs typeface="Times New Roman" pitchFamily="18" charset="0"/>
            </a:endParaRPr>
          </a:p>
          <a:p>
            <a:pPr lvl="0" algn="just"/>
            <a:r>
              <a:rPr lang="ru-RU" sz="1400" dirty="0" smtClean="0">
                <a:latin typeface="Times New Roman" pitchFamily="18" charset="0"/>
                <a:cs typeface="Times New Roman" pitchFamily="18" charset="0"/>
              </a:rPr>
              <a:t>1. Положение об организации электронного обучения, использовании дистанционных образовательных технологий при реализации образовательных программ </a:t>
            </a:r>
            <a:r>
              <a:rPr lang="ru-RU" sz="1400" b="1" dirty="0" smtClean="0">
                <a:latin typeface="Times New Roman" pitchFamily="18" charset="0"/>
                <a:cs typeface="Times New Roman" pitchFamily="18" charset="0"/>
              </a:rPr>
              <a:t>(ОПДО, АОПДО, ДОП)</a:t>
            </a:r>
            <a:r>
              <a:rPr lang="ru-RU" sz="1400" dirty="0" smtClean="0">
                <a:latin typeface="Times New Roman" pitchFamily="18" charset="0"/>
                <a:cs typeface="Times New Roman" pitchFamily="18" charset="0"/>
              </a:rPr>
              <a:t> МДОАУ №__:</a:t>
            </a:r>
          </a:p>
          <a:p>
            <a:pPr lvl="0" algn="just"/>
            <a:r>
              <a:rPr lang="ru-RU" sz="1400" dirty="0" smtClean="0">
                <a:latin typeface="Times New Roman" pitchFamily="18" charset="0"/>
                <a:cs typeface="Times New Roman" pitchFamily="18" charset="0"/>
              </a:rPr>
              <a:t>- порядок фиксации хода образовательного процесса, промежуточной аттестации;</a:t>
            </a:r>
          </a:p>
          <a:p>
            <a:pPr lvl="0" algn="just">
              <a:buFontTx/>
              <a:buChar char="-"/>
            </a:pPr>
            <a:r>
              <a:rPr lang="ru-RU" sz="1400" dirty="0" smtClean="0">
                <a:latin typeface="Times New Roman" pitchFamily="18" charset="0"/>
                <a:cs typeface="Times New Roman" pitchFamily="18" charset="0"/>
              </a:rPr>
              <a:t>порядок применения образовательными организациями сервисов взаимодействия педагогов с обучающимися и законными представителями посредством </a:t>
            </a:r>
            <a:r>
              <a:rPr lang="ru-RU" sz="1400" dirty="0" err="1" smtClean="0">
                <a:latin typeface="Times New Roman" pitchFamily="18" charset="0"/>
                <a:cs typeface="Times New Roman" pitchFamily="18" charset="0"/>
              </a:rPr>
              <a:t>видео-конференц-связи</a:t>
            </a:r>
            <a:r>
              <a:rPr lang="ru-RU" sz="1400" dirty="0" smtClean="0">
                <a:latin typeface="Times New Roman" pitchFamily="18" charset="0"/>
                <a:cs typeface="Times New Roman" pitchFamily="18" charset="0"/>
              </a:rPr>
              <a:t>, быстрого обмена текстовыми сообщениями, фото-, аудио- и видеоинформацией, файлами и перечень лиц, ответственных за поддержку применяемых технологий.</a:t>
            </a:r>
          </a:p>
          <a:p>
            <a:pPr lvl="0" algn="just">
              <a:buFontTx/>
              <a:buChar char="-"/>
            </a:pPr>
            <a:endParaRPr lang="ru-RU" sz="1400" dirty="0" smtClean="0">
              <a:latin typeface="Times New Roman" pitchFamily="18" charset="0"/>
              <a:cs typeface="Times New Roman" pitchFamily="18" charset="0"/>
            </a:endParaRPr>
          </a:p>
          <a:p>
            <a:pPr lvl="0" algn="just"/>
            <a:r>
              <a:rPr lang="ru-RU" sz="1400" dirty="0" smtClean="0">
                <a:latin typeface="Times New Roman" pitchFamily="18" charset="0"/>
                <a:cs typeface="Times New Roman" pitchFamily="18" charset="0"/>
              </a:rPr>
              <a:t>2. Размещение Положения в открытом доступе на официальном сайте образовательной организации в сети «Интернет» либо в рекомендуемом разделе «Для вас, родители!», либо в разделе «Сведения об образовательной организации» в подразделе «Документы» по решению образовательной организации.</a:t>
            </a:r>
          </a:p>
          <a:p>
            <a:pPr lvl="0" algn="just"/>
            <a:endParaRPr lang="ru-RU" sz="1400" dirty="0" smtClean="0">
              <a:latin typeface="Times New Roman" pitchFamily="18" charset="0"/>
              <a:cs typeface="Times New Roman" pitchFamily="18" charset="0"/>
            </a:endParaRPr>
          </a:p>
          <a:p>
            <a:pPr lvl="0" algn="just"/>
            <a:r>
              <a:rPr lang="ru-RU" sz="1400" dirty="0" smtClean="0">
                <a:latin typeface="Times New Roman" pitchFamily="18" charset="0"/>
                <a:cs typeface="Times New Roman" pitchFamily="18" charset="0"/>
              </a:rPr>
              <a:t>3. Письмо Министерства просвещения РФ от 21 июня 2021 года № 03-925 "О направлении методических рекомендаций» (методические рекомендации по реализации ОПДО с применением электронного обучения, дистанционных образовательных технологий).</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xmlns="" id="{BB356703-6718-4096-979E-75C8910B593B}"/>
              </a:ext>
            </a:extLst>
          </p:cNvPr>
          <p:cNvSpPr>
            <a:spLocks noGrp="1"/>
          </p:cNvSpPr>
          <p:nvPr>
            <p:ph type="title"/>
          </p:nvPr>
        </p:nvSpPr>
        <p:spPr>
          <a:xfrm>
            <a:off x="628650" y="168438"/>
            <a:ext cx="7886700" cy="1325563"/>
          </a:xfrm>
        </p:spPr>
        <p:txBody>
          <a:bodyPr>
            <a:normAutofit/>
          </a:bodyPr>
          <a:lstStyle/>
          <a:p>
            <a:r>
              <a:rPr lang="ru-RU" sz="1300" dirty="0" smtClean="0">
                <a:latin typeface="Times New Roman" pitchFamily="18" charset="0"/>
                <a:cs typeface="Times New Roman" pitchFamily="18" charset="0"/>
              </a:rPr>
              <a:t>Приказ Федеральной службы по надзору в сфере образования и науки от      4 августа 2023 года № 1493 «Об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информации» </a:t>
            </a:r>
            <a:r>
              <a:rPr lang="ru-RU" sz="3600" b="1" dirty="0" smtClean="0">
                <a:latin typeface="Arial" panose="020B0604020202020204" pitchFamily="34" charset="0"/>
                <a:cs typeface="Arial" panose="020B0604020202020204" pitchFamily="34" charset="0"/>
              </a:rPr>
              <a:t/>
            </a:r>
            <a:br>
              <a:rPr lang="ru-RU" sz="3600" b="1" dirty="0" smtClean="0">
                <a:latin typeface="Arial" panose="020B0604020202020204" pitchFamily="34" charset="0"/>
                <a:cs typeface="Arial" panose="020B0604020202020204" pitchFamily="34" charset="0"/>
              </a:rPr>
            </a:br>
            <a:r>
              <a:rPr lang="ru-RU" sz="1500" b="1" dirty="0" smtClean="0">
                <a:latin typeface="Times New Roman" pitchFamily="18" charset="0"/>
                <a:cs typeface="Times New Roman" pitchFamily="18" charset="0"/>
              </a:rPr>
              <a:t>Структура официального сайта</a:t>
            </a:r>
            <a:endParaRPr lang="ru-RU" sz="1500" dirty="0">
              <a:latin typeface="Times New Roman" pitchFamily="18" charset="0"/>
              <a:cs typeface="Times New Roman" pitchFamily="18" charset="0"/>
            </a:endParaRPr>
          </a:p>
        </p:txBody>
      </p:sp>
      <p:sp>
        <p:nvSpPr>
          <p:cNvPr id="14" name="TextBox 13">
            <a:extLst>
              <a:ext uri="{FF2B5EF4-FFF2-40B4-BE49-F238E27FC236}">
                <a16:creationId xmlns:a16="http://schemas.microsoft.com/office/drawing/2014/main" xmlns="" id="{E45FF915-C8A5-4583-8183-5F355A51380B}"/>
              </a:ext>
            </a:extLst>
          </p:cNvPr>
          <p:cNvSpPr txBox="1"/>
          <p:nvPr/>
        </p:nvSpPr>
        <p:spPr>
          <a:xfrm>
            <a:off x="758250" y="1844824"/>
            <a:ext cx="2188442" cy="307777"/>
          </a:xfrm>
          <a:prstGeom prst="rect">
            <a:avLst/>
          </a:prstGeom>
          <a:noFill/>
        </p:spPr>
        <p:txBody>
          <a:bodyPr wrap="square" rtlCol="0">
            <a:spAutoFit/>
          </a:bodyPr>
          <a:lstStyle/>
          <a:p>
            <a:r>
              <a:rPr lang="ru-RU" sz="1400" b="1" dirty="0" smtClean="0">
                <a:solidFill>
                  <a:srgbClr val="002060"/>
                </a:solidFill>
                <a:latin typeface="Times New Roman" pitchFamily="18" charset="0"/>
                <a:cs typeface="Times New Roman" pitchFamily="18" charset="0"/>
              </a:rPr>
              <a:t>Основные сведения </a:t>
            </a:r>
          </a:p>
        </p:txBody>
      </p:sp>
      <p:sp>
        <p:nvSpPr>
          <p:cNvPr id="16"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44217" y="193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a:extLst>
              <a:ext uri="{FF2B5EF4-FFF2-40B4-BE49-F238E27FC236}">
                <a16:creationId xmlns:a16="http://schemas.microsoft.com/office/drawing/2014/main" xmlns="" id="{B41B6907-BFD2-4D10-94E7-BD13B53449F3}"/>
              </a:ext>
            </a:extLst>
          </p:cNvPr>
          <p:cNvSpPr txBox="1"/>
          <p:nvPr/>
        </p:nvSpPr>
        <p:spPr>
          <a:xfrm>
            <a:off x="209770" y="2030114"/>
            <a:ext cx="467910" cy="338554"/>
          </a:xfrm>
          <a:prstGeom prst="rect">
            <a:avLst/>
          </a:prstGeom>
          <a:noFill/>
        </p:spPr>
        <p:txBody>
          <a:bodyPr wrap="square" rtlCol="0">
            <a:spAutoFit/>
          </a:bodyPr>
          <a:lstStyle/>
          <a:p>
            <a:pPr algn="ctr"/>
            <a:r>
              <a:rPr lang="ru-RU" sz="1600" b="1" dirty="0" smtClean="0">
                <a:solidFill>
                  <a:schemeClr val="bg1"/>
                </a:solidFill>
              </a:rPr>
              <a:t>7.</a:t>
            </a:r>
            <a:endParaRPr lang="ru-RU" sz="1600" b="1" dirty="0">
              <a:solidFill>
                <a:schemeClr val="bg1"/>
              </a:solidFill>
            </a:endParaRPr>
          </a:p>
        </p:txBody>
      </p:sp>
      <p:sp>
        <p:nvSpPr>
          <p:cNvPr id="18" name="Прямоугольник: скругленные углы 17">
            <a:extLst>
              <a:ext uri="{FF2B5EF4-FFF2-40B4-BE49-F238E27FC236}">
                <a16:creationId xmlns:a16="http://schemas.microsoft.com/office/drawing/2014/main" xmlns="" id="{F8D4F419-C985-4128-A704-3C52C365C35A}"/>
              </a:ext>
            </a:extLst>
          </p:cNvPr>
          <p:cNvSpPr/>
          <p:nvPr/>
        </p:nvSpPr>
        <p:spPr>
          <a:xfrm rot="2689455">
            <a:off x="219099" y="2736878"/>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TextBox 18">
            <a:extLst>
              <a:ext uri="{FF2B5EF4-FFF2-40B4-BE49-F238E27FC236}">
                <a16:creationId xmlns:a16="http://schemas.microsoft.com/office/drawing/2014/main" xmlns="" id="{762831F4-2FD4-4876-BA0C-2C24EA34A8CF}"/>
              </a:ext>
            </a:extLst>
          </p:cNvPr>
          <p:cNvSpPr txBox="1"/>
          <p:nvPr/>
        </p:nvSpPr>
        <p:spPr>
          <a:xfrm>
            <a:off x="212080" y="2815369"/>
            <a:ext cx="467910" cy="338554"/>
          </a:xfrm>
          <a:prstGeom prst="rect">
            <a:avLst/>
          </a:prstGeom>
          <a:noFill/>
        </p:spPr>
        <p:txBody>
          <a:bodyPr wrap="square" rtlCol="0">
            <a:spAutoFit/>
          </a:bodyPr>
          <a:lstStyle/>
          <a:p>
            <a:pPr algn="ctr"/>
            <a:r>
              <a:rPr lang="ru-RU" sz="1600" b="1" dirty="0" smtClean="0">
                <a:solidFill>
                  <a:schemeClr val="bg1"/>
                </a:solidFill>
              </a:rPr>
              <a:t>8.</a:t>
            </a:r>
            <a:endParaRPr lang="ru-RU" sz="1600" b="1" dirty="0">
              <a:solidFill>
                <a:schemeClr val="bg1"/>
              </a:solidFill>
            </a:endParaRPr>
          </a:p>
        </p:txBody>
      </p:sp>
      <p:sp>
        <p:nvSpPr>
          <p:cNvPr id="22" name="TextBox 21">
            <a:extLst>
              <a:ext uri="{FF2B5EF4-FFF2-40B4-BE49-F238E27FC236}">
                <a16:creationId xmlns:a16="http://schemas.microsoft.com/office/drawing/2014/main" xmlns="" id="{9277428C-C8E3-4F13-9B07-D952BAE0A625}"/>
              </a:ext>
            </a:extLst>
          </p:cNvPr>
          <p:cNvSpPr txBox="1"/>
          <p:nvPr/>
        </p:nvSpPr>
        <p:spPr>
          <a:xfrm>
            <a:off x="758250" y="3654000"/>
            <a:ext cx="1937969" cy="326821"/>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Документы</a:t>
            </a:r>
          </a:p>
        </p:txBody>
      </p:sp>
      <p:sp>
        <p:nvSpPr>
          <p:cNvPr id="24"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224396" y="3517623"/>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TextBox 24">
            <a:extLst>
              <a:ext uri="{FF2B5EF4-FFF2-40B4-BE49-F238E27FC236}">
                <a16:creationId xmlns:a16="http://schemas.microsoft.com/office/drawing/2014/main" xmlns="" id="{03F9A0B0-321F-4F30-810F-91242B5866DA}"/>
              </a:ext>
            </a:extLst>
          </p:cNvPr>
          <p:cNvSpPr txBox="1"/>
          <p:nvPr/>
        </p:nvSpPr>
        <p:spPr>
          <a:xfrm>
            <a:off x="217377" y="3596114"/>
            <a:ext cx="467910" cy="369332"/>
          </a:xfrm>
          <a:prstGeom prst="rect">
            <a:avLst/>
          </a:prstGeom>
          <a:noFill/>
        </p:spPr>
        <p:txBody>
          <a:bodyPr wrap="square" rtlCol="0">
            <a:spAutoFit/>
          </a:bodyPr>
          <a:lstStyle/>
          <a:p>
            <a:pPr algn="ctr"/>
            <a:r>
              <a:rPr lang="ru-RU" b="1" dirty="0" smtClean="0">
                <a:solidFill>
                  <a:schemeClr val="bg1"/>
                </a:solidFill>
              </a:rPr>
              <a:t>9.</a:t>
            </a:r>
            <a:endParaRPr lang="ru-RU" b="1" dirty="0">
              <a:solidFill>
                <a:schemeClr val="bg1"/>
              </a:solidFill>
            </a:endParaRPr>
          </a:p>
        </p:txBody>
      </p:sp>
      <p:sp>
        <p:nvSpPr>
          <p:cNvPr id="30" name="TextBox 29">
            <a:extLst>
              <a:ext uri="{FF2B5EF4-FFF2-40B4-BE49-F238E27FC236}">
                <a16:creationId xmlns:a16="http://schemas.microsoft.com/office/drawing/2014/main" xmlns="" id="{2F2C177D-69FA-4FF9-92B0-AC79992235DD}"/>
              </a:ext>
            </a:extLst>
          </p:cNvPr>
          <p:cNvSpPr txBox="1"/>
          <p:nvPr/>
        </p:nvSpPr>
        <p:spPr>
          <a:xfrm>
            <a:off x="758250" y="5223168"/>
            <a:ext cx="2531250" cy="326821"/>
          </a:xfrm>
          <a:prstGeom prst="rect">
            <a:avLst/>
          </a:prstGeom>
          <a:noFill/>
        </p:spPr>
        <p:txBody>
          <a:bodyPr wrap="square" rtlCol="0">
            <a:spAutoFit/>
          </a:bodyPr>
          <a:lstStyle/>
          <a:p>
            <a:pPr>
              <a:lnSpc>
                <a:spcPts val="2000"/>
              </a:lnSpc>
            </a:pPr>
            <a:r>
              <a:rPr lang="ru-RU" sz="1400" b="1" dirty="0" smtClean="0">
                <a:solidFill>
                  <a:srgbClr val="FF0000"/>
                </a:solidFill>
                <a:latin typeface="Times New Roman" pitchFamily="18" charset="0"/>
                <a:cs typeface="Times New Roman" pitchFamily="18" charset="0"/>
              </a:rPr>
              <a:t>Руководство</a:t>
            </a:r>
            <a:endParaRPr lang="ru-RU" sz="1400" b="1" dirty="0">
              <a:solidFill>
                <a:srgbClr val="FF0000"/>
              </a:solidFill>
              <a:latin typeface="Times New Roman" pitchFamily="18" charset="0"/>
              <a:cs typeface="Times New Roman" pitchFamily="18" charset="0"/>
            </a:endParaRPr>
          </a:p>
        </p:txBody>
      </p:sp>
      <p:sp>
        <p:nvSpPr>
          <p:cNvPr id="32" name="Прямоугольник: скругленные углы 31">
            <a:extLst>
              <a:ext uri="{FF2B5EF4-FFF2-40B4-BE49-F238E27FC236}">
                <a16:creationId xmlns:a16="http://schemas.microsoft.com/office/drawing/2014/main" xmlns="" id="{9E4AA8DB-6AB7-47C5-8D1E-1BCCC6DA9EF6}"/>
              </a:ext>
            </a:extLst>
          </p:cNvPr>
          <p:cNvSpPr/>
          <p:nvPr/>
        </p:nvSpPr>
        <p:spPr>
          <a:xfrm rot="2689455">
            <a:off x="216789" y="5087964"/>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TextBox 32">
            <a:extLst>
              <a:ext uri="{FF2B5EF4-FFF2-40B4-BE49-F238E27FC236}">
                <a16:creationId xmlns:a16="http://schemas.microsoft.com/office/drawing/2014/main" xmlns="" id="{CDF82650-4443-49C2-87EE-1DDA0213A348}"/>
              </a:ext>
            </a:extLst>
          </p:cNvPr>
          <p:cNvSpPr txBox="1"/>
          <p:nvPr/>
        </p:nvSpPr>
        <p:spPr>
          <a:xfrm>
            <a:off x="209770" y="5166455"/>
            <a:ext cx="467910" cy="338554"/>
          </a:xfrm>
          <a:prstGeom prst="rect">
            <a:avLst/>
          </a:prstGeom>
          <a:noFill/>
        </p:spPr>
        <p:txBody>
          <a:bodyPr wrap="square" rtlCol="0">
            <a:spAutoFit/>
          </a:bodyPr>
          <a:lstStyle/>
          <a:p>
            <a:pPr algn="ctr"/>
            <a:r>
              <a:rPr lang="ru-RU" sz="1600" b="1" dirty="0" smtClean="0">
                <a:solidFill>
                  <a:schemeClr val="bg1"/>
                </a:solidFill>
              </a:rPr>
              <a:t>11.</a:t>
            </a:r>
            <a:endParaRPr lang="ru-RU" sz="1600" b="1" dirty="0">
              <a:solidFill>
                <a:schemeClr val="bg1"/>
              </a:solidFill>
            </a:endParaRPr>
          </a:p>
        </p:txBody>
      </p:sp>
      <p:sp>
        <p:nvSpPr>
          <p:cNvPr id="40"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229860" y="4326165"/>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TextBox 40">
            <a:extLst>
              <a:ext uri="{FF2B5EF4-FFF2-40B4-BE49-F238E27FC236}">
                <a16:creationId xmlns:a16="http://schemas.microsoft.com/office/drawing/2014/main" xmlns="" id="{03F9A0B0-321F-4F30-810F-91242B5866DA}"/>
              </a:ext>
            </a:extLst>
          </p:cNvPr>
          <p:cNvSpPr txBox="1"/>
          <p:nvPr/>
        </p:nvSpPr>
        <p:spPr>
          <a:xfrm>
            <a:off x="222841" y="4404656"/>
            <a:ext cx="467909" cy="400110"/>
          </a:xfrm>
          <a:prstGeom prst="rect">
            <a:avLst/>
          </a:prstGeom>
          <a:noFill/>
        </p:spPr>
        <p:txBody>
          <a:bodyPr wrap="square" rtlCol="0">
            <a:spAutoFit/>
          </a:bodyPr>
          <a:lstStyle/>
          <a:p>
            <a:pPr algn="ctr"/>
            <a:r>
              <a:rPr lang="ru-RU" sz="1600" b="1" dirty="0" smtClean="0">
                <a:solidFill>
                  <a:schemeClr val="bg1"/>
                </a:solidFill>
              </a:rPr>
              <a:t>10</a:t>
            </a:r>
            <a:r>
              <a:rPr lang="ru-RU" sz="2000" b="1" dirty="0" smtClean="0">
                <a:solidFill>
                  <a:schemeClr val="bg1"/>
                </a:solidFill>
              </a:rPr>
              <a:t>.</a:t>
            </a:r>
            <a:endParaRPr lang="ru-RU" sz="2000" b="1" dirty="0">
              <a:solidFill>
                <a:schemeClr val="bg1"/>
              </a:solidFill>
            </a:endParaRPr>
          </a:p>
        </p:txBody>
      </p:sp>
      <p:sp>
        <p:nvSpPr>
          <p:cNvPr id="42" name="TextBox 41">
            <a:extLst>
              <a:ext uri="{FF2B5EF4-FFF2-40B4-BE49-F238E27FC236}">
                <a16:creationId xmlns:a16="http://schemas.microsoft.com/office/drawing/2014/main" xmlns="" id="{9277428C-C8E3-4F13-9B07-D952BAE0A625}"/>
              </a:ext>
            </a:extLst>
          </p:cNvPr>
          <p:cNvSpPr txBox="1"/>
          <p:nvPr/>
        </p:nvSpPr>
        <p:spPr>
          <a:xfrm>
            <a:off x="758250" y="2420888"/>
            <a:ext cx="2085558" cy="861774"/>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Структура и органы управления </a:t>
            </a:r>
            <a:r>
              <a:rPr lang="ru-RU" sz="1400" b="1" dirty="0" err="1" smtClean="0">
                <a:solidFill>
                  <a:srgbClr val="002060"/>
                </a:solidFill>
                <a:latin typeface="Times New Roman" pitchFamily="18" charset="0"/>
                <a:cs typeface="Times New Roman" pitchFamily="18" charset="0"/>
              </a:rPr>
              <a:t>образова</a:t>
            </a:r>
            <a:r>
              <a:rPr lang="ru-RU" sz="1400" b="1" dirty="0" smtClean="0">
                <a:solidFill>
                  <a:srgbClr val="002060"/>
                </a:solidFill>
                <a:latin typeface="Times New Roman" pitchFamily="18" charset="0"/>
                <a:cs typeface="Times New Roman" pitchFamily="18" charset="0"/>
              </a:rPr>
              <a:t>-</a:t>
            </a:r>
          </a:p>
          <a:p>
            <a:pPr>
              <a:lnSpc>
                <a:spcPts val="2000"/>
              </a:lnSpc>
            </a:pPr>
            <a:r>
              <a:rPr lang="ru-RU" sz="1400" b="1" dirty="0" smtClean="0">
                <a:solidFill>
                  <a:srgbClr val="002060"/>
                </a:solidFill>
                <a:latin typeface="Times New Roman" pitchFamily="18" charset="0"/>
                <a:cs typeface="Times New Roman" pitchFamily="18" charset="0"/>
              </a:rPr>
              <a:t>тельной организацией</a:t>
            </a:r>
          </a:p>
        </p:txBody>
      </p:sp>
      <p:sp>
        <p:nvSpPr>
          <p:cNvPr id="43" name="TextBox 42">
            <a:extLst>
              <a:ext uri="{FF2B5EF4-FFF2-40B4-BE49-F238E27FC236}">
                <a16:creationId xmlns:a16="http://schemas.microsoft.com/office/drawing/2014/main" xmlns="" id="{9277428C-C8E3-4F13-9B07-D952BAE0A625}"/>
              </a:ext>
            </a:extLst>
          </p:cNvPr>
          <p:cNvSpPr txBox="1"/>
          <p:nvPr/>
        </p:nvSpPr>
        <p:spPr>
          <a:xfrm>
            <a:off x="758250" y="4471596"/>
            <a:ext cx="1937969" cy="326821"/>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Образование</a:t>
            </a:r>
          </a:p>
        </p:txBody>
      </p:sp>
      <p:sp>
        <p:nvSpPr>
          <p:cNvPr id="44" name="TextBox 43">
            <a:extLst>
              <a:ext uri="{FF2B5EF4-FFF2-40B4-BE49-F238E27FC236}">
                <a16:creationId xmlns:a16="http://schemas.microsoft.com/office/drawing/2014/main" xmlns="" id="{E45FF915-C8A5-4583-8183-5F355A51380B}"/>
              </a:ext>
            </a:extLst>
          </p:cNvPr>
          <p:cNvSpPr txBox="1"/>
          <p:nvPr/>
        </p:nvSpPr>
        <p:spPr>
          <a:xfrm>
            <a:off x="3795750" y="3185913"/>
            <a:ext cx="2632500" cy="589264"/>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Платные образовательные услуги</a:t>
            </a:r>
            <a:endParaRPr lang="ru-RU" sz="1400" b="1" dirty="0">
              <a:solidFill>
                <a:srgbClr val="002060"/>
              </a:solidFill>
              <a:latin typeface="Times New Roman" pitchFamily="18" charset="0"/>
              <a:cs typeface="Times New Roman" pitchFamily="18" charset="0"/>
            </a:endParaRPr>
          </a:p>
        </p:txBody>
      </p:sp>
      <p:sp>
        <p:nvSpPr>
          <p:cNvPr id="49" name="TextBox 48">
            <a:extLst>
              <a:ext uri="{FF2B5EF4-FFF2-40B4-BE49-F238E27FC236}">
                <a16:creationId xmlns:a16="http://schemas.microsoft.com/office/drawing/2014/main" xmlns="" id="{9277428C-C8E3-4F13-9B07-D952BAE0A625}"/>
              </a:ext>
            </a:extLst>
          </p:cNvPr>
          <p:cNvSpPr txBox="1"/>
          <p:nvPr/>
        </p:nvSpPr>
        <p:spPr>
          <a:xfrm>
            <a:off x="3779912" y="3933056"/>
            <a:ext cx="2419519" cy="583301"/>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Финансово-хозяйственн</a:t>
            </a:r>
            <a:r>
              <a:rPr lang="ru-RU" sz="1600" b="1" dirty="0" smtClean="0">
                <a:solidFill>
                  <a:srgbClr val="002060"/>
                </a:solidFill>
                <a:latin typeface="Times New Roman" pitchFamily="18" charset="0"/>
                <a:cs typeface="Times New Roman" pitchFamily="18" charset="0"/>
              </a:rPr>
              <a:t>ая </a:t>
            </a:r>
            <a:r>
              <a:rPr lang="ru-RU" sz="1400" b="1" dirty="0" smtClean="0">
                <a:solidFill>
                  <a:srgbClr val="002060"/>
                </a:solidFill>
                <a:latin typeface="Times New Roman" pitchFamily="18" charset="0"/>
                <a:cs typeface="Times New Roman" pitchFamily="18" charset="0"/>
              </a:rPr>
              <a:t>деятельность</a:t>
            </a:r>
            <a:endParaRPr lang="ru-RU" sz="1400" b="1" dirty="0">
              <a:solidFill>
                <a:srgbClr val="002060"/>
              </a:solidFill>
              <a:latin typeface="Times New Roman" pitchFamily="18" charset="0"/>
              <a:cs typeface="Times New Roman" pitchFamily="18" charset="0"/>
            </a:endParaRPr>
          </a:p>
        </p:txBody>
      </p:sp>
      <p:cxnSp>
        <p:nvCxnSpPr>
          <p:cNvPr id="55" name="Прямая соединительная линия 54"/>
          <p:cNvCxnSpPr/>
          <p:nvPr/>
        </p:nvCxnSpPr>
        <p:spPr>
          <a:xfrm>
            <a:off x="3087000" y="1899000"/>
            <a:ext cx="0" cy="4410000"/>
          </a:xfrm>
          <a:prstGeom prst="line">
            <a:avLst/>
          </a:prstGeom>
        </p:spPr>
        <p:style>
          <a:lnRef idx="1">
            <a:schemeClr val="accent1"/>
          </a:lnRef>
          <a:fillRef idx="0">
            <a:schemeClr val="accent1"/>
          </a:fillRef>
          <a:effectRef idx="0">
            <a:schemeClr val="accent1"/>
          </a:effectRef>
          <a:fontRef idx="minor">
            <a:schemeClr val="tx1"/>
          </a:fontRef>
        </p:style>
      </p:cxnSp>
      <p:sp>
        <p:nvSpPr>
          <p:cNvPr id="61" name="Прямоугольник: скругленные углы 31">
            <a:extLst>
              <a:ext uri="{FF2B5EF4-FFF2-40B4-BE49-F238E27FC236}">
                <a16:creationId xmlns:a16="http://schemas.microsoft.com/office/drawing/2014/main" xmlns="" id="{9E4AA8DB-6AB7-47C5-8D1E-1BCCC6DA9EF6}"/>
              </a:ext>
            </a:extLst>
          </p:cNvPr>
          <p:cNvSpPr/>
          <p:nvPr/>
        </p:nvSpPr>
        <p:spPr>
          <a:xfrm rot="2689455">
            <a:off x="216789" y="589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2" name="TextBox 61">
            <a:extLst>
              <a:ext uri="{FF2B5EF4-FFF2-40B4-BE49-F238E27FC236}">
                <a16:creationId xmlns:a16="http://schemas.microsoft.com/office/drawing/2014/main" xmlns="" id="{CDF82650-4443-49C2-87EE-1DDA0213A348}"/>
              </a:ext>
            </a:extLst>
          </p:cNvPr>
          <p:cNvSpPr txBox="1"/>
          <p:nvPr/>
        </p:nvSpPr>
        <p:spPr>
          <a:xfrm>
            <a:off x="209770" y="5972113"/>
            <a:ext cx="467909" cy="461665"/>
          </a:xfrm>
          <a:prstGeom prst="rect">
            <a:avLst/>
          </a:prstGeom>
          <a:noFill/>
        </p:spPr>
        <p:txBody>
          <a:bodyPr wrap="square" rtlCol="0">
            <a:spAutoFit/>
          </a:bodyPr>
          <a:lstStyle/>
          <a:p>
            <a:pPr algn="ctr"/>
            <a:r>
              <a:rPr lang="ru-RU" sz="1400" b="1" dirty="0" smtClean="0">
                <a:solidFill>
                  <a:schemeClr val="bg1"/>
                </a:solidFill>
              </a:rPr>
              <a:t>12</a:t>
            </a:r>
            <a:r>
              <a:rPr lang="ru-RU" sz="2400" b="1" dirty="0" smtClean="0">
                <a:solidFill>
                  <a:schemeClr val="bg1"/>
                </a:solidFill>
              </a:rPr>
              <a:t>.</a:t>
            </a:r>
            <a:endParaRPr lang="ru-RU" sz="2400" b="1" dirty="0">
              <a:solidFill>
                <a:schemeClr val="bg1"/>
              </a:solidFill>
            </a:endParaRPr>
          </a:p>
        </p:txBody>
      </p:sp>
      <p:sp>
        <p:nvSpPr>
          <p:cNvPr id="67"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3305411" y="5512936"/>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8" name="TextBox 67">
            <a:extLst>
              <a:ext uri="{FF2B5EF4-FFF2-40B4-BE49-F238E27FC236}">
                <a16:creationId xmlns:a16="http://schemas.microsoft.com/office/drawing/2014/main" xmlns="" id="{B41B6907-BFD2-4D10-94E7-BD13B53449F3}"/>
              </a:ext>
            </a:extLst>
          </p:cNvPr>
          <p:cNvSpPr txBox="1"/>
          <p:nvPr/>
        </p:nvSpPr>
        <p:spPr>
          <a:xfrm>
            <a:off x="3298391" y="5591427"/>
            <a:ext cx="467910" cy="338554"/>
          </a:xfrm>
          <a:prstGeom prst="rect">
            <a:avLst/>
          </a:prstGeom>
          <a:noFill/>
        </p:spPr>
        <p:txBody>
          <a:bodyPr wrap="square" rtlCol="0">
            <a:spAutoFit/>
          </a:bodyPr>
          <a:lstStyle/>
          <a:p>
            <a:pPr algn="ctr"/>
            <a:r>
              <a:rPr lang="ru-RU" sz="1600" b="1" dirty="0" smtClean="0">
                <a:solidFill>
                  <a:schemeClr val="bg1"/>
                </a:solidFill>
              </a:rPr>
              <a:t>17.</a:t>
            </a:r>
            <a:endParaRPr lang="ru-RU" sz="1600" b="1" dirty="0">
              <a:solidFill>
                <a:schemeClr val="bg1"/>
              </a:solidFill>
            </a:endParaRPr>
          </a:p>
        </p:txBody>
      </p:sp>
      <p:sp>
        <p:nvSpPr>
          <p:cNvPr id="69" name="Прямоугольник: скругленные углы 17">
            <a:extLst>
              <a:ext uri="{FF2B5EF4-FFF2-40B4-BE49-F238E27FC236}">
                <a16:creationId xmlns:a16="http://schemas.microsoft.com/office/drawing/2014/main" xmlns="" id="{F8D4F419-C985-4128-A704-3C52C365C35A}"/>
              </a:ext>
            </a:extLst>
          </p:cNvPr>
          <p:cNvSpPr/>
          <p:nvPr/>
        </p:nvSpPr>
        <p:spPr>
          <a:xfrm rot="2689455">
            <a:off x="3273971" y="3164594"/>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0" name="TextBox 69">
            <a:extLst>
              <a:ext uri="{FF2B5EF4-FFF2-40B4-BE49-F238E27FC236}">
                <a16:creationId xmlns:a16="http://schemas.microsoft.com/office/drawing/2014/main" xmlns="" id="{762831F4-2FD4-4876-BA0C-2C24EA34A8CF}"/>
              </a:ext>
            </a:extLst>
          </p:cNvPr>
          <p:cNvSpPr txBox="1"/>
          <p:nvPr/>
        </p:nvSpPr>
        <p:spPr>
          <a:xfrm>
            <a:off x="3266951" y="3243085"/>
            <a:ext cx="467910" cy="338554"/>
          </a:xfrm>
          <a:prstGeom prst="rect">
            <a:avLst/>
          </a:prstGeom>
          <a:noFill/>
        </p:spPr>
        <p:txBody>
          <a:bodyPr wrap="square" rtlCol="0">
            <a:spAutoFit/>
          </a:bodyPr>
          <a:lstStyle/>
          <a:p>
            <a:pPr algn="ctr"/>
            <a:r>
              <a:rPr lang="ru-RU" sz="1600" b="1" dirty="0" smtClean="0">
                <a:solidFill>
                  <a:schemeClr val="bg1"/>
                </a:solidFill>
              </a:rPr>
              <a:t>14.</a:t>
            </a:r>
            <a:endParaRPr lang="ru-RU" sz="1600" b="1" dirty="0">
              <a:solidFill>
                <a:schemeClr val="bg1"/>
              </a:solidFill>
            </a:endParaRPr>
          </a:p>
        </p:txBody>
      </p:sp>
      <p:sp>
        <p:nvSpPr>
          <p:cNvPr id="71"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3279268" y="3958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2" name="TextBox 71">
            <a:extLst>
              <a:ext uri="{FF2B5EF4-FFF2-40B4-BE49-F238E27FC236}">
                <a16:creationId xmlns:a16="http://schemas.microsoft.com/office/drawing/2014/main" xmlns="" id="{03F9A0B0-321F-4F30-810F-91242B5866DA}"/>
              </a:ext>
            </a:extLst>
          </p:cNvPr>
          <p:cNvSpPr txBox="1"/>
          <p:nvPr/>
        </p:nvSpPr>
        <p:spPr>
          <a:xfrm>
            <a:off x="3222000" y="3970093"/>
            <a:ext cx="557252" cy="369332"/>
          </a:xfrm>
          <a:prstGeom prst="rect">
            <a:avLst/>
          </a:prstGeom>
          <a:noFill/>
        </p:spPr>
        <p:txBody>
          <a:bodyPr wrap="square" rtlCol="0">
            <a:spAutoFit/>
          </a:bodyPr>
          <a:lstStyle/>
          <a:p>
            <a:pPr algn="ctr"/>
            <a:r>
              <a:rPr lang="ru-RU" b="1" dirty="0" smtClean="0">
                <a:solidFill>
                  <a:schemeClr val="bg1"/>
                </a:solidFill>
              </a:rPr>
              <a:t>15.</a:t>
            </a:r>
            <a:endParaRPr lang="ru-RU" b="1" dirty="0">
              <a:solidFill>
                <a:schemeClr val="bg1"/>
              </a:solidFill>
            </a:endParaRPr>
          </a:p>
        </p:txBody>
      </p:sp>
      <p:sp>
        <p:nvSpPr>
          <p:cNvPr id="80" name="Прямоугольник 79"/>
          <p:cNvSpPr/>
          <p:nvPr/>
        </p:nvSpPr>
        <p:spPr>
          <a:xfrm>
            <a:off x="-51750" y="1224000"/>
            <a:ext cx="9432000" cy="5545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Объект 2"/>
          <p:cNvSpPr>
            <a:spLocks noGrp="1"/>
          </p:cNvSpPr>
          <p:nvPr>
            <p:ph idx="1"/>
          </p:nvPr>
        </p:nvSpPr>
        <p:spPr>
          <a:xfrm>
            <a:off x="218250" y="1195626"/>
            <a:ext cx="8925750" cy="703375"/>
          </a:xfrm>
        </p:spPr>
        <p:txBody>
          <a:bodyPr>
            <a:noAutofit/>
          </a:bodyPr>
          <a:lstStyle/>
          <a:p>
            <a:pPr marL="0" indent="0" algn="just">
              <a:buNone/>
            </a:pPr>
            <a:r>
              <a:rPr lang="ru-RU" sz="1800" b="1" dirty="0" smtClean="0">
                <a:solidFill>
                  <a:schemeClr val="accent1"/>
                </a:solidFill>
                <a:latin typeface="Times New Roman" pitchFamily="18" charset="0"/>
                <a:cs typeface="Times New Roman" pitchFamily="18" charset="0"/>
              </a:rPr>
              <a:t>6.</a:t>
            </a:r>
            <a:r>
              <a:rPr lang="ru-RU" sz="1800" b="1" dirty="0" smtClean="0">
                <a:latin typeface="Times New Roman" pitchFamily="18" charset="0"/>
                <a:cs typeface="Times New Roman" pitchFamily="18" charset="0"/>
              </a:rPr>
              <a:t> Раздел «Сведения об образовательной организации» должен содержать подразделы:</a:t>
            </a:r>
            <a:r>
              <a:rPr lang="ru-RU" sz="1800" b="1" dirty="0" smtClean="0">
                <a:solidFill>
                  <a:schemeClr val="bg1"/>
                </a:solidFill>
                <a:latin typeface="Times New Roman" pitchFamily="18" charset="0"/>
                <a:cs typeface="Times New Roman" pitchFamily="18" charset="0"/>
              </a:rPr>
              <a:t>»</a:t>
            </a:r>
            <a:endParaRPr lang="ru-RU" sz="1800" b="1" dirty="0">
              <a:solidFill>
                <a:schemeClr val="bg1"/>
              </a:solidFill>
              <a:latin typeface="Times New Roman" pitchFamily="18" charset="0"/>
              <a:cs typeface="Times New Roman" pitchFamily="18" charset="0"/>
            </a:endParaRPr>
          </a:p>
        </p:txBody>
      </p:sp>
      <p:sp>
        <p:nvSpPr>
          <p:cNvPr id="81" name="Прямоугольник: скругленные углы 31">
            <a:extLst>
              <a:ext uri="{FF2B5EF4-FFF2-40B4-BE49-F238E27FC236}">
                <a16:creationId xmlns:a16="http://schemas.microsoft.com/office/drawing/2014/main" xmlns="" id="{9E4AA8DB-6AB7-47C5-8D1E-1BCCC6DA9EF6}"/>
              </a:ext>
            </a:extLst>
          </p:cNvPr>
          <p:cNvSpPr/>
          <p:nvPr/>
        </p:nvSpPr>
        <p:spPr>
          <a:xfrm rot="2689455">
            <a:off x="3247967" y="2248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2" name="TextBox 81">
            <a:extLst>
              <a:ext uri="{FF2B5EF4-FFF2-40B4-BE49-F238E27FC236}">
                <a16:creationId xmlns:a16="http://schemas.microsoft.com/office/drawing/2014/main" xmlns="" id="{CDF82650-4443-49C2-87EE-1DDA0213A348}"/>
              </a:ext>
            </a:extLst>
          </p:cNvPr>
          <p:cNvSpPr txBox="1"/>
          <p:nvPr/>
        </p:nvSpPr>
        <p:spPr>
          <a:xfrm>
            <a:off x="3240948" y="2327113"/>
            <a:ext cx="467909" cy="338554"/>
          </a:xfrm>
          <a:prstGeom prst="rect">
            <a:avLst/>
          </a:prstGeom>
          <a:noFill/>
        </p:spPr>
        <p:txBody>
          <a:bodyPr wrap="square" rtlCol="0">
            <a:spAutoFit/>
          </a:bodyPr>
          <a:lstStyle/>
          <a:p>
            <a:pPr algn="ctr"/>
            <a:r>
              <a:rPr lang="ru-RU" sz="1600" b="1" dirty="0" smtClean="0">
                <a:solidFill>
                  <a:schemeClr val="bg1"/>
                </a:solidFill>
              </a:rPr>
              <a:t>13.</a:t>
            </a:r>
            <a:endParaRPr lang="ru-RU" sz="1600" b="1" dirty="0">
              <a:solidFill>
                <a:schemeClr val="bg1"/>
              </a:solidFill>
            </a:endParaRPr>
          </a:p>
        </p:txBody>
      </p:sp>
      <p:sp>
        <p:nvSpPr>
          <p:cNvPr id="83" name="TextBox 82">
            <a:extLst>
              <a:ext uri="{FF2B5EF4-FFF2-40B4-BE49-F238E27FC236}">
                <a16:creationId xmlns:a16="http://schemas.microsoft.com/office/drawing/2014/main" xmlns="" id="{9277428C-C8E3-4F13-9B07-D952BAE0A625}"/>
              </a:ext>
            </a:extLst>
          </p:cNvPr>
          <p:cNvSpPr txBox="1"/>
          <p:nvPr/>
        </p:nvSpPr>
        <p:spPr>
          <a:xfrm>
            <a:off x="3829500" y="1989001"/>
            <a:ext cx="2666250" cy="1089209"/>
          </a:xfrm>
          <a:prstGeom prst="rect">
            <a:avLst/>
          </a:prstGeom>
          <a:noFill/>
        </p:spPr>
        <p:txBody>
          <a:bodyPr wrap="square" rtlCol="0">
            <a:spAutoFit/>
          </a:bodyPr>
          <a:lstStyle/>
          <a:p>
            <a:pPr>
              <a:lnSpc>
                <a:spcPts val="2000"/>
              </a:lnSpc>
            </a:pPr>
            <a:r>
              <a:rPr lang="ru-RU" sz="1400" b="1" dirty="0" smtClean="0">
                <a:solidFill>
                  <a:srgbClr val="FF0000"/>
                </a:solidFill>
                <a:latin typeface="Times New Roman" pitchFamily="18" charset="0"/>
                <a:cs typeface="Times New Roman" pitchFamily="18" charset="0"/>
              </a:rPr>
              <a:t>Материально-техническое обеспечение и оснащенность образовательного процесса. Доступная среда</a:t>
            </a:r>
            <a:endParaRPr lang="ru-RU" sz="1400" b="1" dirty="0">
              <a:solidFill>
                <a:srgbClr val="FF0000"/>
              </a:solidFill>
              <a:latin typeface="Times New Roman" pitchFamily="18" charset="0"/>
              <a:cs typeface="Times New Roman" pitchFamily="18" charset="0"/>
            </a:endParaRPr>
          </a:p>
        </p:txBody>
      </p:sp>
      <p:sp>
        <p:nvSpPr>
          <p:cNvPr id="84" name="TextBox 83">
            <a:extLst>
              <a:ext uri="{FF2B5EF4-FFF2-40B4-BE49-F238E27FC236}">
                <a16:creationId xmlns:a16="http://schemas.microsoft.com/office/drawing/2014/main" xmlns="" id="{2F2C177D-69FA-4FF9-92B0-AC79992235DD}"/>
              </a:ext>
            </a:extLst>
          </p:cNvPr>
          <p:cNvSpPr txBox="1"/>
          <p:nvPr/>
        </p:nvSpPr>
        <p:spPr>
          <a:xfrm>
            <a:off x="758250" y="6005187"/>
            <a:ext cx="2565000" cy="325538"/>
          </a:xfrm>
          <a:prstGeom prst="rect">
            <a:avLst/>
          </a:prstGeom>
          <a:noFill/>
        </p:spPr>
        <p:txBody>
          <a:bodyPr wrap="square" rtlCol="0">
            <a:spAutoFit/>
          </a:bodyPr>
          <a:lstStyle/>
          <a:p>
            <a:pPr>
              <a:lnSpc>
                <a:spcPts val="2000"/>
              </a:lnSpc>
            </a:pPr>
            <a:r>
              <a:rPr lang="ru-RU" sz="1400" b="1" dirty="0" smtClean="0">
                <a:solidFill>
                  <a:srgbClr val="FF0000"/>
                </a:solidFill>
                <a:latin typeface="Times New Roman" pitchFamily="18" charset="0"/>
                <a:cs typeface="Times New Roman" pitchFamily="18" charset="0"/>
              </a:rPr>
              <a:t>Педагогический состав</a:t>
            </a:r>
            <a:endParaRPr lang="ru-RU" sz="1400" b="1" dirty="0">
              <a:solidFill>
                <a:srgbClr val="FF0000"/>
              </a:solidFill>
              <a:latin typeface="Times New Roman" pitchFamily="18" charset="0"/>
              <a:cs typeface="Times New Roman" pitchFamily="18" charset="0"/>
            </a:endParaRPr>
          </a:p>
        </p:txBody>
      </p:sp>
      <p:sp>
        <p:nvSpPr>
          <p:cNvPr id="85" name="TextBox 84">
            <a:extLst>
              <a:ext uri="{FF2B5EF4-FFF2-40B4-BE49-F238E27FC236}">
                <a16:creationId xmlns:a16="http://schemas.microsoft.com/office/drawing/2014/main" xmlns="" id="{9277428C-C8E3-4F13-9B07-D952BAE0A625}"/>
              </a:ext>
            </a:extLst>
          </p:cNvPr>
          <p:cNvSpPr txBox="1"/>
          <p:nvPr/>
        </p:nvSpPr>
        <p:spPr>
          <a:xfrm>
            <a:off x="3795750" y="4630235"/>
            <a:ext cx="2666250" cy="583301"/>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Вакантные места для приема (перевода) обучающихся</a:t>
            </a:r>
            <a:endParaRPr lang="ru-RU" sz="1400" b="1" dirty="0">
              <a:solidFill>
                <a:srgbClr val="002060"/>
              </a:solidFill>
              <a:latin typeface="Times New Roman" pitchFamily="18" charset="0"/>
              <a:cs typeface="Times New Roman" pitchFamily="18" charset="0"/>
            </a:endParaRPr>
          </a:p>
        </p:txBody>
      </p:sp>
      <p:sp>
        <p:nvSpPr>
          <p:cNvPr id="86"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3279268" y="472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7" name="TextBox 86">
            <a:extLst>
              <a:ext uri="{FF2B5EF4-FFF2-40B4-BE49-F238E27FC236}">
                <a16:creationId xmlns:a16="http://schemas.microsoft.com/office/drawing/2014/main" xmlns="" id="{03F9A0B0-321F-4F30-810F-91242B5866DA}"/>
              </a:ext>
            </a:extLst>
          </p:cNvPr>
          <p:cNvSpPr txBox="1"/>
          <p:nvPr/>
        </p:nvSpPr>
        <p:spPr>
          <a:xfrm>
            <a:off x="3222000" y="4735093"/>
            <a:ext cx="557252" cy="369332"/>
          </a:xfrm>
          <a:prstGeom prst="rect">
            <a:avLst/>
          </a:prstGeom>
          <a:noFill/>
        </p:spPr>
        <p:txBody>
          <a:bodyPr wrap="square" rtlCol="0">
            <a:spAutoFit/>
          </a:bodyPr>
          <a:lstStyle/>
          <a:p>
            <a:pPr algn="ctr"/>
            <a:r>
              <a:rPr lang="ru-RU" b="1" dirty="0" smtClean="0">
                <a:solidFill>
                  <a:schemeClr val="bg1"/>
                </a:solidFill>
              </a:rPr>
              <a:t>16.</a:t>
            </a:r>
            <a:endParaRPr lang="ru-RU" b="1" dirty="0">
              <a:solidFill>
                <a:schemeClr val="bg1"/>
              </a:solidFill>
            </a:endParaRPr>
          </a:p>
        </p:txBody>
      </p:sp>
      <p:sp>
        <p:nvSpPr>
          <p:cNvPr id="88" name="TextBox 87">
            <a:extLst>
              <a:ext uri="{FF2B5EF4-FFF2-40B4-BE49-F238E27FC236}">
                <a16:creationId xmlns:a16="http://schemas.microsoft.com/office/drawing/2014/main" xmlns="" id="{E45FF915-C8A5-4583-8183-5F355A51380B}"/>
              </a:ext>
            </a:extLst>
          </p:cNvPr>
          <p:cNvSpPr txBox="1"/>
          <p:nvPr/>
        </p:nvSpPr>
        <p:spPr>
          <a:xfrm>
            <a:off x="3863250" y="5544000"/>
            <a:ext cx="2632500" cy="582019"/>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Стипендии и меры поддержки обучающихся</a:t>
            </a:r>
            <a:endParaRPr lang="ru-RU" sz="1400" b="1" dirty="0">
              <a:solidFill>
                <a:srgbClr val="002060"/>
              </a:solidFill>
              <a:latin typeface="Times New Roman" pitchFamily="18" charset="0"/>
              <a:cs typeface="Times New Roman" pitchFamily="18" charset="0"/>
            </a:endParaRPr>
          </a:p>
        </p:txBody>
      </p:sp>
      <p:cxnSp>
        <p:nvCxnSpPr>
          <p:cNvPr id="89" name="Прямая соединительная линия 88"/>
          <p:cNvCxnSpPr/>
          <p:nvPr/>
        </p:nvCxnSpPr>
        <p:spPr>
          <a:xfrm>
            <a:off x="6428250" y="2259000"/>
            <a:ext cx="0" cy="3780000"/>
          </a:xfrm>
          <a:prstGeom prst="line">
            <a:avLst/>
          </a:prstGeom>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xmlns="" id="{2F2C177D-69FA-4FF9-92B0-AC79992235DD}"/>
              </a:ext>
            </a:extLst>
          </p:cNvPr>
          <p:cNvSpPr txBox="1"/>
          <p:nvPr/>
        </p:nvSpPr>
        <p:spPr>
          <a:xfrm>
            <a:off x="7001193" y="2820116"/>
            <a:ext cx="2297294" cy="582019"/>
          </a:xfrm>
          <a:prstGeom prst="rect">
            <a:avLst/>
          </a:prstGeom>
          <a:noFill/>
        </p:spPr>
        <p:txBody>
          <a:bodyPr wrap="square" rtlCol="0">
            <a:spAutoFit/>
          </a:bodyPr>
          <a:lstStyle/>
          <a:p>
            <a:pPr>
              <a:lnSpc>
                <a:spcPts val="2000"/>
              </a:lnSpc>
            </a:pPr>
            <a:r>
              <a:rPr lang="ru-RU" sz="1400" b="1" dirty="0" smtClean="0">
                <a:solidFill>
                  <a:srgbClr val="002060"/>
                </a:solidFill>
                <a:latin typeface="Times New Roman" pitchFamily="18" charset="0"/>
                <a:cs typeface="Times New Roman" pitchFamily="18" charset="0"/>
              </a:rPr>
              <a:t>Международное сотрудничество</a:t>
            </a:r>
            <a:endParaRPr lang="ru-RU" sz="1400" b="1" dirty="0">
              <a:solidFill>
                <a:srgbClr val="002060"/>
              </a:solidFill>
              <a:latin typeface="Times New Roman" pitchFamily="18" charset="0"/>
              <a:cs typeface="Times New Roman" pitchFamily="18" charset="0"/>
            </a:endParaRPr>
          </a:p>
        </p:txBody>
      </p:sp>
      <p:sp>
        <p:nvSpPr>
          <p:cNvPr id="56" name="TextBox 55">
            <a:extLst>
              <a:ext uri="{FF2B5EF4-FFF2-40B4-BE49-F238E27FC236}">
                <a16:creationId xmlns:a16="http://schemas.microsoft.com/office/drawing/2014/main" xmlns="" id="{2F2C177D-69FA-4FF9-92B0-AC79992235DD}"/>
              </a:ext>
            </a:extLst>
          </p:cNvPr>
          <p:cNvSpPr txBox="1"/>
          <p:nvPr/>
        </p:nvSpPr>
        <p:spPr>
          <a:xfrm>
            <a:off x="7033459" y="3519000"/>
            <a:ext cx="1715006" cy="1102225"/>
          </a:xfrm>
          <a:prstGeom prst="rect">
            <a:avLst/>
          </a:prstGeom>
          <a:noFill/>
        </p:spPr>
        <p:txBody>
          <a:bodyPr wrap="square" rtlCol="0">
            <a:spAutoFit/>
          </a:bodyPr>
          <a:lstStyle/>
          <a:p>
            <a:pPr>
              <a:lnSpc>
                <a:spcPts val="2000"/>
              </a:lnSpc>
            </a:pPr>
            <a:r>
              <a:rPr lang="ru-RU" sz="1400" b="1" dirty="0" smtClean="0">
                <a:solidFill>
                  <a:srgbClr val="FF0000"/>
                </a:solidFill>
                <a:latin typeface="Times New Roman" pitchFamily="18" charset="0"/>
                <a:cs typeface="Times New Roman" pitchFamily="18" charset="0"/>
              </a:rPr>
              <a:t>Организация питания в образовательной организации</a:t>
            </a:r>
            <a:endParaRPr lang="ru-RU" sz="1400" b="1" dirty="0">
              <a:solidFill>
                <a:srgbClr val="FF0000"/>
              </a:solidFill>
              <a:latin typeface="Times New Roman" pitchFamily="18" charset="0"/>
              <a:cs typeface="Times New Roman" pitchFamily="18" charset="0"/>
            </a:endParaRPr>
          </a:p>
        </p:txBody>
      </p:sp>
      <p:sp>
        <p:nvSpPr>
          <p:cNvPr id="59"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6553018" y="4863513"/>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0" name="TextBox 59">
            <a:extLst>
              <a:ext uri="{FF2B5EF4-FFF2-40B4-BE49-F238E27FC236}">
                <a16:creationId xmlns:a16="http://schemas.microsoft.com/office/drawing/2014/main" xmlns="" id="{03F9A0B0-321F-4F30-810F-91242B5866DA}"/>
              </a:ext>
            </a:extLst>
          </p:cNvPr>
          <p:cNvSpPr txBox="1"/>
          <p:nvPr/>
        </p:nvSpPr>
        <p:spPr>
          <a:xfrm>
            <a:off x="6495750" y="4907227"/>
            <a:ext cx="557252" cy="461665"/>
          </a:xfrm>
          <a:prstGeom prst="rect">
            <a:avLst/>
          </a:prstGeom>
          <a:noFill/>
        </p:spPr>
        <p:txBody>
          <a:bodyPr wrap="square" rtlCol="0">
            <a:spAutoFit/>
          </a:bodyPr>
          <a:lstStyle/>
          <a:p>
            <a:pPr algn="ctr"/>
            <a:r>
              <a:rPr lang="ru-RU" b="1" dirty="0" smtClean="0">
                <a:solidFill>
                  <a:schemeClr val="bg1"/>
                </a:solidFill>
              </a:rPr>
              <a:t>20</a:t>
            </a:r>
            <a:r>
              <a:rPr lang="ru-RU" sz="2400" b="1" dirty="0" smtClean="0">
                <a:solidFill>
                  <a:schemeClr val="bg1"/>
                </a:solidFill>
              </a:rPr>
              <a:t>.</a:t>
            </a:r>
            <a:endParaRPr lang="ru-RU" sz="2400" b="1" dirty="0">
              <a:solidFill>
                <a:schemeClr val="bg1"/>
              </a:solidFill>
            </a:endParaRPr>
          </a:p>
        </p:txBody>
      </p:sp>
      <p:sp>
        <p:nvSpPr>
          <p:cNvPr id="64"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6521717" y="283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5" name="TextBox 64">
            <a:extLst>
              <a:ext uri="{FF2B5EF4-FFF2-40B4-BE49-F238E27FC236}">
                <a16:creationId xmlns:a16="http://schemas.microsoft.com/office/drawing/2014/main" xmlns="" id="{03F9A0B0-321F-4F30-810F-91242B5866DA}"/>
              </a:ext>
            </a:extLst>
          </p:cNvPr>
          <p:cNvSpPr txBox="1"/>
          <p:nvPr/>
        </p:nvSpPr>
        <p:spPr>
          <a:xfrm>
            <a:off x="6464449" y="2889001"/>
            <a:ext cx="557252" cy="461665"/>
          </a:xfrm>
          <a:prstGeom prst="rect">
            <a:avLst/>
          </a:prstGeom>
          <a:noFill/>
        </p:spPr>
        <p:txBody>
          <a:bodyPr wrap="square" rtlCol="0">
            <a:spAutoFit/>
          </a:bodyPr>
          <a:lstStyle/>
          <a:p>
            <a:pPr algn="ctr"/>
            <a:r>
              <a:rPr lang="ru-RU" sz="1600" b="1" dirty="0" smtClean="0">
                <a:solidFill>
                  <a:schemeClr val="bg1"/>
                </a:solidFill>
              </a:rPr>
              <a:t>18</a:t>
            </a:r>
            <a:r>
              <a:rPr lang="ru-RU" sz="2400" b="1" dirty="0" smtClean="0">
                <a:solidFill>
                  <a:schemeClr val="bg1"/>
                </a:solidFill>
              </a:rPr>
              <a:t>.</a:t>
            </a:r>
            <a:endParaRPr lang="ru-RU" sz="2400" b="1" dirty="0">
              <a:solidFill>
                <a:schemeClr val="bg1"/>
              </a:solidFill>
            </a:endParaRPr>
          </a:p>
        </p:txBody>
      </p:sp>
      <p:sp>
        <p:nvSpPr>
          <p:cNvPr id="66" name="Прямоугольник: скругленные углы 23">
            <a:extLst>
              <a:ext uri="{FF2B5EF4-FFF2-40B4-BE49-F238E27FC236}">
                <a16:creationId xmlns:a16="http://schemas.microsoft.com/office/drawing/2014/main" xmlns="" id="{F5F87BF2-0E8C-464F-83CE-C51FC1C29FBF}"/>
              </a:ext>
            </a:extLst>
          </p:cNvPr>
          <p:cNvSpPr/>
          <p:nvPr/>
        </p:nvSpPr>
        <p:spPr>
          <a:xfrm rot="2689455">
            <a:off x="6521717" y="377844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TextBox 76">
            <a:extLst>
              <a:ext uri="{FF2B5EF4-FFF2-40B4-BE49-F238E27FC236}">
                <a16:creationId xmlns:a16="http://schemas.microsoft.com/office/drawing/2014/main" xmlns="" id="{03F9A0B0-321F-4F30-810F-91242B5866DA}"/>
              </a:ext>
            </a:extLst>
          </p:cNvPr>
          <p:cNvSpPr txBox="1"/>
          <p:nvPr/>
        </p:nvSpPr>
        <p:spPr>
          <a:xfrm>
            <a:off x="6464449" y="3833821"/>
            <a:ext cx="557252" cy="461665"/>
          </a:xfrm>
          <a:prstGeom prst="rect">
            <a:avLst/>
          </a:prstGeom>
          <a:noFill/>
        </p:spPr>
        <p:txBody>
          <a:bodyPr wrap="square" rtlCol="0">
            <a:spAutoFit/>
          </a:bodyPr>
          <a:lstStyle/>
          <a:p>
            <a:pPr algn="ctr"/>
            <a:r>
              <a:rPr lang="ru-RU" b="1" dirty="0" smtClean="0">
                <a:solidFill>
                  <a:schemeClr val="bg1"/>
                </a:solidFill>
              </a:rPr>
              <a:t>19</a:t>
            </a:r>
            <a:r>
              <a:rPr lang="ru-RU" sz="2400" b="1" dirty="0" smtClean="0">
                <a:solidFill>
                  <a:schemeClr val="bg1"/>
                </a:solidFill>
              </a:rPr>
              <a:t>.</a:t>
            </a:r>
            <a:endParaRPr lang="ru-RU" sz="2400" b="1" dirty="0">
              <a:solidFill>
                <a:schemeClr val="bg1"/>
              </a:solidFill>
            </a:endParaRPr>
          </a:p>
        </p:txBody>
      </p:sp>
      <p:sp>
        <p:nvSpPr>
          <p:cNvPr id="50" name="TextBox 49">
            <a:extLst>
              <a:ext uri="{FF2B5EF4-FFF2-40B4-BE49-F238E27FC236}">
                <a16:creationId xmlns:a16="http://schemas.microsoft.com/office/drawing/2014/main" xmlns="" id="{2F2C177D-69FA-4FF9-92B0-AC79992235DD}"/>
              </a:ext>
            </a:extLst>
          </p:cNvPr>
          <p:cNvSpPr txBox="1"/>
          <p:nvPr/>
        </p:nvSpPr>
        <p:spPr>
          <a:xfrm>
            <a:off x="7035750" y="4772226"/>
            <a:ext cx="1890000" cy="1100814"/>
          </a:xfrm>
          <a:prstGeom prst="rect">
            <a:avLst/>
          </a:prstGeom>
          <a:noFill/>
        </p:spPr>
        <p:txBody>
          <a:bodyPr wrap="square" rtlCol="0">
            <a:spAutoFit/>
          </a:bodyPr>
          <a:lstStyle/>
          <a:p>
            <a:pPr>
              <a:lnSpc>
                <a:spcPts val="2000"/>
              </a:lnSpc>
            </a:pPr>
            <a:endParaRPr lang="ru-RU" sz="1600" b="1" dirty="0" smtClean="0">
              <a:latin typeface="Arial" panose="020B0604020202020204" pitchFamily="34" charset="0"/>
              <a:cs typeface="Arial" panose="020B0604020202020204" pitchFamily="34" charset="0"/>
            </a:endParaRPr>
          </a:p>
          <a:p>
            <a:pPr>
              <a:lnSpc>
                <a:spcPts val="2000"/>
              </a:lnSpc>
            </a:pPr>
            <a:r>
              <a:rPr lang="ru-RU" sz="1400" b="1" dirty="0" smtClean="0">
                <a:latin typeface="Times New Roman" pitchFamily="18" charset="0"/>
                <a:cs typeface="Times New Roman" pitchFamily="18" charset="0"/>
              </a:rPr>
              <a:t>О</a:t>
            </a:r>
            <a:r>
              <a:rPr lang="ru-RU" sz="1400" b="1" dirty="0" smtClean="0">
                <a:solidFill>
                  <a:srgbClr val="002060"/>
                </a:solidFill>
                <a:latin typeface="Times New Roman" pitchFamily="18" charset="0"/>
                <a:cs typeface="Times New Roman" pitchFamily="18" charset="0"/>
              </a:rPr>
              <a:t>бразовательные стандарты и требования</a:t>
            </a:r>
            <a:endParaRPr lang="ru-RU" sz="14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9524054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229600" cy="1143000"/>
          </a:xfrm>
          <a:prstGeom prst="rect">
            <a:avLst/>
          </a:prstGeom>
        </p:spPr>
        <p:txBody>
          <a:bodyPr vert="horz" lIns="91440" tIns="45720" rIns="91440" bIns="45720" rtlCol="0" anchor="ctr">
            <a:normAutofit/>
          </a:bodyPr>
          <a:lstStyle/>
          <a:p>
            <a:pPr lvl="0" algn="ctr">
              <a:spcBef>
                <a:spcPct val="0"/>
              </a:spcBef>
            </a:pPr>
            <a:r>
              <a:rPr lang="ru-RU" b="1" dirty="0" smtClean="0">
                <a:latin typeface="Times New Roman" pitchFamily="18" charset="0"/>
                <a:cs typeface="Times New Roman" pitchFamily="18" charset="0"/>
              </a:rPr>
              <a:t>Федеральный закон от 8 августа 2024 года № 315-ФЗ «О внесении изменений в Федеральный закон «Об образовании в Российской Федерации» (вступает в силу с 1 марта 2025 года)</a:t>
            </a:r>
            <a:endParaRPr lang="ru-RU" b="1" dirty="0">
              <a:latin typeface="Times New Roman" pitchFamily="18" charset="0"/>
              <a:cs typeface="Times New Roman" pitchFamily="18" charset="0"/>
            </a:endParaRPr>
          </a:p>
        </p:txBody>
      </p:sp>
      <p:sp>
        <p:nvSpPr>
          <p:cNvPr id="6" name="Содержимое 2"/>
          <p:cNvSpPr txBox="1">
            <a:spLocks/>
          </p:cNvSpPr>
          <p:nvPr/>
        </p:nvSpPr>
        <p:spPr>
          <a:xfrm>
            <a:off x="1475656" y="1556792"/>
            <a:ext cx="7668344" cy="4968552"/>
          </a:xfrm>
          <a:prstGeom prst="rect">
            <a:avLst/>
          </a:prstGeom>
        </p:spPr>
        <p:txBody>
          <a:bodyPr vert="horz" lIns="91440" tIns="45720" rIns="91440" bIns="45720" rtlCol="0">
            <a:normAutofit/>
          </a:bodyPr>
          <a:lstStyle/>
          <a:p>
            <a:pPr algn="ct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2) </a:t>
            </a:r>
            <a:r>
              <a:rPr lang="ru-RU" sz="1400" dirty="0" smtClean="0">
                <a:latin typeface="Times New Roman" pitchFamily="18" charset="0"/>
                <a:cs typeface="Times New Roman" pitchFamily="18" charset="0"/>
                <a:hlinkClick r:id="rId3"/>
              </a:rPr>
              <a:t>часть 6 статьи 28</a:t>
            </a:r>
            <a:r>
              <a:rPr lang="ru-RU" sz="1400" dirty="0" smtClean="0">
                <a:latin typeface="Times New Roman" pitchFamily="18" charset="0"/>
                <a:cs typeface="Times New Roman" pitchFamily="18" charset="0"/>
              </a:rPr>
              <a:t> (Компетенция ОО) дополнить </a:t>
            </a:r>
            <a:r>
              <a:rPr lang="ru-RU" sz="1400" dirty="0" smtClean="0">
                <a:latin typeface="Times New Roman" pitchFamily="18" charset="0"/>
                <a:cs typeface="Times New Roman" pitchFamily="18" charset="0"/>
                <a:hlinkClick r:id="rId3"/>
              </a:rPr>
              <a:t>пунктом 4</a:t>
            </a:r>
            <a:r>
              <a:rPr lang="ru-RU" sz="1400" dirty="0" smtClean="0">
                <a:latin typeface="Times New Roman" pitchFamily="18" charset="0"/>
                <a:cs typeface="Times New Roman" pitchFamily="18" charset="0"/>
              </a:rPr>
              <a:t> следующего содержания:</a:t>
            </a:r>
          </a:p>
          <a:p>
            <a:endParaRPr lang="ru-RU" sz="1400" dirty="0" smtClean="0">
              <a:latin typeface="Times New Roman" pitchFamily="18" charset="0"/>
              <a:cs typeface="Times New Roman" pitchFamily="18" charset="0"/>
            </a:endParaRPr>
          </a:p>
          <a:p>
            <a:pPr algn="just"/>
            <a:r>
              <a:rPr lang="ru-RU" sz="1400" dirty="0" smtClean="0">
                <a:latin typeface="Times New Roman" pitchFamily="18" charset="0"/>
                <a:cs typeface="Times New Roman" pitchFamily="18" charset="0"/>
              </a:rPr>
              <a:t>"4) создавать </a:t>
            </a:r>
            <a:r>
              <a:rPr lang="ru-RU" sz="1400" b="1" dirty="0" smtClean="0">
                <a:solidFill>
                  <a:srgbClr val="FF0000"/>
                </a:solidFill>
                <a:latin typeface="Times New Roman" pitchFamily="18" charset="0"/>
                <a:cs typeface="Times New Roman" pitchFamily="18" charset="0"/>
              </a:rPr>
              <a:t>специальные условия </a:t>
            </a:r>
            <a:r>
              <a:rPr lang="ru-RU" sz="1400" dirty="0" smtClean="0">
                <a:latin typeface="Times New Roman" pitchFamily="18" charset="0"/>
                <a:cs typeface="Times New Roman" pitchFamily="18" charset="0"/>
              </a:rPr>
              <a:t>для получения образования обучающимися </a:t>
            </a:r>
            <a:r>
              <a:rPr lang="ru-RU" sz="1400" dirty="0" smtClean="0">
                <a:solidFill>
                  <a:srgbClr val="FF0000"/>
                </a:solidFill>
                <a:latin typeface="Times New Roman" pitchFamily="18" charset="0"/>
                <a:cs typeface="Times New Roman" pitchFamily="18" charset="0"/>
              </a:rPr>
              <a:t>с </a:t>
            </a:r>
            <a:r>
              <a:rPr lang="ru-RU" sz="1400" b="1" dirty="0" smtClean="0">
                <a:solidFill>
                  <a:srgbClr val="FF0000"/>
                </a:solidFill>
                <a:latin typeface="Times New Roman" pitchFamily="18" charset="0"/>
                <a:cs typeface="Times New Roman" pitchFamily="18" charset="0"/>
              </a:rPr>
              <a:t>ограниченными возможностями здоровья, инвалидами (детьми-инвалидами)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 соответствии с рекомендациями </a:t>
            </a:r>
            <a:r>
              <a:rPr lang="ru-RU" sz="1400" dirty="0" err="1" smtClean="0">
                <a:latin typeface="Times New Roman" pitchFamily="18" charset="0"/>
                <a:cs typeface="Times New Roman" pitchFamily="18" charset="0"/>
              </a:rPr>
              <a:t>психолого-медико-педагогической</a:t>
            </a:r>
            <a:r>
              <a:rPr lang="ru-RU" sz="1400" dirty="0" smtClean="0">
                <a:latin typeface="Times New Roman" pitchFamily="18" charset="0"/>
                <a:cs typeface="Times New Roman" pitchFamily="18" charset="0"/>
              </a:rPr>
              <a:t> комиссии, а для инвалидов (детей-инвалидов) также в соответствии с индивидуальной программой реабилитации и </a:t>
            </a:r>
            <a:r>
              <a:rPr lang="ru-RU" sz="1400" dirty="0" err="1" smtClean="0">
                <a:latin typeface="Times New Roman" pitchFamily="18" charset="0"/>
                <a:cs typeface="Times New Roman" pitchFamily="18" charset="0"/>
              </a:rPr>
              <a:t>абилитации</a:t>
            </a:r>
            <a:r>
              <a:rPr lang="ru-RU" sz="1400" dirty="0" smtClean="0">
                <a:latin typeface="Times New Roman" pitchFamily="18" charset="0"/>
                <a:cs typeface="Times New Roman" pitchFamily="18" charset="0"/>
              </a:rPr>
              <a:t> инвалида (ребенка-инвалида)"</a:t>
            </a:r>
          </a:p>
          <a:p>
            <a:pPr algn="just"/>
            <a:r>
              <a:rPr lang="ru-RU" sz="1400" dirty="0" smtClean="0">
                <a:latin typeface="Times New Roman" pitchFamily="18" charset="0"/>
                <a:cs typeface="Times New Roman" pitchFamily="18" charset="0"/>
              </a:rPr>
              <a:t>(это п.18. приказа Министерства просвещения РФ от 31 июля 2020 года № 373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a:t>
            </a:r>
            <a:r>
              <a:rPr lang="ru-RU" sz="1400" b="1" dirty="0" smtClean="0">
                <a:latin typeface="Times New Roman" pitchFamily="18" charset="0"/>
                <a:cs typeface="Times New Roman" pitchFamily="18" charset="0"/>
              </a:rPr>
              <a:t>Под специальными условиями для получения дошкольного образования детьми с ограниченными возможностями здоровья </a:t>
            </a:r>
            <a:r>
              <a:rPr lang="ru-RU" sz="1400" dirty="0" smtClean="0">
                <a:latin typeface="Times New Roman" pitchFamily="18" charset="0"/>
                <a:cs typeface="Times New Roman" pitchFamily="18" charset="0"/>
              </a:rPr>
              <a:t>понимаются условия обучения, воспитания и развития таких детей, включающие в себя использование специальных образовательных программ и методов обучения и воспитания, специальных учебников, учебных пособий и дидактических материалов, специальных технических средств обучения коллективного и индивидуального пользования, предоставление услуг ассистента (помощника), оказывающего детям необходимую техническую помощь, проведение групповых и индивидуальных коррекционных занятий, обеспечение доступа в здания образовательных организаций и другие условия, без которых невозможно или затруднено освоение образовательных программ дошкольного образования детьми с ограниченными возможностями здоровья).</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686800" cy="1143000"/>
          </a:xfrm>
          <a:prstGeom prst="rect">
            <a:avLst/>
          </a:prstGeom>
        </p:spPr>
        <p:txBody>
          <a:bodyPr vert="horz" lIns="91440" tIns="45720" rIns="91440" bIns="45720" rtlCol="0" anchor="ctr">
            <a:normAutofit/>
          </a:bodyPr>
          <a:lstStyle/>
          <a:p>
            <a:pPr lvl="0" algn="ctr">
              <a:spcBef>
                <a:spcPct val="0"/>
              </a:spcBef>
            </a:pPr>
            <a:r>
              <a:rPr lang="ru-RU" sz="1600" b="1" dirty="0" smtClean="0">
                <a:latin typeface="Times New Roman" pitchFamily="18" charset="0"/>
                <a:cs typeface="Times New Roman" pitchFamily="18" charset="0"/>
              </a:rPr>
              <a:t>Федеральный закон от 8 августа 2024 года № 315-ФЗ «О внесении изменений в Федеральный закон «Об образовании в Российской Федерации» (вступает в силу с 1 марта 2025 года)</a:t>
            </a:r>
            <a:endParaRPr lang="ru-RU" sz="1600" b="1" dirty="0">
              <a:latin typeface="Times New Roman" pitchFamily="18" charset="0"/>
              <a:cs typeface="Times New Roman" pitchFamily="18" charset="0"/>
            </a:endParaRPr>
          </a:p>
        </p:txBody>
      </p:sp>
      <p:sp>
        <p:nvSpPr>
          <p:cNvPr id="6" name="Содержимое 2"/>
          <p:cNvSpPr txBox="1">
            <a:spLocks/>
          </p:cNvSpPr>
          <p:nvPr/>
        </p:nvSpPr>
        <p:spPr>
          <a:xfrm>
            <a:off x="1547664" y="1484784"/>
            <a:ext cx="7776864" cy="4896544"/>
          </a:xfrm>
          <a:prstGeom prst="rect">
            <a:avLst/>
          </a:prstGeom>
        </p:spPr>
        <p:txBody>
          <a:bodyPr vert="horz" lIns="91440" tIns="45720" rIns="91440" bIns="45720" rtlCol="0">
            <a:normAutofit/>
          </a:bodyPr>
          <a:lstStyle/>
          <a:p>
            <a:pPr lvl="0" algn="just"/>
            <a:endParaRPr lang="ru-RU" sz="1600" b="1" dirty="0" smtClean="0">
              <a:latin typeface="Times New Roman" pitchFamily="18" charset="0"/>
              <a:cs typeface="Times New Roman" pitchFamily="18" charset="0"/>
            </a:endParaRPr>
          </a:p>
          <a:p>
            <a:pPr lvl="0" algn="just"/>
            <a:r>
              <a:rPr lang="ru-RU" sz="1400" dirty="0" smtClean="0">
                <a:latin typeface="Times New Roman" pitchFamily="18" charset="0"/>
                <a:cs typeface="Times New Roman" pitchFamily="18" charset="0"/>
              </a:rPr>
              <a:t>3) в </a:t>
            </a:r>
            <a:r>
              <a:rPr lang="ru-RU" sz="1400" dirty="0" smtClean="0">
                <a:latin typeface="Times New Roman" pitchFamily="18" charset="0"/>
                <a:cs typeface="Times New Roman" pitchFamily="18" charset="0"/>
                <a:hlinkClick r:id="rId3"/>
              </a:rPr>
              <a:t>части 5 статьи 41</a:t>
            </a:r>
            <a:r>
              <a:rPr lang="ru-RU" sz="1400" dirty="0" smtClean="0">
                <a:latin typeface="Times New Roman" pitchFamily="18" charset="0"/>
                <a:cs typeface="Times New Roman" pitchFamily="18" charset="0"/>
              </a:rPr>
              <a:t> (Охрана здоровья обучающихся ) третье предложение изложить в следующей редакции: "Основанием для организации обучения на дому являются обращение в письменной форме родителей (законных представителей) и медицинское заключение, выданное медицинской организацией в порядке, установленном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здравоохранения, о наличии у ребенка заболевания, включенного в перечень заболеваний, наличие которых дает право на обучение по основным общеобразовательным программам на дому, утвержденный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здравоохранения.", дополнить предложением следующего содержания: "Основанием для организации обучения в медицинской организации являются обращение в письменной форме родителей (законных представителей) и справка, выданная медицинской организацией в порядке, установленном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здравоохранения, подтверждающая факт госпитализации ребенка в медицинскую организацию, оказывающую специализированную, в том числе высокотехнологичную, медицинскую помощь.";</a:t>
            </a:r>
          </a:p>
          <a:p>
            <a:pPr lvl="0" algn="just"/>
            <a:r>
              <a:rPr lang="ru-RU" sz="1400" dirty="0" smtClean="0">
                <a:latin typeface="Times New Roman" pitchFamily="18" charset="0"/>
                <a:cs typeface="Times New Roman" pitchFamily="18" charset="0"/>
              </a:rPr>
              <a:t>   </a:t>
            </a:r>
            <a:r>
              <a:rPr lang="ru-RU" sz="1400" b="1" dirty="0" smtClean="0">
                <a:solidFill>
                  <a:srgbClr val="FF0000"/>
                </a:solidFill>
                <a:latin typeface="Times New Roman" pitchFamily="18" charset="0"/>
                <a:cs typeface="Times New Roman" pitchFamily="18" charset="0"/>
              </a:rPr>
              <a:t>(в настоящее время в п. 22  373 приказа формулировка в соответствии с действующим законодательством</a:t>
            </a:r>
            <a:r>
              <a:rPr kumimoji="0" lang="ru-RU" sz="14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a:t>
            </a:r>
            <a:endParaRPr kumimoji="0" lang="ru-RU" sz="14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229600" cy="1282154"/>
          </a:xfrm>
          <a:prstGeom prst="rect">
            <a:avLst/>
          </a:prstGeom>
        </p:spPr>
        <p:txBody>
          <a:bodyPr vert="horz" lIns="91440" tIns="45720" rIns="91440" bIns="45720" rtlCol="0" anchor="ctr">
            <a:noAutofit/>
          </a:bodyPr>
          <a:lstStyle/>
          <a:p>
            <a:pPr lvl="0" algn="ctr">
              <a:spcBef>
                <a:spcPct val="0"/>
              </a:spcBef>
            </a:pPr>
            <a:r>
              <a:rPr lang="ru-RU" b="1" dirty="0" smtClean="0">
                <a:latin typeface="Times New Roman" pitchFamily="18" charset="0"/>
                <a:cs typeface="Times New Roman" pitchFamily="18" charset="0"/>
              </a:rPr>
              <a:t>Федеральный закон от 8 августа 2024 года № 315-ФЗ «О внесении изменений в Федеральный закон «Об образовании в Российской Федерации» (вступает в силу с 1 марта 2025 года)</a:t>
            </a:r>
            <a:endParaRPr lang="ru-RU" b="1" dirty="0">
              <a:latin typeface="Times New Roman" pitchFamily="18" charset="0"/>
              <a:cs typeface="Times New Roman" pitchFamily="18" charset="0"/>
            </a:endParaRPr>
          </a:p>
        </p:txBody>
      </p:sp>
      <p:sp>
        <p:nvSpPr>
          <p:cNvPr id="6" name="Содержимое 2"/>
          <p:cNvSpPr txBox="1">
            <a:spLocks/>
          </p:cNvSpPr>
          <p:nvPr/>
        </p:nvSpPr>
        <p:spPr>
          <a:xfrm>
            <a:off x="1331640" y="1412776"/>
            <a:ext cx="7812360" cy="5040560"/>
          </a:xfrm>
          <a:prstGeom prst="rect">
            <a:avLst/>
          </a:prstGeom>
        </p:spPr>
        <p:txBody>
          <a:bodyPr vert="horz" lIns="91440" tIns="45720" rIns="91440" bIns="45720" rtlCol="0">
            <a:normAutofit fontScale="77500" lnSpcReduction="20000"/>
          </a:bodyPr>
          <a:lstStyle/>
          <a:p>
            <a:pPr lvl="0" algn="just"/>
            <a:r>
              <a:rPr lang="ru-RU" sz="1600" b="1" dirty="0" smtClean="0">
                <a:latin typeface="Times New Roman" pitchFamily="18" charset="0"/>
                <a:cs typeface="Times New Roman" pitchFamily="18" charset="0"/>
              </a:rPr>
              <a:t> </a:t>
            </a:r>
          </a:p>
          <a:p>
            <a:r>
              <a:rPr lang="ru-RU" sz="1300" b="1" dirty="0" smtClean="0">
                <a:latin typeface="Times New Roman" pitchFamily="18" charset="0"/>
                <a:cs typeface="Times New Roman" pitchFamily="18" charset="0"/>
              </a:rPr>
              <a:t>      </a:t>
            </a:r>
            <a:r>
              <a:rPr lang="ru-RU" sz="1700" dirty="0" smtClean="0">
                <a:latin typeface="Times New Roman" pitchFamily="18" charset="0"/>
                <a:cs typeface="Times New Roman" pitchFamily="18" charset="0"/>
              </a:rPr>
              <a:t>9) в </a:t>
            </a:r>
            <a:r>
              <a:rPr lang="ru-RU" sz="1700" dirty="0" smtClean="0">
                <a:latin typeface="Times New Roman" pitchFamily="18" charset="0"/>
                <a:cs typeface="Times New Roman" pitchFamily="18" charset="0"/>
                <a:hlinkClick r:id="rId3"/>
              </a:rPr>
              <a:t>статье 79</a:t>
            </a:r>
            <a:r>
              <a:rPr lang="ru-RU" sz="1700" dirty="0" smtClean="0">
                <a:latin typeface="Times New Roman" pitchFamily="18" charset="0"/>
                <a:cs typeface="Times New Roman" pitchFamily="18" charset="0"/>
              </a:rPr>
              <a:t>  (Организация получения образования обучающихся с ОВЗ)</a:t>
            </a:r>
          </a:p>
          <a:p>
            <a:r>
              <a:rPr lang="ru-RU" sz="1700" dirty="0" smtClean="0">
                <a:latin typeface="Times New Roman" pitchFamily="18" charset="0"/>
                <a:cs typeface="Times New Roman" pitchFamily="18" charset="0"/>
              </a:rPr>
              <a:t>     а) </a:t>
            </a:r>
            <a:r>
              <a:rPr lang="ru-RU" sz="1700" dirty="0" smtClean="0">
                <a:latin typeface="Times New Roman" pitchFamily="18" charset="0"/>
                <a:cs typeface="Times New Roman" pitchFamily="18" charset="0"/>
                <a:hlinkClick r:id="rId3"/>
              </a:rPr>
              <a:t>наименование</a:t>
            </a:r>
            <a:r>
              <a:rPr lang="ru-RU" sz="1700" dirty="0" smtClean="0">
                <a:latin typeface="Times New Roman" pitchFamily="18" charset="0"/>
                <a:cs typeface="Times New Roman" pitchFamily="18" charset="0"/>
              </a:rPr>
              <a:t> дополнить словами ", инвалидами (детьми-инвалидами)";</a:t>
            </a:r>
          </a:p>
          <a:p>
            <a:r>
              <a:rPr lang="ru-RU" sz="1700" dirty="0" smtClean="0">
                <a:latin typeface="Times New Roman" pitchFamily="18" charset="0"/>
                <a:cs typeface="Times New Roman" pitchFamily="18" charset="0"/>
              </a:rPr>
              <a:t>     б) </a:t>
            </a:r>
            <a:r>
              <a:rPr lang="ru-RU" sz="1700" dirty="0" smtClean="0">
                <a:latin typeface="Times New Roman" pitchFamily="18" charset="0"/>
                <a:cs typeface="Times New Roman" pitchFamily="18" charset="0"/>
                <a:hlinkClick r:id="rId3"/>
              </a:rPr>
              <a:t>часть 1</a:t>
            </a:r>
            <a:r>
              <a:rPr lang="ru-RU" sz="1700" dirty="0" smtClean="0">
                <a:latin typeface="Times New Roman" pitchFamily="18" charset="0"/>
                <a:cs typeface="Times New Roman" pitchFamily="18" charset="0"/>
              </a:rPr>
              <a:t> изложить в следующей редакции:</a:t>
            </a:r>
          </a:p>
          <a:p>
            <a:pPr algn="just"/>
            <a:r>
              <a:rPr lang="ru-RU" sz="1700" dirty="0" smtClean="0">
                <a:latin typeface="Times New Roman" pitchFamily="18" charset="0"/>
                <a:cs typeface="Times New Roman" pitchFamily="18" charset="0"/>
              </a:rPr>
              <a:t>"1. Условия организации обучения и воспитания обучающихся с ограниченными возможностями здоровья, инвалидов (детей-инвалидов) определяются в рекомендациях </a:t>
            </a:r>
            <a:r>
              <a:rPr lang="ru-RU" sz="1700" dirty="0" err="1" smtClean="0">
                <a:latin typeface="Times New Roman" pitchFamily="18" charset="0"/>
                <a:cs typeface="Times New Roman" pitchFamily="18" charset="0"/>
              </a:rPr>
              <a:t>психолого-медико-педагогической</a:t>
            </a:r>
            <a:r>
              <a:rPr lang="ru-RU" sz="1700" dirty="0" smtClean="0">
                <a:latin typeface="Times New Roman" pitchFamily="18" charset="0"/>
                <a:cs typeface="Times New Roman" pitchFamily="18" charset="0"/>
              </a:rPr>
              <a:t> комиссии, а для инвалидов (детей-инвалидов) также в соответствии с индивидуальной программой реабилитации и </a:t>
            </a:r>
            <a:r>
              <a:rPr lang="ru-RU" sz="1700" dirty="0" err="1" smtClean="0">
                <a:latin typeface="Times New Roman" pitchFamily="18" charset="0"/>
                <a:cs typeface="Times New Roman" pitchFamily="18" charset="0"/>
              </a:rPr>
              <a:t>абилитации</a:t>
            </a:r>
            <a:r>
              <a:rPr lang="ru-RU" sz="1700" dirty="0" smtClean="0">
                <a:latin typeface="Times New Roman" pitchFamily="18" charset="0"/>
                <a:cs typeface="Times New Roman" pitchFamily="18" charset="0"/>
              </a:rPr>
              <a:t> инвалида (ребенка-инвалида).";</a:t>
            </a:r>
          </a:p>
          <a:p>
            <a:pPr algn="just"/>
            <a:r>
              <a:rPr lang="ru-RU" sz="1700" dirty="0" smtClean="0">
                <a:latin typeface="Times New Roman" pitchFamily="18" charset="0"/>
                <a:cs typeface="Times New Roman" pitchFamily="18" charset="0"/>
              </a:rPr>
              <a:t>в) </a:t>
            </a:r>
            <a:r>
              <a:rPr lang="ru-RU" sz="1700" dirty="0" err="1" smtClean="0">
                <a:latin typeface="Times New Roman" pitchFamily="18" charset="0"/>
                <a:cs typeface="Times New Roman" pitchFamily="18" charset="0"/>
              </a:rPr>
              <a:t>в</a:t>
            </a:r>
            <a:r>
              <a:rPr lang="ru-RU" sz="1700" dirty="0" smtClean="0">
                <a:latin typeface="Times New Roman" pitchFamily="18" charset="0"/>
                <a:cs typeface="Times New Roman" pitchFamily="18" charset="0"/>
              </a:rPr>
              <a:t> </a:t>
            </a:r>
            <a:r>
              <a:rPr lang="ru-RU" sz="1700" dirty="0" smtClean="0">
                <a:latin typeface="Times New Roman" pitchFamily="18" charset="0"/>
                <a:cs typeface="Times New Roman" pitchFamily="18" charset="0"/>
                <a:hlinkClick r:id="rId3"/>
              </a:rPr>
              <a:t>части 2</a:t>
            </a:r>
            <a:r>
              <a:rPr lang="ru-RU" sz="1700" dirty="0" smtClean="0">
                <a:latin typeface="Times New Roman" pitchFamily="18" charset="0"/>
                <a:cs typeface="Times New Roman" pitchFamily="18" charset="0"/>
              </a:rPr>
              <a:t> первое предложение изложить в следующей редакции: "Общее образование обучающихся с ограниченными возможностями здоровья, инвалидов (детей-инвалидов) осуществляется в организациях, осуществляющих образовательную деятельность по адаптированным основным общеобразовательным программам, в соответствии с рекомендациями </a:t>
            </a:r>
            <a:r>
              <a:rPr lang="ru-RU" sz="1700" dirty="0" err="1" smtClean="0">
                <a:latin typeface="Times New Roman" pitchFamily="18" charset="0"/>
                <a:cs typeface="Times New Roman" pitchFamily="18" charset="0"/>
              </a:rPr>
              <a:t>психолого-медико-педагогической</a:t>
            </a:r>
            <a:r>
              <a:rPr lang="ru-RU" sz="1700" dirty="0" smtClean="0">
                <a:latin typeface="Times New Roman" pitchFamily="18" charset="0"/>
                <a:cs typeface="Times New Roman" pitchFamily="18" charset="0"/>
              </a:rPr>
              <a:t> комиссии.";</a:t>
            </a:r>
          </a:p>
          <a:p>
            <a:pPr algn="just"/>
            <a:r>
              <a:rPr lang="ru-RU" sz="1700" dirty="0" smtClean="0">
                <a:latin typeface="Times New Roman" pitchFamily="18" charset="0"/>
                <a:cs typeface="Times New Roman" pitchFamily="18" charset="0"/>
              </a:rPr>
              <a:t>г) </a:t>
            </a:r>
            <a:r>
              <a:rPr lang="ru-RU" sz="1700" dirty="0" smtClean="0">
                <a:latin typeface="Times New Roman" pitchFamily="18" charset="0"/>
                <a:cs typeface="Times New Roman" pitchFamily="18" charset="0"/>
                <a:hlinkClick r:id="rId3"/>
              </a:rPr>
              <a:t>часть 3</a:t>
            </a:r>
            <a:r>
              <a:rPr lang="ru-RU" sz="1700" dirty="0" smtClean="0">
                <a:latin typeface="Times New Roman" pitchFamily="18" charset="0"/>
                <a:cs typeface="Times New Roman" pitchFamily="18" charset="0"/>
              </a:rPr>
              <a:t> изложить в следующей редакции:</a:t>
            </a:r>
          </a:p>
          <a:p>
            <a:pPr algn="just"/>
            <a:r>
              <a:rPr lang="ru-RU" sz="1700" dirty="0" smtClean="0">
                <a:latin typeface="Times New Roman" pitchFamily="18" charset="0"/>
                <a:cs typeface="Times New Roman" pitchFamily="18" charset="0"/>
              </a:rPr>
              <a:t>"3. Под специальными условиями для получения образования обучающимися с ограниченными возможностями здоровья, инвалидами (детьми-инвалидами) в настоящем Федеральном законе понимаются:</a:t>
            </a:r>
          </a:p>
          <a:p>
            <a:pPr algn="just"/>
            <a:r>
              <a:rPr lang="ru-RU" sz="1700" dirty="0" smtClean="0">
                <a:latin typeface="Times New Roman" pitchFamily="18" charset="0"/>
                <a:cs typeface="Times New Roman" pitchFamily="18" charset="0"/>
              </a:rPr>
              <a:t>1) условия обучения, воспитания и развития, обеспечивающие адаптацию содержания образования и включающие в себя использование адаптированных образовательных программ, методов и средств обучения и воспитания, учитывающих особенности психофизического развития таких обучающихся и состояние их здоровья;</a:t>
            </a:r>
          </a:p>
          <a:p>
            <a:pPr algn="just"/>
            <a:r>
              <a:rPr lang="ru-RU" sz="1700" dirty="0" smtClean="0">
                <a:latin typeface="Times New Roman" pitchFamily="18" charset="0"/>
                <a:cs typeface="Times New Roman" pitchFamily="18" charset="0"/>
              </a:rPr>
              <a:t>2) проведение групповых и индивидуальных коррекционных занятий;</a:t>
            </a:r>
          </a:p>
          <a:p>
            <a:pPr algn="just"/>
            <a:r>
              <a:rPr lang="ru-RU" sz="1700" dirty="0" smtClean="0">
                <a:latin typeface="Times New Roman" pitchFamily="18" charset="0"/>
                <a:cs typeface="Times New Roman" pitchFamily="18" charset="0"/>
              </a:rPr>
              <a:t>3) обеспечение специальными учебниками, учебными пособиями и дидактическими материалами, специальными техническими средствами обучения коллективного и индивидуального пользования;</a:t>
            </a:r>
          </a:p>
          <a:p>
            <a:pPr algn="just"/>
            <a:r>
              <a:rPr lang="ru-RU" sz="1700" dirty="0" smtClean="0">
                <a:latin typeface="Times New Roman" pitchFamily="18" charset="0"/>
                <a:cs typeface="Times New Roman" pitchFamily="18" charset="0"/>
              </a:rPr>
              <a:t>4) обеспечение предоставления услуг ассистента (помощника), оказывающего необходимую техническую помощь, переводчика русского жестового языка (</a:t>
            </a:r>
            <a:r>
              <a:rPr lang="ru-RU" sz="1700" dirty="0" err="1" smtClean="0">
                <a:latin typeface="Times New Roman" pitchFamily="18" charset="0"/>
                <a:cs typeface="Times New Roman" pitchFamily="18" charset="0"/>
              </a:rPr>
              <a:t>сурдопереводчика</a:t>
            </a:r>
            <a:r>
              <a:rPr lang="ru-RU" sz="1700" dirty="0" smtClean="0">
                <a:latin typeface="Times New Roman" pitchFamily="18" charset="0"/>
                <a:cs typeface="Times New Roman" pitchFamily="18" charset="0"/>
              </a:rPr>
              <a:t>, </a:t>
            </a:r>
            <a:r>
              <a:rPr lang="ru-RU" sz="1700" dirty="0" err="1" smtClean="0">
                <a:latin typeface="Times New Roman" pitchFamily="18" charset="0"/>
                <a:cs typeface="Times New Roman" pitchFamily="18" charset="0"/>
              </a:rPr>
              <a:t>тифлосурдопереводчика</a:t>
            </a:r>
            <a:r>
              <a:rPr lang="ru-RU" sz="1700" dirty="0" smtClean="0">
                <a:latin typeface="Times New Roman" pitchFamily="18" charset="0"/>
                <a:cs typeface="Times New Roman" pitchFamily="18" charset="0"/>
              </a:rPr>
              <a:t>), а также педагогических работников в соответствии с рекомендациями </a:t>
            </a:r>
            <a:r>
              <a:rPr lang="ru-RU" sz="1700" dirty="0" err="1" smtClean="0">
                <a:latin typeface="Times New Roman" pitchFamily="18" charset="0"/>
                <a:cs typeface="Times New Roman" pitchFamily="18" charset="0"/>
              </a:rPr>
              <a:t>психолого-медико-педагогической</a:t>
            </a:r>
            <a:r>
              <a:rPr lang="ru-RU" sz="1700" dirty="0" smtClean="0">
                <a:latin typeface="Times New Roman" pitchFamily="18" charset="0"/>
                <a:cs typeface="Times New Roman" pitchFamily="18" charset="0"/>
              </a:rPr>
              <a:t> комиссии;</a:t>
            </a:r>
          </a:p>
          <a:p>
            <a:pPr algn="just"/>
            <a:r>
              <a:rPr lang="ru-RU" sz="1700" dirty="0" smtClean="0">
                <a:latin typeface="Times New Roman" pitchFamily="18" charset="0"/>
                <a:cs typeface="Times New Roman" pitchFamily="18" charset="0"/>
              </a:rPr>
              <a:t>5) обеспечение доступа в здания и помещения организаций, осуществляющих образовательную деятельность;</a:t>
            </a:r>
          </a:p>
          <a:p>
            <a:pPr algn="just"/>
            <a:r>
              <a:rPr lang="ru-RU" sz="1700" dirty="0" smtClean="0">
                <a:latin typeface="Times New Roman" pitchFamily="18" charset="0"/>
                <a:cs typeface="Times New Roman" pitchFamily="18" charset="0"/>
              </a:rPr>
              <a:t>6) другие условия, без которых освоение образовательных программ обучающимися с ограниченными возможностями здоровья, инвалидами (детьми-инвалидами) невозможно или затруднено."; </a:t>
            </a:r>
          </a:p>
          <a:p>
            <a:pPr algn="just"/>
            <a:endParaRPr lang="ru-RU" sz="1700" dirty="0" smtClean="0">
              <a:latin typeface="Times New Roman" pitchFamily="18" charset="0"/>
              <a:cs typeface="Times New Roman" pitchFamily="18" charset="0"/>
            </a:endParaRPr>
          </a:p>
          <a:p>
            <a:pPr algn="just"/>
            <a:r>
              <a:rPr lang="ru-RU" sz="1700" dirty="0" smtClean="0">
                <a:latin typeface="Times New Roman" pitchFamily="18" charset="0"/>
                <a:cs typeface="Times New Roman" pitchFamily="18" charset="0"/>
              </a:rPr>
              <a:t>Термин "умственная отсталость" заменен на термин "нарушение интеллекта".</a:t>
            </a:r>
          </a:p>
          <a:p>
            <a:endParaRPr lang="ru-RU" sz="1200" dirty="0" smtClean="0"/>
          </a:p>
          <a:p>
            <a:pPr algn="just"/>
            <a:endParaRPr lang="ru-RU" sz="1900" b="1" dirty="0" smtClean="0">
              <a:solidFill>
                <a:srgbClr val="FFFF00"/>
              </a:solidFill>
              <a:latin typeface="Times New Roman" pitchFamily="18" charset="0"/>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686800" cy="1143000"/>
          </a:xfrm>
          <a:prstGeom prst="rect">
            <a:avLst/>
          </a:prstGeom>
        </p:spPr>
        <p:txBody>
          <a:bodyPr vert="horz" lIns="91440" tIns="45720" rIns="91440" bIns="45720" rtlCol="0" anchor="ctr">
            <a:normAutofit/>
          </a:bodyPr>
          <a:lstStyle/>
          <a:p>
            <a:pPr lvl="0" algn="ctr">
              <a:spcBef>
                <a:spcPct val="0"/>
              </a:spcBef>
            </a:pPr>
            <a:r>
              <a:rPr lang="ru-RU" sz="1600" b="1" dirty="0" smtClean="0">
                <a:latin typeface="Times New Roman" pitchFamily="18" charset="0"/>
                <a:cs typeface="Times New Roman" pitchFamily="18" charset="0"/>
              </a:rPr>
              <a:t>РЕЖИМ ДНЯ И СЕТКА ЗАНЯТИЙ В ДОШКОЛЬНОЙ ОБРАЗОВАТЕЛЬНОЙ ОРГАНИЗАЦИИ</a:t>
            </a:r>
            <a:endParaRPr lang="ru-RU" sz="1600" b="1" dirty="0">
              <a:latin typeface="Times New Roman" pitchFamily="18" charset="0"/>
              <a:cs typeface="Times New Roman" pitchFamily="18" charset="0"/>
            </a:endParaRPr>
          </a:p>
        </p:txBody>
      </p:sp>
      <p:sp>
        <p:nvSpPr>
          <p:cNvPr id="6" name="Содержимое 2"/>
          <p:cNvSpPr txBox="1">
            <a:spLocks/>
          </p:cNvSpPr>
          <p:nvPr/>
        </p:nvSpPr>
        <p:spPr>
          <a:xfrm>
            <a:off x="1547664" y="1484784"/>
            <a:ext cx="7776864" cy="4896544"/>
          </a:xfrm>
          <a:prstGeom prst="rect">
            <a:avLst/>
          </a:prstGeom>
        </p:spPr>
        <p:txBody>
          <a:bodyPr vert="horz" lIns="91440" tIns="45720" rIns="91440" bIns="45720" rtlCol="0">
            <a:normAutofit lnSpcReduction="10000"/>
          </a:bodyPr>
          <a:lstStyle/>
          <a:p>
            <a:pPr lvl="0" algn="ctr"/>
            <a:r>
              <a:rPr lang="ru-RU" sz="1600" b="1" dirty="0" smtClean="0">
                <a:latin typeface="Times New Roman" pitchFamily="18" charset="0"/>
                <a:cs typeface="Times New Roman" pitchFamily="18" charset="0"/>
              </a:rPr>
              <a:t>Приказ Министерства просвещения РФ от 25 ноября 2022 года № 1028 «Об утверждении федеральной образовательной программы дошкольного образования»</a:t>
            </a:r>
          </a:p>
          <a:p>
            <a:pPr algn="just"/>
            <a:r>
              <a:rPr lang="ru-RU" sz="1600" dirty="0" smtClean="0">
                <a:latin typeface="Times New Roman" pitchFamily="18" charset="0"/>
                <a:cs typeface="Times New Roman" pitchFamily="18" charset="0"/>
              </a:rPr>
              <a:t>35.6. Режим дня должен быть гибким, однако </a:t>
            </a:r>
            <a:r>
              <a:rPr lang="ru-RU" sz="1600" b="1" dirty="0" smtClean="0">
                <a:latin typeface="Times New Roman" pitchFamily="18" charset="0"/>
                <a:cs typeface="Times New Roman" pitchFamily="18" charset="0"/>
              </a:rPr>
              <a:t>неизменными должны оставаться время приема пищи, интервалы между приемами пищи, обеспечение необходимой длительности суточного сна, время отхода ко сну; проведение ежедневной прогулки.</a:t>
            </a:r>
          </a:p>
          <a:p>
            <a:pPr algn="just"/>
            <a:r>
              <a:rPr lang="ru-RU" sz="1600" dirty="0" smtClean="0">
                <a:latin typeface="Times New Roman" pitchFamily="18" charset="0"/>
                <a:cs typeface="Times New Roman" pitchFamily="18" charset="0"/>
              </a:rPr>
              <a:t> </a:t>
            </a:r>
          </a:p>
          <a:p>
            <a:pPr algn="just"/>
            <a:r>
              <a:rPr lang="ru-RU" sz="1600" dirty="0" smtClean="0">
                <a:latin typeface="Times New Roman" pitchFamily="18" charset="0"/>
                <a:cs typeface="Times New Roman" pitchFamily="18" charset="0"/>
              </a:rPr>
              <a:t>35.13.2. В Федеральной программе приводятся </a:t>
            </a:r>
            <a:r>
              <a:rPr lang="ru-RU" sz="1600" b="1" dirty="0" smtClean="0">
                <a:latin typeface="Times New Roman" pitchFamily="18" charset="0"/>
                <a:cs typeface="Times New Roman" pitchFamily="18" charset="0"/>
              </a:rPr>
              <a:t>примерные режимы дня</a:t>
            </a:r>
            <a:r>
              <a:rPr lang="ru-RU" sz="1600" dirty="0" smtClean="0">
                <a:latin typeface="Times New Roman" pitchFamily="18" charset="0"/>
                <a:cs typeface="Times New Roman" pitchFamily="18" charset="0"/>
              </a:rPr>
              <a:t> для групп, функционирующих полный день (12-часов) и кратковременного пребывания детей в образовательной организации (до 5 часов), составленные с учётом </a:t>
            </a:r>
            <a:r>
              <a:rPr lang="ru-RU" sz="1600" dirty="0" err="1" smtClean="0">
                <a:latin typeface="Times New Roman" pitchFamily="18" charset="0"/>
                <a:cs typeface="Times New Roman" pitchFamily="18" charset="0"/>
                <a:hlinkClick r:id="rId3"/>
              </a:rPr>
              <a:t>СанПиН</a:t>
            </a:r>
            <a:r>
              <a:rPr lang="ru-RU" sz="1600" dirty="0" smtClean="0">
                <a:latin typeface="Times New Roman" pitchFamily="18" charset="0"/>
                <a:cs typeface="Times New Roman" pitchFamily="18" charset="0"/>
                <a:hlinkClick r:id="rId3"/>
              </a:rPr>
              <a:t> 1.2.3685-21</a:t>
            </a:r>
            <a:r>
              <a:rPr lang="ru-RU" sz="1600" dirty="0" smtClean="0">
                <a:latin typeface="Times New Roman" pitchFamily="18" charset="0"/>
                <a:cs typeface="Times New Roman" pitchFamily="18" charset="0"/>
              </a:rPr>
              <a:t> и показателей организации образовательного процесса. В распорядке учтены требования к длительности режимных процессов (сна, образовательной деятельности, прогулки), количеству, времени проведения и длительности обязательных приемов пищи (завтрака, второго завтрака, обеда, полдника, ужина). </a:t>
            </a:r>
          </a:p>
          <a:p>
            <a:pPr lvl="0" algn="just"/>
            <a:endParaRPr lang="ru-RU" sz="1600" b="1" dirty="0" smtClean="0">
              <a:latin typeface="Times New Roman" pitchFamily="18" charset="0"/>
              <a:cs typeface="Times New Roman" pitchFamily="18" charset="0"/>
            </a:endParaRPr>
          </a:p>
          <a:p>
            <a:pPr lvl="0" algn="just"/>
            <a:r>
              <a:rPr lang="ru-RU" sz="1600" b="1" dirty="0" smtClean="0">
                <a:latin typeface="Times New Roman" pitchFamily="18" charset="0"/>
                <a:cs typeface="Times New Roman" pitchFamily="18" charset="0"/>
              </a:rPr>
              <a:t>Значение слова «Примерный»:</a:t>
            </a:r>
          </a:p>
          <a:p>
            <a:pPr lvl="0" algn="just"/>
            <a:r>
              <a:rPr lang="ru-RU" sz="1600" b="1" dirty="0" smtClean="0">
                <a:latin typeface="Times New Roman" pitchFamily="18" charset="0"/>
                <a:cs typeface="Times New Roman" pitchFamily="18" charset="0"/>
              </a:rPr>
              <a:t>1.</a:t>
            </a:r>
            <a:r>
              <a:rPr lang="ru-RU" sz="1600" dirty="0" smtClean="0">
                <a:latin typeface="Times New Roman" pitchFamily="18" charset="0"/>
                <a:cs typeface="Times New Roman" pitchFamily="18" charset="0"/>
              </a:rPr>
              <a:t> Отличный, образцовый. </a:t>
            </a:r>
            <a:r>
              <a:rPr lang="ru-RU" sz="1600" i="1" dirty="0" smtClean="0">
                <a:latin typeface="Times New Roman" pitchFamily="18" charset="0"/>
                <a:cs typeface="Times New Roman" pitchFamily="18" charset="0"/>
              </a:rPr>
              <a:t>П. сын. Примерное поведение.</a:t>
            </a: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2.</a:t>
            </a:r>
            <a:r>
              <a:rPr lang="ru-RU" sz="1600" dirty="0" smtClean="0">
                <a:latin typeface="Times New Roman" pitchFamily="18" charset="0"/>
                <a:cs typeface="Times New Roman" pitchFamily="18" charset="0"/>
              </a:rPr>
              <a:t> Служащий примером, назиданием для кого-н. </a:t>
            </a:r>
            <a:r>
              <a:rPr lang="ru-RU" sz="1600" i="1" dirty="0" smtClean="0">
                <a:latin typeface="Times New Roman" pitchFamily="18" charset="0"/>
                <a:cs typeface="Times New Roman" pitchFamily="18" charset="0"/>
              </a:rPr>
              <a:t>Примерная казнь должна была бы меня постигнуть.</a:t>
            </a:r>
            <a:r>
              <a:rPr lang="ru-RU" sz="1600" dirty="0" smtClean="0">
                <a:latin typeface="Times New Roman" pitchFamily="18" charset="0"/>
                <a:cs typeface="Times New Roman" pitchFamily="18" charset="0"/>
              </a:rPr>
              <a:t> Пушкин. </a:t>
            </a:r>
            <a:r>
              <a:rPr lang="ru-RU" sz="1600" b="1" dirty="0" smtClean="0">
                <a:latin typeface="Times New Roman" pitchFamily="18" charset="0"/>
                <a:cs typeface="Times New Roman" pitchFamily="18" charset="0"/>
              </a:rPr>
              <a:t>3.</a:t>
            </a:r>
            <a:r>
              <a:rPr lang="ru-RU" sz="1600" dirty="0" smtClean="0">
                <a:latin typeface="Times New Roman" pitchFamily="18" charset="0"/>
                <a:cs typeface="Times New Roman" pitchFamily="18" charset="0"/>
              </a:rPr>
              <a:t> Приблизительный, предварительный.</a:t>
            </a:r>
            <a:endParaRPr lang="ru-RU" sz="1600" b="1" dirty="0" smtClean="0">
              <a:latin typeface="Times New Roman" pitchFamily="18" charset="0"/>
              <a:cs typeface="Times New Roman" pitchFamily="18" charset="0"/>
            </a:endParaRPr>
          </a:p>
          <a:p>
            <a:pPr algn="just"/>
            <a:endParaRPr lang="ru-RU" sz="1600" dirty="0" smtClean="0"/>
          </a:p>
          <a:p>
            <a:pPr lvl="0" algn="just"/>
            <a:endParaRPr lang="ru-RU" sz="1600" b="1" dirty="0" smtClean="0"/>
          </a:p>
          <a:p>
            <a:pPr lvl="0" algn="just"/>
            <a:endParaRPr lang="ru-RU" sz="1600" b="1" dirty="0" smtClean="0"/>
          </a:p>
          <a:p>
            <a:pPr lvl="0" algn="just"/>
            <a:endParaRPr lang="ru-RU" sz="1600" b="1" dirty="0" smtClean="0"/>
          </a:p>
          <a:p>
            <a:pPr lvl="0" algn="just"/>
            <a:endParaRPr lang="ru-RU" sz="1600" dirty="0" smtClean="0"/>
          </a:p>
          <a:p>
            <a:pPr lvl="0" algn="just"/>
            <a:endParaRPr lang="ru-RU" sz="16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686800" cy="1143000"/>
          </a:xfrm>
          <a:prstGeom prst="rect">
            <a:avLst/>
          </a:prstGeom>
        </p:spPr>
        <p:txBody>
          <a:bodyPr vert="horz" lIns="91440" tIns="45720" rIns="91440" bIns="45720" rtlCol="0" anchor="ctr">
            <a:normAutofit/>
          </a:bodyPr>
          <a:lstStyle/>
          <a:p>
            <a:pPr lvl="0" algn="ctr">
              <a:spcBef>
                <a:spcPct val="0"/>
              </a:spcBef>
            </a:pPr>
            <a:r>
              <a:rPr lang="ru-RU" sz="1600" b="1" dirty="0" smtClean="0">
                <a:latin typeface="Times New Roman" pitchFamily="18" charset="0"/>
                <a:cs typeface="Times New Roman" pitchFamily="18" charset="0"/>
              </a:rPr>
              <a:t>РЕЖИМ ДНЯ И СЕТКА ЗАНЯТИЙ В ДОШКОЛЬНОЙ ОБРАЗОВАТЕЛЬНОЙ ОРГАНИЗАЦИИ</a:t>
            </a:r>
            <a:endParaRPr lang="ru-RU" sz="1600" b="1" dirty="0">
              <a:latin typeface="Times New Roman" pitchFamily="18" charset="0"/>
              <a:cs typeface="Times New Roman" pitchFamily="18" charset="0"/>
            </a:endParaRPr>
          </a:p>
        </p:txBody>
      </p:sp>
      <p:sp>
        <p:nvSpPr>
          <p:cNvPr id="6" name="Содержимое 2"/>
          <p:cNvSpPr txBox="1">
            <a:spLocks/>
          </p:cNvSpPr>
          <p:nvPr/>
        </p:nvSpPr>
        <p:spPr>
          <a:xfrm>
            <a:off x="1547664" y="1484784"/>
            <a:ext cx="7776864" cy="4896544"/>
          </a:xfrm>
          <a:prstGeom prst="rect">
            <a:avLst/>
          </a:prstGeom>
        </p:spPr>
        <p:txBody>
          <a:bodyPr vert="horz" lIns="91440" tIns="45720" rIns="91440" bIns="45720" rtlCol="0">
            <a:normAutofit fontScale="92500" lnSpcReduction="20000"/>
          </a:bodyPr>
          <a:lstStyle/>
          <a:p>
            <a:pPr lvl="0" algn="ctr"/>
            <a:r>
              <a:rPr lang="ru-RU" sz="1600" b="1" dirty="0" smtClean="0">
                <a:latin typeface="Times New Roman" pitchFamily="18" charset="0"/>
                <a:cs typeface="Times New Roman" pitchFamily="18" charset="0"/>
              </a:rPr>
              <a:t>Приказ Министерства просвещения РФ от 25 ноября 2022 года № 1028 «Об утверждении федеральной образовательной программы дошкольного образования»</a:t>
            </a:r>
          </a:p>
          <a:p>
            <a:pPr lvl="0" algn="ctr"/>
            <a:endParaRPr lang="ru-RU" sz="1600" b="1" dirty="0" smtClean="0">
              <a:latin typeface="Times New Roman" pitchFamily="18" charset="0"/>
              <a:cs typeface="Times New Roman" pitchFamily="18" charset="0"/>
            </a:endParaRPr>
          </a:p>
          <a:p>
            <a:pPr algn="just">
              <a:lnSpc>
                <a:spcPct val="120000"/>
              </a:lnSpc>
            </a:pPr>
            <a:r>
              <a:rPr lang="ru-RU" sz="1600" dirty="0" smtClean="0">
                <a:latin typeface="Times New Roman" pitchFamily="18" charset="0"/>
                <a:cs typeface="Times New Roman" pitchFamily="18" charset="0"/>
              </a:rPr>
              <a:t>35.7. При организации режима следует предусматривать оптимальное чередование самостоятельной детской деятельности и организованных форм работы с детьми, коллективных и индивидуальных игр, достаточную двигательную активность ребёнка в течение дня, обеспечивать сочетание умственной и физической нагрузки. Время образовательной деятельности организуется таким образом, чтобы вначале проводились наиболее насыщенные по содержанию виды деятельности, связанные с умственной активностью детей, максимальной их произвольностью, а затем творческие виды деятельности в чередовании с музыкальной и физической активностью </a:t>
            </a:r>
            <a:r>
              <a:rPr lang="ru-RU" sz="1600" b="1" dirty="0" smtClean="0">
                <a:latin typeface="Times New Roman" pitchFamily="18" charset="0"/>
                <a:cs typeface="Times New Roman" pitchFamily="18" charset="0"/>
              </a:rPr>
              <a:t>- включить в л.н.а. «Режим занятий обучающихся»</a:t>
            </a:r>
          </a:p>
          <a:p>
            <a:pPr lvl="0" algn="just">
              <a:lnSpc>
                <a:spcPct val="120000"/>
              </a:lnSpc>
            </a:pPr>
            <a:endParaRPr lang="ru-RU" sz="1600" b="1" dirty="0" smtClean="0">
              <a:latin typeface="Times New Roman" pitchFamily="18" charset="0"/>
              <a:cs typeface="Times New Roman" pitchFamily="18" charset="0"/>
            </a:endParaRPr>
          </a:p>
          <a:p>
            <a:pPr algn="just">
              <a:lnSpc>
                <a:spcPct val="120000"/>
              </a:lnSpc>
            </a:pPr>
            <a:r>
              <a:rPr lang="ru-RU" sz="1600" dirty="0" smtClean="0">
                <a:latin typeface="Times New Roman" pitchFamily="18" charset="0"/>
                <a:cs typeface="Times New Roman" pitchFamily="18" charset="0"/>
              </a:rPr>
              <a:t>35.13.1. ДОО может самостоятельно принимать решение о наличии второго завтрака и ужина, руководствуясь </a:t>
            </a:r>
            <a:r>
              <a:rPr lang="ru-RU" sz="1600" dirty="0" smtClean="0">
                <a:latin typeface="Times New Roman" pitchFamily="18" charset="0"/>
                <a:cs typeface="Times New Roman" pitchFamily="18" charset="0"/>
                <a:hlinkClick r:id="rId3"/>
              </a:rPr>
              <a:t>пунктами 8.1.2.1</a:t>
            </a:r>
            <a:r>
              <a:rPr lang="ru-RU" sz="1600" dirty="0" smtClean="0">
                <a:latin typeface="Times New Roman" pitchFamily="18" charset="0"/>
                <a:cs typeface="Times New Roman" pitchFamily="18" charset="0"/>
              </a:rPr>
              <a:t> и </a:t>
            </a:r>
            <a:r>
              <a:rPr lang="ru-RU" sz="1600" dirty="0" smtClean="0">
                <a:latin typeface="Times New Roman" pitchFamily="18" charset="0"/>
                <a:cs typeface="Times New Roman" pitchFamily="18" charset="0"/>
                <a:hlinkClick r:id="rId3"/>
              </a:rPr>
              <a:t>8.1.2.2</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СанПиН</a:t>
            </a:r>
            <a:r>
              <a:rPr lang="ru-RU" sz="1600" dirty="0" smtClean="0">
                <a:latin typeface="Times New Roman" pitchFamily="18" charset="0"/>
                <a:cs typeface="Times New Roman" pitchFamily="18" charset="0"/>
              </a:rPr>
              <a:t> 2.3/2.4.3590-20:</a:t>
            </a:r>
          </a:p>
          <a:p>
            <a:pPr algn="just">
              <a:lnSpc>
                <a:spcPct val="120000"/>
              </a:lnSpc>
            </a:pPr>
            <a:r>
              <a:rPr lang="ru-RU" sz="1600" dirty="0" smtClean="0">
                <a:latin typeface="Times New Roman" pitchFamily="18" charset="0"/>
                <a:cs typeface="Times New Roman" pitchFamily="18" charset="0"/>
              </a:rPr>
              <a:t>- при отсутствии второго завтрака калорийность основного завтрака должна быть увеличена на 5% соответственно.</a:t>
            </a:r>
          </a:p>
          <a:p>
            <a:pPr algn="just">
              <a:lnSpc>
                <a:spcPct val="120000"/>
              </a:lnSpc>
            </a:pPr>
            <a:r>
              <a:rPr lang="ru-RU" sz="1600" dirty="0" smtClean="0">
                <a:latin typeface="Times New Roman" pitchFamily="18" charset="0"/>
                <a:cs typeface="Times New Roman" pitchFamily="18" charset="0"/>
              </a:rPr>
              <a:t>- при 12-часовом пребывании возможна организация как отдельного полдника, так и "уплотненного" полдника с включением блюд ужина и с распределением калорийности суточного рациона 30%.</a:t>
            </a:r>
          </a:p>
          <a:p>
            <a:pPr lvl="0" algn="just"/>
            <a:endParaRPr lang="ru-RU" sz="1600" b="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504041" cy="6858000"/>
          </a:xfrm>
          <a:prstGeom prst="rect">
            <a:avLst/>
          </a:prstGeom>
          <a:noFill/>
        </p:spPr>
      </p:pic>
      <p:sp>
        <p:nvSpPr>
          <p:cNvPr id="5" name="Заголовок 1"/>
          <p:cNvSpPr txBox="1">
            <a:spLocks/>
          </p:cNvSpPr>
          <p:nvPr/>
        </p:nvSpPr>
        <p:spPr>
          <a:xfrm>
            <a:off x="457200" y="274638"/>
            <a:ext cx="8686800" cy="1143000"/>
          </a:xfrm>
          <a:prstGeom prst="rect">
            <a:avLst/>
          </a:prstGeom>
        </p:spPr>
        <p:txBody>
          <a:bodyPr vert="horz" lIns="91440" tIns="45720" rIns="91440" bIns="45720" rtlCol="0" anchor="ctr">
            <a:normAutofit/>
          </a:bodyPr>
          <a:lstStyle/>
          <a:p>
            <a:pPr lvl="0" algn="ctr">
              <a:spcBef>
                <a:spcPct val="0"/>
              </a:spcBef>
            </a:pPr>
            <a:r>
              <a:rPr lang="ru-RU" sz="1600" b="1" dirty="0" smtClean="0">
                <a:latin typeface="Times New Roman" pitchFamily="18" charset="0"/>
                <a:cs typeface="Times New Roman" pitchFamily="18" charset="0"/>
              </a:rPr>
              <a:t>Методические рекомендации для практической работы по сайту и разработки режима дня</a:t>
            </a:r>
            <a:endParaRPr lang="ru-RU" sz="1600" b="1" dirty="0">
              <a:latin typeface="Times New Roman" pitchFamily="18" charset="0"/>
              <a:cs typeface="Times New Roman" pitchFamily="18" charset="0"/>
            </a:endParaRPr>
          </a:p>
        </p:txBody>
      </p:sp>
      <p:sp>
        <p:nvSpPr>
          <p:cNvPr id="6" name="Содержимое 2"/>
          <p:cNvSpPr txBox="1">
            <a:spLocks/>
          </p:cNvSpPr>
          <p:nvPr/>
        </p:nvSpPr>
        <p:spPr>
          <a:xfrm>
            <a:off x="1547664" y="1484784"/>
            <a:ext cx="7776864" cy="4896544"/>
          </a:xfrm>
          <a:prstGeom prst="rect">
            <a:avLst/>
          </a:prstGeom>
        </p:spPr>
        <p:txBody>
          <a:bodyPr vert="horz" lIns="91440" tIns="45720" rIns="91440" bIns="45720" rtlCol="0">
            <a:noAutofit/>
          </a:bodyPr>
          <a:lstStyle/>
          <a:p>
            <a:pPr indent="-342900" algn="just">
              <a:lnSpc>
                <a:spcPct val="110000"/>
              </a:lnSpc>
            </a:pPr>
            <a:r>
              <a:rPr lang="ru-RU" sz="1200" dirty="0" smtClean="0">
                <a:latin typeface="Times New Roman" pitchFamily="18" charset="0"/>
                <a:cs typeface="Times New Roman" pitchFamily="18" charset="0"/>
              </a:rPr>
              <a:t>1. Методические рекомендации представления информации об образовательной организации в открытых источниках с учетом соблюдения требований законодательства в сфере образования. Версия 8.8.0 (утв. Федеральной службой по надзору в сфере образования и науки) (по состоянию на  21 мая  2024 года).</a:t>
            </a:r>
          </a:p>
          <a:p>
            <a:pPr indent="-342900" algn="just">
              <a:lnSpc>
                <a:spcPct val="110000"/>
              </a:lnSpc>
            </a:pPr>
            <a:endParaRPr lang="ru-RU" sz="1200" dirty="0" smtClean="0">
              <a:latin typeface="Times New Roman" pitchFamily="18" charset="0"/>
              <a:cs typeface="Times New Roman" pitchFamily="18" charset="0"/>
            </a:endParaRPr>
          </a:p>
          <a:p>
            <a:pPr lvl="0" indent="-342900" algn="just">
              <a:lnSpc>
                <a:spcPct val="110000"/>
              </a:lnSpc>
            </a:pPr>
            <a:r>
              <a:rPr lang="ru-RU" sz="1200" dirty="0" smtClean="0">
                <a:latin typeface="Times New Roman" pitchFamily="18" charset="0"/>
                <a:cs typeface="Times New Roman" pitchFamily="18" charset="0"/>
              </a:rPr>
              <a:t>2. Методические рекомендации МР 2.4.0259-21 "Методические рекомендации по обеспечению санитарно-эпидемиологических требований к организациям, реализующим образовательные программы дошкольного образования, осуществляющим присмотр и уход за детьми, в том числе размещенным в жилых и нежилых помещениях жилищного фонда и нежилых зданий, а также детским центрам, центрам развития детей и иным хозяйствующим субъектам, реализующим образовательные программы дошкольного образования и (или) осуществляющим присмотр и уход за детьми, размещенным в нежилых помещениях" (утв. Федеральной службой по надзору в сфере защиты прав потребителей и благополучия человека 28 сентября 2021 года)</a:t>
            </a:r>
          </a:p>
          <a:p>
            <a:pPr algn="just">
              <a:lnSpc>
                <a:spcPct val="110000"/>
              </a:lnSpc>
            </a:pPr>
            <a:r>
              <a:rPr lang="ru-RU" sz="1200" dirty="0" smtClean="0">
                <a:latin typeface="Times New Roman" pitchFamily="18" charset="0"/>
                <a:cs typeface="Times New Roman" pitchFamily="18" charset="0"/>
              </a:rPr>
              <a:t>Для организаций дошкольного образования разработаны методические рекомендации по обеспечению санитарно-эпидемиологических требований. Затронуты следующие вопросы:</a:t>
            </a:r>
          </a:p>
          <a:p>
            <a:pPr algn="just">
              <a:lnSpc>
                <a:spcPct val="110000"/>
              </a:lnSpc>
            </a:pPr>
            <a:r>
              <a:rPr lang="ru-RU" sz="1200" dirty="0" smtClean="0">
                <a:latin typeface="Times New Roman" pitchFamily="18" charset="0"/>
                <a:cs typeface="Times New Roman" pitchFamily="18" charset="0"/>
              </a:rPr>
              <a:t>- устройство и содержание территорий, транспортное обслуживание;</a:t>
            </a:r>
          </a:p>
          <a:p>
            <a:pPr algn="just">
              <a:lnSpc>
                <a:spcPct val="110000"/>
              </a:lnSpc>
            </a:pPr>
            <a:r>
              <a:rPr lang="ru-RU" sz="1200" dirty="0" smtClean="0">
                <a:latin typeface="Times New Roman" pitchFamily="18" charset="0"/>
                <a:cs typeface="Times New Roman" pitchFamily="18" charset="0"/>
              </a:rPr>
              <a:t>- здание, помещения, оборудование помещений;</a:t>
            </a:r>
          </a:p>
          <a:p>
            <a:pPr algn="just">
              <a:lnSpc>
                <a:spcPct val="110000"/>
              </a:lnSpc>
            </a:pPr>
            <a:r>
              <a:rPr lang="ru-RU" sz="1200" dirty="0" smtClean="0">
                <a:latin typeface="Times New Roman" pitchFamily="18" charset="0"/>
                <a:cs typeface="Times New Roman" pitchFamily="18" charset="0"/>
              </a:rPr>
              <a:t>- организация отопления, вентиляции, кондиционирования воздуха, естественного и искусственного освещения помещений;</a:t>
            </a:r>
          </a:p>
          <a:p>
            <a:pPr algn="just">
              <a:lnSpc>
                <a:spcPct val="110000"/>
              </a:lnSpc>
            </a:pPr>
            <a:r>
              <a:rPr lang="ru-RU" sz="1200" dirty="0" smtClean="0">
                <a:latin typeface="Times New Roman" pitchFamily="18" charset="0"/>
                <a:cs typeface="Times New Roman" pitchFamily="18" charset="0"/>
              </a:rPr>
              <a:t>- организация образовательного процесса, режима дня;</a:t>
            </a:r>
          </a:p>
          <a:p>
            <a:pPr algn="just">
              <a:lnSpc>
                <a:spcPct val="110000"/>
              </a:lnSpc>
            </a:pPr>
            <a:r>
              <a:rPr lang="ru-RU" sz="1200" dirty="0" smtClean="0">
                <a:latin typeface="Times New Roman" pitchFamily="18" charset="0"/>
                <a:cs typeface="Times New Roman" pitchFamily="18" charset="0"/>
              </a:rPr>
              <a:t>- предотвращение и профилактика распространения инфекционных и неинфекционных заболеваний;</a:t>
            </a:r>
          </a:p>
          <a:p>
            <a:pPr algn="just">
              <a:lnSpc>
                <a:spcPct val="110000"/>
              </a:lnSpc>
            </a:pPr>
            <a:r>
              <a:rPr lang="ru-RU" sz="1200" dirty="0" smtClean="0">
                <a:latin typeface="Times New Roman" pitchFamily="18" charset="0"/>
                <a:cs typeface="Times New Roman" pitchFamily="18" charset="0"/>
              </a:rPr>
              <a:t>- организация питания.</a:t>
            </a:r>
          </a:p>
          <a:p>
            <a:pPr algn="just">
              <a:lnSpc>
                <a:spcPct val="110000"/>
              </a:lnSpc>
            </a:pPr>
            <a:endParaRPr lang="ru-RU" sz="1200" dirty="0" smtClean="0">
              <a:latin typeface="Times New Roman" pitchFamily="18" charset="0"/>
              <a:cs typeface="Times New Roman" pitchFamily="18" charset="0"/>
            </a:endParaRPr>
          </a:p>
          <a:p>
            <a:pPr algn="just">
              <a:lnSpc>
                <a:spcPct val="110000"/>
              </a:lnSpc>
            </a:pPr>
            <a:r>
              <a:rPr lang="ru-RU" sz="1200" dirty="0" smtClean="0">
                <a:latin typeface="Times New Roman" pitchFamily="18" charset="0"/>
                <a:cs typeface="Times New Roman" pitchFamily="18" charset="0"/>
              </a:rPr>
              <a:t>3. Методические указания Минздрава СССР "Организация режима дня в малокомплектных дошкольных учреждениях" (утв. Заместителем Главного государственного санитарного врача СССР 12 августа 1987 года             № 4419-87).</a:t>
            </a:r>
          </a:p>
          <a:p>
            <a:pPr lvl="0" algn="ctr"/>
            <a:endParaRPr lang="ru-RU" sz="1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pic>
        <p:nvPicPr>
          <p:cNvPr id="1026" name="Picture 2" descr="C:\Users\uprav13\Desktop\1653031278_4-celes-club-p-flag-rf-fon-dlya-prezentatsii-krasivie-4.jpg"/>
          <p:cNvPicPr>
            <a:picLocks noChangeAspect="1" noChangeArrowheads="1"/>
          </p:cNvPicPr>
          <p:nvPr/>
        </p:nvPicPr>
        <p:blipFill>
          <a:blip r:embed="rId2" cstate="print"/>
          <a:srcRect/>
          <a:stretch>
            <a:fillRect/>
          </a:stretch>
        </p:blipFill>
        <p:spPr bwMode="auto">
          <a:xfrm>
            <a:off x="0" y="0"/>
            <a:ext cx="9396537" cy="6858000"/>
          </a:xfrm>
          <a:prstGeom prst="rect">
            <a:avLst/>
          </a:prstGeom>
          <a:noFill/>
        </p:spPr>
      </p:pic>
      <p:sp>
        <p:nvSpPr>
          <p:cNvPr id="5" name="Заголовок 1"/>
          <p:cNvSpPr txBox="1">
            <a:spLocks/>
          </p:cNvSpPr>
          <p:nvPr/>
        </p:nvSpPr>
        <p:spPr>
          <a:xfrm>
            <a:off x="457200" y="274638"/>
            <a:ext cx="8229600" cy="1143000"/>
          </a:xfrm>
          <a:prstGeom prst="rect">
            <a:avLst/>
          </a:prstGeom>
        </p:spPr>
        <p:txBody>
          <a:bodyPr vert="horz" lIns="91440" tIns="45720" rIns="91440" bIns="45720" rtlCol="0" anchor="ctr">
            <a:normAutofit fontScale="47500" lnSpcReduction="20000"/>
          </a:bodyPr>
          <a:lstStyle/>
          <a:p>
            <a:pPr algn="just">
              <a:spcBef>
                <a:spcPct val="0"/>
              </a:spcBef>
              <a:defRPr/>
            </a:pPr>
            <a:endParaRPr lang="ru-RU" altLang="ru-RU" sz="4400" dirty="0" smtClean="0">
              <a:latin typeface="Times New Roman" pitchFamily="18" charset="0"/>
              <a:cs typeface="Times New Roman" pitchFamily="18" charset="0"/>
            </a:endParaRPr>
          </a:p>
          <a:p>
            <a:pPr algn="just">
              <a:spcBef>
                <a:spcPct val="0"/>
              </a:spcBef>
              <a:defRPr/>
            </a:pPr>
            <a:endParaRPr lang="en-US" altLang="ru-RU" sz="3600" dirty="0" smtClean="0">
              <a:latin typeface="Times New Roman" pitchFamily="18" charset="0"/>
              <a:cs typeface="Times New Roman" pitchFamily="18" charset="0"/>
            </a:endParaRPr>
          </a:p>
          <a:p>
            <a:pPr algn="just">
              <a:spcBef>
                <a:spcPct val="0"/>
              </a:spcBef>
              <a:defRPr/>
            </a:pPr>
            <a:r>
              <a:rPr lang="ru-RU" altLang="ru-RU" sz="3600" dirty="0" smtClean="0">
                <a:latin typeface="Times New Roman" pitchFamily="18" charset="0"/>
                <a:cs typeface="Times New Roman" pitchFamily="18" charset="0"/>
                <a:hlinkClick r:id="rId3"/>
              </a:rPr>
              <a:t>  </a:t>
            </a:r>
            <a:endParaRPr lang="ru-RU" altLang="ru-RU" sz="4400" dirty="0" smtClean="0">
              <a:solidFill>
                <a:srgbClr val="FF0000"/>
              </a:solidFill>
              <a:latin typeface="Times New Roman" pitchFamily="18" charset="0"/>
              <a:cs typeface="Times New Roman" pitchFamily="18" charset="0"/>
            </a:endParaRPr>
          </a:p>
          <a:p>
            <a:pPr algn="just">
              <a:spcBef>
                <a:spcPct val="0"/>
              </a:spcBef>
              <a:defRPr/>
            </a:pPr>
            <a:r>
              <a:rPr lang="en-US" altLang="ru-RU" sz="4400" dirty="0" smtClean="0">
                <a:solidFill>
                  <a:srgbClr val="FF0000"/>
                </a:solidFill>
                <a:latin typeface="Times New Roman" pitchFamily="18" charset="0"/>
                <a:cs typeface="Times New Roman" pitchFamily="18" charset="0"/>
              </a:rPr>
              <a:t>     </a:t>
            </a:r>
            <a:endParaRPr lang="ru-RU" altLang="ru-RU" sz="4400" b="1" dirty="0" smtClean="0">
              <a:solidFill>
                <a:srgbClr val="002060"/>
              </a:solidFill>
              <a:latin typeface="Times New Roman" pitchFamily="18" charset="0"/>
              <a:cs typeface="Times New Roman" pitchFamily="18" charset="0"/>
            </a:endParaRPr>
          </a:p>
        </p:txBody>
      </p:sp>
      <p:sp>
        <p:nvSpPr>
          <p:cNvPr id="6" name="Содержимое 2"/>
          <p:cNvSpPr txBox="1">
            <a:spLocks/>
          </p:cNvSpPr>
          <p:nvPr/>
        </p:nvSpPr>
        <p:spPr>
          <a:xfrm>
            <a:off x="457200" y="476672"/>
            <a:ext cx="8507288" cy="5976664"/>
          </a:xfrm>
          <a:prstGeom prst="rect">
            <a:avLst/>
          </a:prstGeom>
        </p:spPr>
        <p:txBody>
          <a:bodyPr vert="horz" lIns="91440" tIns="45720" rIns="91440" bIns="45720" rtlCol="0">
            <a:normAutofit fontScale="92500" lnSpcReduction="20000"/>
          </a:bodyPr>
          <a:lstStyle/>
          <a:p>
            <a:pPr algn="just">
              <a:spcBef>
                <a:spcPct val="0"/>
              </a:spcBef>
              <a:defRPr/>
            </a:pPr>
            <a:endParaRPr lang="ru-RU" altLang="ru-RU" dirty="0" smtClean="0">
              <a:latin typeface="Times New Roman" pitchFamily="18" charset="0"/>
              <a:cs typeface="Times New Roman" pitchFamily="18" charset="0"/>
            </a:endParaRPr>
          </a:p>
          <a:p>
            <a:pPr algn="just">
              <a:spcBef>
                <a:spcPct val="0"/>
              </a:spcBef>
              <a:defRPr/>
            </a:pPr>
            <a:endParaRPr lang="en-US" altLang="ru-RU" sz="2400" dirty="0" smtClean="0">
              <a:latin typeface="Times New Roman" pitchFamily="18" charset="0"/>
              <a:cs typeface="Times New Roman" pitchFamily="18" charset="0"/>
            </a:endParaRPr>
          </a:p>
          <a:p>
            <a:pPr algn="just">
              <a:spcBef>
                <a:spcPct val="0"/>
              </a:spcBef>
              <a:defRPr/>
            </a:pPr>
            <a:r>
              <a:rPr lang="ru-RU" altLang="ru-RU" sz="2400" dirty="0" smtClean="0">
                <a:latin typeface="Times New Roman" pitchFamily="18" charset="0"/>
                <a:cs typeface="Times New Roman" pitchFamily="18" charset="0"/>
                <a:hlinkClick r:id="rId3"/>
              </a:rPr>
              <a:t>  </a:t>
            </a:r>
            <a:endParaRPr lang="ru-RU" altLang="ru-RU" dirty="0" smtClean="0">
              <a:solidFill>
                <a:srgbClr val="FF0000"/>
              </a:solidFill>
              <a:latin typeface="Times New Roman" pitchFamily="18" charset="0"/>
              <a:cs typeface="Times New Roman" pitchFamily="18" charset="0"/>
            </a:endParaRPr>
          </a:p>
          <a:p>
            <a:pPr algn="just">
              <a:spcBef>
                <a:spcPct val="0"/>
              </a:spcBef>
              <a:defRPr/>
            </a:pPr>
            <a:r>
              <a:rPr lang="en-US" altLang="ru-RU" dirty="0" smtClean="0">
                <a:latin typeface="Times New Roman" pitchFamily="18" charset="0"/>
                <a:cs typeface="Times New Roman" pitchFamily="18" charset="0"/>
              </a:rPr>
              <a:t> </a:t>
            </a:r>
            <a:r>
              <a:rPr lang="ru-RU" altLang="ru-RU" dirty="0" smtClean="0">
                <a:latin typeface="Times New Roman" pitchFamily="18" charset="0"/>
                <a:cs typeface="Times New Roman" pitchFamily="18" charset="0"/>
              </a:rPr>
              <a:t>                                            </a:t>
            </a:r>
          </a:p>
          <a:p>
            <a:pPr algn="just">
              <a:spcBef>
                <a:spcPct val="0"/>
              </a:spcBef>
              <a:defRPr/>
            </a:pPr>
            <a:r>
              <a:rPr lang="ru-RU" altLang="ru-RU" dirty="0" smtClean="0">
                <a:latin typeface="Times New Roman" pitchFamily="18" charset="0"/>
                <a:cs typeface="Times New Roman" pitchFamily="18" charset="0"/>
              </a:rPr>
              <a:t>                                    </a:t>
            </a:r>
          </a:p>
          <a:p>
            <a:pPr algn="just">
              <a:spcBef>
                <a:spcPct val="0"/>
              </a:spcBef>
              <a:defRPr/>
            </a:pPr>
            <a:endParaRPr lang="ru-RU" altLang="ru-RU" dirty="0" smtClean="0">
              <a:latin typeface="Times New Roman" pitchFamily="18" charset="0"/>
              <a:cs typeface="Times New Roman" pitchFamily="18" charset="0"/>
            </a:endParaRPr>
          </a:p>
          <a:p>
            <a:pPr algn="just">
              <a:spcBef>
                <a:spcPct val="0"/>
              </a:spcBef>
              <a:defRPr/>
            </a:pPr>
            <a:endParaRPr lang="ru-RU" altLang="ru-RU" dirty="0" smtClean="0">
              <a:latin typeface="Times New Roman" pitchFamily="18" charset="0"/>
              <a:cs typeface="Times New Roman" pitchFamily="18" charset="0"/>
            </a:endParaRPr>
          </a:p>
          <a:p>
            <a:pPr algn="ctr">
              <a:spcBef>
                <a:spcPct val="0"/>
              </a:spcBef>
              <a:defRPr/>
            </a:pPr>
            <a:r>
              <a:rPr lang="ru-RU" altLang="ru-RU" dirty="0" smtClean="0">
                <a:latin typeface="Times New Roman" pitchFamily="18" charset="0"/>
                <a:cs typeface="Times New Roman" pitchFamily="18" charset="0"/>
              </a:rPr>
              <a:t>          </a:t>
            </a:r>
            <a:r>
              <a:rPr lang="ru-RU" altLang="ru-RU" sz="2600" b="1" dirty="0" smtClean="0">
                <a:solidFill>
                  <a:srgbClr val="002060"/>
                </a:solidFill>
                <a:latin typeface="Times New Roman" pitchFamily="18" charset="0"/>
                <a:cs typeface="Times New Roman" pitchFamily="18" charset="0"/>
              </a:rPr>
              <a:t>Благодарю за внимание!</a:t>
            </a:r>
          </a:p>
          <a:p>
            <a:pPr algn="just">
              <a:spcBef>
                <a:spcPct val="0"/>
              </a:spcBef>
              <a:defRPr/>
            </a:pPr>
            <a:endParaRPr lang="ru-RU" altLang="ru-RU" b="1" dirty="0" smtClean="0">
              <a:solidFill>
                <a:srgbClr val="002060"/>
              </a:solidFill>
              <a:latin typeface="Times New Roman" pitchFamily="18" charset="0"/>
              <a:cs typeface="Times New Roman" pitchFamily="18" charset="0"/>
            </a:endParaRPr>
          </a:p>
          <a:p>
            <a:pPr algn="just">
              <a:spcBef>
                <a:spcPct val="0"/>
              </a:spcBef>
              <a:defRPr/>
            </a:pPr>
            <a:r>
              <a:rPr lang="ru-RU" altLang="ru-RU" b="1" dirty="0" smtClean="0">
                <a:solidFill>
                  <a:srgbClr val="002060"/>
                </a:solidFill>
                <a:latin typeface="Times New Roman" pitchFamily="18" charset="0"/>
                <a:cs typeface="Times New Roman" pitchFamily="18" charset="0"/>
              </a:rPr>
              <a:t>                                      </a:t>
            </a:r>
          </a:p>
          <a:p>
            <a:pPr algn="just">
              <a:spcBef>
                <a:spcPct val="0"/>
              </a:spcBef>
              <a:defRPr/>
            </a:pPr>
            <a:r>
              <a:rPr lang="ru-RU" altLang="ru-RU" b="1" dirty="0" smtClean="0">
                <a:solidFill>
                  <a:srgbClr val="002060"/>
                </a:solidFill>
                <a:latin typeface="Times New Roman" pitchFamily="18" charset="0"/>
                <a:cs typeface="Times New Roman" pitchFamily="18" charset="0"/>
              </a:rPr>
              <a:t>                                        Байкова Галина Юрьевна</a:t>
            </a:r>
          </a:p>
          <a:p>
            <a:pPr algn="just">
              <a:spcBef>
                <a:spcPct val="0"/>
              </a:spcBef>
              <a:defRPr/>
            </a:pPr>
            <a:r>
              <a:rPr lang="ru-RU" altLang="ru-RU" b="1" dirty="0" smtClean="0">
                <a:solidFill>
                  <a:srgbClr val="002060"/>
                </a:solidFill>
                <a:latin typeface="Times New Roman" pitchFamily="18" charset="0"/>
                <a:cs typeface="Times New Roman" pitchFamily="18" charset="0"/>
              </a:rPr>
              <a:t>                                   </a:t>
            </a:r>
          </a:p>
          <a:p>
            <a:pPr algn="just">
              <a:spcBef>
                <a:spcPct val="0"/>
              </a:spcBef>
              <a:defRPr/>
            </a:pPr>
            <a:r>
              <a:rPr lang="ru-RU" altLang="ru-RU" b="1" dirty="0" smtClean="0">
                <a:solidFill>
                  <a:srgbClr val="002060"/>
                </a:solidFill>
                <a:latin typeface="Times New Roman" pitchFamily="18" charset="0"/>
                <a:cs typeface="Times New Roman" pitchFamily="18" charset="0"/>
              </a:rPr>
              <a:t>                                      </a:t>
            </a:r>
            <a:r>
              <a:rPr lang="en-US" altLang="ru-RU" dirty="0" smtClean="0">
                <a:latin typeface="Times New Roman" pitchFamily="18" charset="0"/>
                <a:cs typeface="Times New Roman" pitchFamily="18" charset="0"/>
              </a:rPr>
              <a:t> </a:t>
            </a:r>
            <a:r>
              <a:rPr lang="ru-RU" altLang="ru-RU" sz="2000" dirty="0" smtClean="0">
                <a:latin typeface="Times New Roman" pitchFamily="18" charset="0"/>
                <a:cs typeface="Times New Roman" pitchFamily="18" charset="0"/>
              </a:rPr>
              <a:t>Адрес электронной почты:</a:t>
            </a:r>
            <a:r>
              <a:rPr lang="en-US" altLang="ru-RU" sz="2000" dirty="0" smtClean="0">
                <a:latin typeface="Times New Roman" pitchFamily="18" charset="0"/>
                <a:cs typeface="Times New Roman" pitchFamily="18" charset="0"/>
              </a:rPr>
              <a:t> </a:t>
            </a:r>
            <a:r>
              <a:rPr lang="en-US" altLang="ru-RU" dirty="0" err="1" smtClean="0">
                <a:latin typeface="Times New Roman" pitchFamily="18" charset="0"/>
                <a:cs typeface="Times New Roman" pitchFamily="18" charset="0"/>
                <a:hlinkClick r:id="rId3"/>
              </a:rPr>
              <a:t>galina_bajjkva@mail</a:t>
            </a:r>
            <a:r>
              <a:rPr lang="ru-RU" altLang="ru-RU" dirty="0" smtClean="0">
                <a:latin typeface="Times New Roman" pitchFamily="18" charset="0"/>
                <a:cs typeface="Times New Roman" pitchFamily="18" charset="0"/>
                <a:hlinkClick r:id="rId3"/>
              </a:rPr>
              <a:t>.</a:t>
            </a:r>
            <a:r>
              <a:rPr lang="en-US" altLang="ru-RU" dirty="0" err="1" smtClean="0">
                <a:latin typeface="Times New Roman" pitchFamily="18" charset="0"/>
                <a:cs typeface="Times New Roman" pitchFamily="18" charset="0"/>
                <a:hlinkClick r:id="rId3"/>
              </a:rPr>
              <a:t>ru</a:t>
            </a:r>
            <a:r>
              <a:rPr lang="ru-RU" altLang="ru-RU" dirty="0" smtClean="0">
                <a:latin typeface="Times New Roman" pitchFamily="18" charset="0"/>
                <a:cs typeface="Times New Roman" pitchFamily="18" charset="0"/>
              </a:rPr>
              <a:t>      </a:t>
            </a:r>
          </a:p>
          <a:p>
            <a:pPr algn="just">
              <a:spcBef>
                <a:spcPct val="0"/>
              </a:spcBef>
              <a:defRPr/>
            </a:pPr>
            <a:r>
              <a:rPr lang="ru-RU" altLang="ru-RU" dirty="0" smtClean="0">
                <a:latin typeface="Times New Roman" pitchFamily="18" charset="0"/>
                <a:cs typeface="Times New Roman" pitchFamily="18" charset="0"/>
              </a:rPr>
              <a:t>                                                                                           </a:t>
            </a:r>
            <a:r>
              <a:rPr lang="en-US" altLang="ru-RU" dirty="0" err="1" smtClean="0">
                <a:latin typeface="Times New Roman" pitchFamily="18" charset="0"/>
                <a:cs typeface="Times New Roman" pitchFamily="18" charset="0"/>
              </a:rPr>
              <a:t>gubai@mail</a:t>
            </a:r>
            <a:r>
              <a:rPr lang="ru-RU" altLang="ru-RU" dirty="0" smtClean="0">
                <a:latin typeface="Times New Roman" pitchFamily="18" charset="0"/>
                <a:cs typeface="Times New Roman" pitchFamily="18" charset="0"/>
              </a:rPr>
              <a:t>.</a:t>
            </a:r>
            <a:r>
              <a:rPr lang="en-US" altLang="ru-RU" dirty="0" smtClean="0">
                <a:latin typeface="Times New Roman" pitchFamily="18" charset="0"/>
                <a:cs typeface="Times New Roman" pitchFamily="18" charset="0"/>
              </a:rPr>
              <a:t>orb</a:t>
            </a:r>
            <a:r>
              <a:rPr lang="ru-RU" altLang="ru-RU" dirty="0" smtClean="0">
                <a:latin typeface="Times New Roman" pitchFamily="18" charset="0"/>
                <a:cs typeface="Times New Roman" pitchFamily="18" charset="0"/>
              </a:rPr>
              <a:t>.</a:t>
            </a:r>
            <a:r>
              <a:rPr lang="en-US" altLang="ru-RU" dirty="0" err="1" smtClean="0">
                <a:latin typeface="Times New Roman" pitchFamily="18" charset="0"/>
                <a:cs typeface="Times New Roman" pitchFamily="18" charset="0"/>
              </a:rPr>
              <a:t>ru</a:t>
            </a:r>
            <a:endParaRPr lang="en-US" altLang="ru-RU" dirty="0" smtClean="0">
              <a:latin typeface="Times New Roman" pitchFamily="18" charset="0"/>
              <a:cs typeface="Times New Roman" pitchFamily="18" charset="0"/>
            </a:endParaRPr>
          </a:p>
          <a:p>
            <a:pPr algn="just">
              <a:spcBef>
                <a:spcPct val="0"/>
              </a:spcBef>
              <a:defRPr/>
            </a:pPr>
            <a:endParaRPr lang="en-US" altLang="ru-RU" sz="2400" dirty="0" smtClean="0">
              <a:solidFill>
                <a:schemeClr val="accent1"/>
              </a:solidFill>
              <a:latin typeface="Times New Roman" pitchFamily="18" charset="0"/>
              <a:cs typeface="Times New Roman" pitchFamily="18" charset="0"/>
            </a:endParaRPr>
          </a:p>
          <a:p>
            <a:pPr algn="just">
              <a:spcBef>
                <a:spcPct val="0"/>
              </a:spcBef>
              <a:defRPr/>
            </a:pPr>
            <a:r>
              <a:rPr lang="en-US" altLang="ru-RU" sz="2400" dirty="0" smtClean="0">
                <a:solidFill>
                  <a:schemeClr val="accent1"/>
                </a:solidFill>
                <a:latin typeface="Times New Roman" pitchFamily="18" charset="0"/>
                <a:cs typeface="Times New Roman" pitchFamily="18" charset="0"/>
              </a:rPr>
              <a:t>       </a:t>
            </a:r>
          </a:p>
          <a:p>
            <a:pPr algn="just">
              <a:spcBef>
                <a:spcPct val="0"/>
              </a:spcBef>
              <a:defRPr/>
            </a:pPr>
            <a:endParaRPr lang="en-US" altLang="ru-RU" sz="2400" dirty="0" smtClean="0">
              <a:latin typeface="Times New Roman" pitchFamily="18" charset="0"/>
              <a:cs typeface="Times New Roman" pitchFamily="18" charset="0"/>
            </a:endParaRPr>
          </a:p>
          <a:p>
            <a:pPr algn="just">
              <a:spcBef>
                <a:spcPct val="0"/>
              </a:spcBef>
              <a:defRPr/>
            </a:pPr>
            <a:r>
              <a:rPr lang="en-US" altLang="ru-RU" dirty="0" smtClean="0">
                <a:latin typeface="Times New Roman" pitchFamily="18" charset="0"/>
                <a:cs typeface="Times New Roman" pitchFamily="18" charset="0"/>
              </a:rPr>
              <a:t>                                        </a:t>
            </a:r>
            <a:r>
              <a:rPr lang="ru-RU" altLang="ru-RU" b="1" dirty="0" smtClean="0">
                <a:solidFill>
                  <a:srgbClr val="002060"/>
                </a:solidFill>
                <a:latin typeface="Times New Roman" pitchFamily="18" charset="0"/>
                <a:cs typeface="Times New Roman" pitchFamily="18" charset="0"/>
              </a:rPr>
              <a:t>Телефоны:</a:t>
            </a:r>
          </a:p>
          <a:p>
            <a:pPr algn="just">
              <a:spcBef>
                <a:spcPct val="0"/>
              </a:spcBef>
              <a:defRPr/>
            </a:pPr>
            <a:endParaRPr lang="ru-RU" altLang="ru-RU" b="1" dirty="0" smtClean="0">
              <a:solidFill>
                <a:srgbClr val="002060"/>
              </a:solidFill>
              <a:latin typeface="Times New Roman" pitchFamily="18" charset="0"/>
              <a:cs typeface="Times New Roman" pitchFamily="18" charset="0"/>
            </a:endParaRPr>
          </a:p>
          <a:p>
            <a:pPr algn="just">
              <a:spcBef>
                <a:spcPct val="0"/>
              </a:spcBef>
              <a:defRPr/>
            </a:pPr>
            <a:r>
              <a:rPr lang="ru-RU" altLang="ru-RU" dirty="0" smtClean="0">
                <a:solidFill>
                  <a:schemeClr val="accent1">
                    <a:lumMod val="75000"/>
                  </a:schemeClr>
                </a:solidFill>
                <a:latin typeface="Times New Roman" pitchFamily="18" charset="0"/>
                <a:cs typeface="Times New Roman" pitchFamily="18" charset="0"/>
              </a:rPr>
              <a:t>                               </a:t>
            </a:r>
            <a:r>
              <a:rPr lang="ru-RU" altLang="ru-RU" dirty="0" smtClean="0">
                <a:latin typeface="Times New Roman" pitchFamily="18" charset="0"/>
                <a:cs typeface="Times New Roman" pitchFamily="18" charset="0"/>
              </a:rPr>
              <a:t>8 (3532)</a:t>
            </a:r>
            <a:r>
              <a:rPr lang="en-US" altLang="ru-RU" dirty="0" smtClean="0">
                <a:latin typeface="Times New Roman" pitchFamily="18" charset="0"/>
                <a:cs typeface="Times New Roman" pitchFamily="18" charset="0"/>
              </a:rPr>
              <a:t> </a:t>
            </a:r>
            <a:r>
              <a:rPr lang="ru-RU" altLang="ru-RU" dirty="0" smtClean="0">
                <a:latin typeface="Times New Roman" pitchFamily="18" charset="0"/>
                <a:cs typeface="Times New Roman" pitchFamily="18" charset="0"/>
              </a:rPr>
              <a:t>50 08 95 (добавочный 790);</a:t>
            </a:r>
          </a:p>
          <a:p>
            <a:pPr algn="just">
              <a:spcBef>
                <a:spcPct val="0"/>
              </a:spcBef>
              <a:defRPr/>
            </a:pPr>
            <a:endParaRPr lang="ru-RU" altLang="ru-RU" dirty="0" smtClean="0">
              <a:latin typeface="Times New Roman" pitchFamily="18" charset="0"/>
              <a:cs typeface="Times New Roman" pitchFamily="18" charset="0"/>
            </a:endParaRPr>
          </a:p>
          <a:p>
            <a:pPr algn="just">
              <a:spcBef>
                <a:spcPct val="0"/>
              </a:spcBef>
              <a:defRPr/>
            </a:pPr>
            <a:r>
              <a:rPr lang="ru-RU" altLang="ru-RU" dirty="0" smtClean="0">
                <a:latin typeface="Times New Roman" pitchFamily="18" charset="0"/>
                <a:cs typeface="Times New Roman" pitchFamily="18" charset="0"/>
              </a:rPr>
              <a:t>                                8 (922) 829 21 89; </a:t>
            </a:r>
          </a:p>
          <a:p>
            <a:pPr algn="just">
              <a:spcBef>
                <a:spcPct val="0"/>
              </a:spcBef>
              <a:defRPr/>
            </a:pPr>
            <a:r>
              <a:rPr lang="ru-RU" altLang="ru-RU" dirty="0" smtClean="0">
                <a:latin typeface="Times New Roman" pitchFamily="18" charset="0"/>
                <a:cs typeface="Times New Roman" pitchFamily="18" charset="0"/>
              </a:rPr>
              <a:t>                                8 (986) 779 50 29</a:t>
            </a:r>
          </a:p>
          <a:p>
            <a:pPr algn="just">
              <a:spcBef>
                <a:spcPct val="0"/>
              </a:spcBef>
              <a:defRPr/>
            </a:pPr>
            <a:endParaRPr lang="ru-RU" altLang="ru-RU" dirty="0" smtClean="0">
              <a:latin typeface="Times New Roman" pitchFamily="18" charset="0"/>
              <a:cs typeface="Times New Roman" pitchFamily="18" charset="0"/>
            </a:endParaRPr>
          </a:p>
          <a:p>
            <a:pPr algn="just">
              <a:spcBef>
                <a:spcPct val="0"/>
              </a:spcBef>
              <a:defRPr/>
            </a:pPr>
            <a:r>
              <a:rPr lang="ru-RU" altLang="ru-RU" b="1" dirty="0" smtClean="0">
                <a:latin typeface="Times New Roman" pitchFamily="18" charset="0"/>
                <a:cs typeface="Times New Roman" pitchFamily="18" charset="0"/>
              </a:rPr>
              <a:t>                                </a:t>
            </a:r>
            <a:endParaRPr lang="ru-RU" altLang="ru-RU" b="1"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755576" y="404663"/>
            <a:ext cx="8208912" cy="1446550"/>
          </a:xfrm>
          <a:prstGeom prst="rect">
            <a:avLst/>
          </a:prstGeom>
          <a:noFill/>
        </p:spPr>
        <p:txBody>
          <a:bodyPr wrap="square" rtlCol="0">
            <a:spAutoFit/>
          </a:bodyPr>
          <a:lstStyle/>
          <a:p>
            <a:r>
              <a:rPr lang="ru-RU" sz="4400" b="1" dirty="0" err="1" smtClean="0">
                <a:solidFill>
                  <a:schemeClr val="bg1"/>
                </a:solidFill>
                <a:latin typeface="Arial" panose="020B0604020202020204" pitchFamily="34" charset="0"/>
                <a:ea typeface="+mj-ea"/>
                <a:cs typeface="Arial" panose="020B0604020202020204" pitchFamily="34" charset="0"/>
              </a:rPr>
              <a:t>О</a:t>
            </a:r>
            <a:r>
              <a:rPr lang="ru-RU" sz="4400" b="1" dirty="0" err="1" smtClean="0">
                <a:solidFill>
                  <a:schemeClr val="bg1"/>
                </a:solidFill>
                <a:latin typeface="Arial" panose="020B0604020202020204" pitchFamily="34" charset="0"/>
                <a:cs typeface="Arial" panose="020B0604020202020204" pitchFamily="34" charset="0"/>
              </a:rPr>
              <a:t>ОсОООООО</a:t>
            </a:r>
            <a:r>
              <a:rPr lang="ru-RU" sz="4400" b="1" dirty="0" smtClean="0">
                <a:solidFill>
                  <a:schemeClr val="bg1"/>
                </a:solidFill>
                <a:latin typeface="Arial" panose="020B0604020202020204" pitchFamily="34" charset="0"/>
                <a:cs typeface="Arial" panose="020B0604020202020204" pitchFamily="34" charset="0"/>
              </a:rPr>
              <a:t> сведения </a:t>
            </a:r>
          </a:p>
          <a:p>
            <a:r>
              <a:rPr lang="ru-RU" sz="4400" b="1" dirty="0" err="1" smtClean="0">
                <a:solidFill>
                  <a:schemeClr val="bg1"/>
                </a:solidFill>
                <a:latin typeface="Arial" panose="020B0604020202020204" pitchFamily="34" charset="0"/>
                <a:ea typeface="+mj-ea"/>
                <a:cs typeface="Arial" panose="020B0604020202020204" pitchFamily="34" charset="0"/>
              </a:rPr>
              <a:t>сОсновные</a:t>
            </a:r>
            <a:r>
              <a:rPr lang="ru-RU" sz="4400" b="1" dirty="0" smtClean="0">
                <a:solidFill>
                  <a:schemeClr val="bg1"/>
                </a:solidFill>
                <a:latin typeface="Arial" panose="020B0604020202020204" pitchFamily="34" charset="0"/>
                <a:ea typeface="+mj-ea"/>
                <a:cs typeface="Arial" panose="020B0604020202020204" pitchFamily="34" charset="0"/>
              </a:rPr>
              <a:t> </a:t>
            </a:r>
            <a:r>
              <a:rPr lang="ru-RU" sz="4400" b="1" dirty="0">
                <a:solidFill>
                  <a:schemeClr val="bg1"/>
                </a:solidFill>
                <a:latin typeface="Arial" panose="020B0604020202020204" pitchFamily="34" charset="0"/>
                <a:ea typeface="+mj-ea"/>
                <a:cs typeface="Arial" panose="020B0604020202020204" pitchFamily="34" charset="0"/>
              </a:rPr>
              <a:t>сведения </a:t>
            </a: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2400" b="1" dirty="0" smtClean="0">
                <a:solidFill>
                  <a:schemeClr val="bg1"/>
                </a:solidFill>
              </a:rPr>
              <a:t>7.</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79512" y="188640"/>
            <a:ext cx="8678738" cy="6570360"/>
          </a:xfrm>
        </p:spPr>
        <p:txBody>
          <a:bodyPr>
            <a:noAutofit/>
          </a:bodyPr>
          <a:lstStyle/>
          <a:p>
            <a:pPr marL="358775" indent="-358775" algn="ctr">
              <a:lnSpc>
                <a:spcPct val="100000"/>
              </a:lnSpc>
              <a:buNone/>
            </a:pP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Подраздел «Основные сведения»</a:t>
            </a:r>
          </a:p>
          <a:p>
            <a:pPr marL="358775" indent="-358775" algn="just">
              <a:lnSpc>
                <a:spcPct val="100000"/>
              </a:lnSpc>
              <a:buNone/>
            </a:pPr>
            <a:r>
              <a:rPr lang="ru-RU" sz="2000" dirty="0" smtClean="0">
                <a:latin typeface="Times New Roman" pitchFamily="18" charset="0"/>
                <a:cs typeface="Times New Roman" pitchFamily="18" charset="0"/>
              </a:rPr>
              <a:t>а) о полном и сокращенном наименовании образовательной организации </a:t>
            </a:r>
            <a:r>
              <a:rPr lang="ru-RU" sz="2000" b="1" dirty="0" smtClean="0">
                <a:latin typeface="Times New Roman" pitchFamily="18" charset="0"/>
                <a:cs typeface="Times New Roman" pitchFamily="18" charset="0"/>
              </a:rPr>
              <a:t>(в соответствии с уставом);</a:t>
            </a:r>
          </a:p>
          <a:p>
            <a:pPr marL="358775" indent="-358775" algn="just">
              <a:lnSpc>
                <a:spcPct val="100000"/>
              </a:lnSpc>
              <a:buNone/>
            </a:pPr>
            <a:r>
              <a:rPr lang="ru-RU" sz="2000" dirty="0" smtClean="0">
                <a:latin typeface="Times New Roman" pitchFamily="18" charset="0"/>
                <a:cs typeface="Times New Roman" pitchFamily="18" charset="0"/>
              </a:rPr>
              <a:t>б</a:t>
            </a:r>
            <a:r>
              <a:rPr lang="ru-RU" sz="2000" dirty="0">
                <a:latin typeface="Times New Roman" pitchFamily="18" charset="0"/>
                <a:cs typeface="Times New Roman" pitchFamily="18" charset="0"/>
              </a:rPr>
              <a:t>) о дате создания образовательной </a:t>
            </a:r>
            <a:r>
              <a:rPr lang="ru-RU" sz="2000" dirty="0" smtClean="0">
                <a:latin typeface="Times New Roman" pitchFamily="18" charset="0"/>
                <a:cs typeface="Times New Roman" pitchFamily="18" charset="0"/>
              </a:rPr>
              <a:t>организации </a:t>
            </a:r>
            <a:r>
              <a:rPr lang="ru-RU" sz="2000" b="1" dirty="0" smtClean="0">
                <a:latin typeface="Times New Roman" pitchFamily="18" charset="0"/>
                <a:cs typeface="Times New Roman" pitchFamily="18" charset="0"/>
              </a:rPr>
              <a:t>(число, месяц, год);</a:t>
            </a:r>
            <a:endParaRPr lang="ru-RU" sz="2000" b="1" dirty="0">
              <a:latin typeface="Times New Roman" pitchFamily="18" charset="0"/>
              <a:cs typeface="Times New Roman" pitchFamily="18" charset="0"/>
            </a:endParaRPr>
          </a:p>
          <a:p>
            <a:pPr marL="358775" indent="-358775" algn="just">
              <a:lnSpc>
                <a:spcPct val="100000"/>
              </a:lnSpc>
              <a:buNone/>
            </a:pPr>
            <a:r>
              <a:rPr lang="ru-RU" sz="2000" dirty="0">
                <a:latin typeface="Times New Roman" pitchFamily="18" charset="0"/>
                <a:cs typeface="Times New Roman" pitchFamily="18" charset="0"/>
              </a:rPr>
              <a:t>в) об учредителе, учредителях образовательной организации;</a:t>
            </a:r>
          </a:p>
          <a:p>
            <a:pPr marL="358775" indent="-358775" algn="just">
              <a:lnSpc>
                <a:spcPct val="100000"/>
              </a:lnSpc>
              <a:buNone/>
            </a:pPr>
            <a:r>
              <a:rPr lang="ru-RU" sz="2000" dirty="0">
                <a:latin typeface="Times New Roman" pitchFamily="18" charset="0"/>
                <a:cs typeface="Times New Roman" pitchFamily="18" charset="0"/>
              </a:rPr>
              <a:t>г) о месте нахождения образовательной организации;</a:t>
            </a:r>
          </a:p>
          <a:p>
            <a:pPr marL="358775" indent="-358775" algn="just">
              <a:lnSpc>
                <a:spcPct val="100000"/>
              </a:lnSpc>
              <a:buNone/>
            </a:pPr>
            <a:r>
              <a:rPr lang="ru-RU" sz="2000" dirty="0">
                <a:latin typeface="Times New Roman" pitchFamily="18" charset="0"/>
                <a:cs typeface="Times New Roman" pitchFamily="18" charset="0"/>
              </a:rPr>
              <a:t>д) о режиме и графике работы образовательной </a:t>
            </a:r>
            <a:r>
              <a:rPr lang="ru-RU" sz="2000" dirty="0" smtClean="0">
                <a:latin typeface="Times New Roman" pitchFamily="18" charset="0"/>
                <a:cs typeface="Times New Roman" pitchFamily="18" charset="0"/>
              </a:rPr>
              <a:t>организации </a:t>
            </a:r>
            <a:r>
              <a:rPr lang="ru-RU" sz="1600" b="1" dirty="0" smtClean="0">
                <a:latin typeface="Times New Roman" pitchFamily="18" charset="0"/>
                <a:cs typeface="Times New Roman" pitchFamily="18" charset="0"/>
              </a:rPr>
              <a:t>(п. 14 приказа 373 (режим работы ОО устанавливается </a:t>
            </a:r>
            <a:r>
              <a:rPr lang="ru-RU" sz="1600" b="1" dirty="0" err="1" smtClean="0">
                <a:latin typeface="Times New Roman" pitchFamily="18" charset="0"/>
                <a:cs typeface="Times New Roman" pitchFamily="18" charset="0"/>
              </a:rPr>
              <a:t>лна</a:t>
            </a:r>
            <a:r>
              <a:rPr lang="ru-RU" sz="1600" b="1" dirty="0" smtClean="0">
                <a:latin typeface="Times New Roman" pitchFamily="18" charset="0"/>
                <a:cs typeface="Times New Roman" pitchFamily="18" charset="0"/>
              </a:rPr>
              <a:t> (приказ </a:t>
            </a:r>
            <a:r>
              <a:rPr lang="ru-RU" sz="1600" b="1" dirty="0" err="1" smtClean="0">
                <a:latin typeface="Times New Roman" pitchFamily="18" charset="0"/>
                <a:cs typeface="Times New Roman" pitchFamily="18" charset="0"/>
              </a:rPr>
              <a:t>от__№</a:t>
            </a:r>
            <a:r>
              <a:rPr lang="ru-RU" sz="1600" b="1" dirty="0" smtClean="0">
                <a:latin typeface="Times New Roman" pitchFamily="18" charset="0"/>
                <a:cs typeface="Times New Roman" pitchFamily="18" charset="0"/>
              </a:rPr>
              <a:t> __) + график(длительность трудового дня, выходные и праздничные дни);</a:t>
            </a:r>
            <a:endParaRPr lang="ru-RU" sz="1600" b="1" dirty="0">
              <a:latin typeface="Times New Roman" pitchFamily="18" charset="0"/>
              <a:cs typeface="Times New Roman" pitchFamily="18" charset="0"/>
            </a:endParaRPr>
          </a:p>
          <a:p>
            <a:pPr marL="358775" indent="-358775" algn="just">
              <a:lnSpc>
                <a:spcPct val="100000"/>
              </a:lnSpc>
              <a:buNone/>
            </a:pPr>
            <a:r>
              <a:rPr lang="ru-RU" sz="2000" dirty="0">
                <a:latin typeface="Times New Roman" pitchFamily="18" charset="0"/>
                <a:cs typeface="Times New Roman" pitchFamily="18" charset="0"/>
              </a:rPr>
              <a:t>е) о контактных телефонах и адресах электронной почты образовательной организации;</a:t>
            </a:r>
          </a:p>
          <a:p>
            <a:pPr marL="265113" indent="-265113" algn="just">
              <a:lnSpc>
                <a:spcPct val="100000"/>
              </a:lnSpc>
              <a:buNone/>
            </a:pPr>
            <a:r>
              <a:rPr lang="ru-RU" sz="2000" dirty="0">
                <a:latin typeface="Times New Roman" pitchFamily="18" charset="0"/>
                <a:cs typeface="Times New Roman" pitchFamily="18" charset="0"/>
              </a:rPr>
              <a:t>ж) </a:t>
            </a:r>
            <a:r>
              <a:rPr lang="ru-RU" sz="1800" dirty="0">
                <a:latin typeface="Times New Roman" pitchFamily="18" charset="0"/>
                <a:cs typeface="Times New Roman" pitchFamily="18" charset="0"/>
              </a:rPr>
              <a:t>о местах осуществления образовательной деятельности, сведения о которых в соответствии с </a:t>
            </a:r>
            <a:r>
              <a:rPr lang="ru-RU" sz="1800" dirty="0" smtClean="0">
                <a:latin typeface="Times New Roman" pitchFamily="18" charset="0"/>
                <a:cs typeface="Times New Roman" pitchFamily="18" charset="0"/>
              </a:rPr>
              <a:t>ФЗ №</a:t>
            </a:r>
            <a:r>
              <a:rPr lang="ru-RU" sz="1800" dirty="0">
                <a:latin typeface="Times New Roman" pitchFamily="18" charset="0"/>
                <a:cs typeface="Times New Roman" pitchFamily="18" charset="0"/>
              </a:rPr>
              <a:t> </a:t>
            </a:r>
            <a:r>
              <a:rPr lang="ru-RU" sz="1800" dirty="0" smtClean="0">
                <a:latin typeface="Times New Roman" pitchFamily="18" charset="0"/>
                <a:cs typeface="Times New Roman" pitchFamily="18" charset="0"/>
              </a:rPr>
              <a:t>273-ФЗ </a:t>
            </a:r>
            <a:r>
              <a:rPr lang="ru-RU" sz="1800" dirty="0">
                <a:latin typeface="Times New Roman" pitchFamily="18" charset="0"/>
                <a:cs typeface="Times New Roman" pitchFamily="18" charset="0"/>
              </a:rPr>
              <a:t>не включаются в соответствующую запись в реестре лицензий на осуществление образовательной деятельности, перечисленных </a:t>
            </a:r>
            <a:r>
              <a:rPr lang="ru-RU" sz="1800" dirty="0" smtClean="0">
                <a:latin typeface="Times New Roman" pitchFamily="18" charset="0"/>
                <a:cs typeface="Times New Roman" pitchFamily="18" charset="0"/>
              </a:rPr>
              <a:t>п. 12 </a:t>
            </a:r>
            <a:r>
              <a:rPr lang="ru-RU" sz="1800" b="1" dirty="0" smtClean="0">
                <a:latin typeface="Times New Roman" pitchFamily="18" charset="0"/>
                <a:cs typeface="Times New Roman" pitchFamily="18" charset="0"/>
              </a:rPr>
              <a:t>(а, </a:t>
            </a:r>
            <a:r>
              <a:rPr lang="ru-RU" sz="1800" b="1" dirty="0" err="1" smtClean="0">
                <a:latin typeface="Times New Roman" pitchFamily="18" charset="0"/>
                <a:cs typeface="Times New Roman" pitchFamily="18" charset="0"/>
              </a:rPr>
              <a:t>д</a:t>
            </a:r>
            <a:r>
              <a:rPr lang="ru-RU" sz="1800" b="1"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Правил (Постановления Правительства РФ от 20.10.2021 №</a:t>
            </a:r>
            <a:r>
              <a:rPr lang="ru-RU" sz="1800" dirty="0">
                <a:latin typeface="Times New Roman" pitchFamily="18" charset="0"/>
                <a:cs typeface="Times New Roman" pitchFamily="18" charset="0"/>
              </a:rPr>
              <a:t> </a:t>
            </a:r>
            <a:r>
              <a:rPr lang="ru-RU" sz="1800" dirty="0" smtClean="0">
                <a:latin typeface="Times New Roman" pitchFamily="18" charset="0"/>
                <a:cs typeface="Times New Roman" pitchFamily="18" charset="0"/>
              </a:rPr>
              <a:t>1802), </a:t>
            </a:r>
            <a:r>
              <a:rPr lang="ru-RU" sz="1800" dirty="0">
                <a:solidFill>
                  <a:srgbClr val="FF0000"/>
                </a:solidFill>
                <a:latin typeface="Times New Roman" pitchFamily="18" charset="0"/>
                <a:cs typeface="Times New Roman" pitchFamily="18" charset="0"/>
              </a:rPr>
              <a:t>в виде адреса места </a:t>
            </a:r>
            <a:r>
              <a:rPr lang="ru-RU" sz="1800" dirty="0" smtClean="0">
                <a:solidFill>
                  <a:srgbClr val="FF0000"/>
                </a:solidFill>
                <a:latin typeface="Times New Roman" pitchFamily="18" charset="0"/>
                <a:cs typeface="Times New Roman" pitchFamily="18" charset="0"/>
              </a:rPr>
              <a:t>нахождения</a:t>
            </a:r>
            <a:r>
              <a:rPr lang="ru-RU" sz="18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a:t>
            </a:r>
            <a:r>
              <a:rPr lang="ru-RU" sz="2000" b="1" dirty="0" smtClean="0">
                <a:latin typeface="Times New Roman" pitchFamily="18" charset="0"/>
                <a:cs typeface="Times New Roman" pitchFamily="18" charset="0"/>
              </a:rPr>
              <a:t>а</a:t>
            </a:r>
            <a:r>
              <a:rPr lang="ru-RU" sz="2000" dirty="0" smtClean="0">
                <a:latin typeface="Times New Roman" pitchFamily="18" charset="0"/>
                <a:cs typeface="Times New Roman" pitchFamily="18" charset="0"/>
              </a:rPr>
              <a:t> - места осуществления ОД при использовании сетевой формы реализации ОП; </a:t>
            </a:r>
            <a:r>
              <a:rPr lang="ru-RU" sz="2000" b="1" dirty="0" err="1" smtClean="0">
                <a:latin typeface="Times New Roman" pitchFamily="18" charset="0"/>
                <a:cs typeface="Times New Roman" pitchFamily="18" charset="0"/>
              </a:rPr>
              <a:t>д</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места осуществления ОД по ДОП, если ничего нет, то прописываем: </a:t>
            </a:r>
            <a:r>
              <a:rPr lang="ru-RU" sz="1400" b="1" dirty="0" smtClean="0">
                <a:latin typeface="Times New Roman" pitchFamily="18" charset="0"/>
                <a:cs typeface="Times New Roman" pitchFamily="18" charset="0"/>
              </a:rPr>
              <a:t>сведения об адресах мест осуществления образовательной деятельности, которые не включаются в соответствующую запись в реестре лицензий на осуществление образовательной деятельности, отсутствуют</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2400" b="1" dirty="0" smtClean="0">
                <a:solidFill>
                  <a:schemeClr val="bg1"/>
                </a:solidFill>
              </a:rPr>
              <a:t>7.</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50750" y="260648"/>
            <a:ext cx="8707500" cy="5832648"/>
          </a:xfrm>
        </p:spPr>
        <p:txBody>
          <a:bodyPr>
            <a:noAutofit/>
          </a:bodyPr>
          <a:lstStyle/>
          <a:p>
            <a:pPr marL="265113" indent="-265113" algn="ctr">
              <a:lnSpc>
                <a:spcPct val="100000"/>
              </a:lnSpc>
              <a:buNone/>
            </a:pPr>
            <a:r>
              <a:rPr lang="ru-RU" sz="2400" b="1" dirty="0" smtClean="0">
                <a:latin typeface="Times New Roman" pitchFamily="18" charset="0"/>
                <a:cs typeface="Times New Roman" pitchFamily="18" charset="0"/>
              </a:rPr>
              <a:t>                   Подраздел «Основные сведения»</a:t>
            </a:r>
          </a:p>
          <a:p>
            <a:pPr marL="265113" indent="-265113" algn="just">
              <a:lnSpc>
                <a:spcPct val="100000"/>
              </a:lnSpc>
              <a:buNone/>
            </a:pPr>
            <a:endParaRPr lang="ru-RU" sz="2000" b="1" dirty="0" smtClean="0">
              <a:solidFill>
                <a:srgbClr val="FF0000"/>
              </a:solidFill>
              <a:latin typeface="Arial" panose="020B0604020202020204" pitchFamily="34" charset="0"/>
              <a:cs typeface="Arial" panose="020B0604020202020204" pitchFamily="34" charset="0"/>
            </a:endParaRPr>
          </a:p>
          <a:p>
            <a:pPr marL="265113" indent="-265113" algn="just">
              <a:lnSpc>
                <a:spcPct val="100000"/>
              </a:lnSpc>
              <a:buNone/>
            </a:pPr>
            <a:r>
              <a:rPr lang="ru-RU" sz="2400" b="1" dirty="0" err="1" smtClean="0">
                <a:solidFill>
                  <a:srgbClr val="FF0000"/>
                </a:solidFill>
                <a:latin typeface="Times New Roman" pitchFamily="18" charset="0"/>
                <a:cs typeface="Times New Roman" pitchFamily="18" charset="0"/>
              </a:rPr>
              <a:t>з</a:t>
            </a:r>
            <a:r>
              <a:rPr lang="ru-RU" sz="2400" b="1" dirty="0">
                <a:solidFill>
                  <a:srgbClr val="FF0000"/>
                </a:solidFill>
                <a:latin typeface="Times New Roman" pitchFamily="18" charset="0"/>
                <a:cs typeface="Times New Roman" pitchFamily="18" charset="0"/>
              </a:rPr>
              <a:t>) о лицензии на осуществление образовательной деятельности (выписке из реестра лицензий на осуществление образовательной деятельности</a:t>
            </a:r>
            <a:r>
              <a:rPr lang="ru-RU" sz="2400" b="1" dirty="0" smtClean="0">
                <a:solidFill>
                  <a:srgbClr val="FF0000"/>
                </a:solidFill>
                <a:latin typeface="Times New Roman" pitchFamily="18" charset="0"/>
                <a:cs typeface="Times New Roman" pitchFamily="18" charset="0"/>
              </a:rPr>
              <a:t>);</a:t>
            </a:r>
          </a:p>
          <a:p>
            <a:pPr marL="265113" indent="-265113">
              <a:lnSpc>
                <a:spcPct val="100000"/>
              </a:lnSpc>
              <a:buNone/>
            </a:pPr>
            <a:endParaRPr lang="ru-RU" sz="2400" b="1" dirty="0">
              <a:solidFill>
                <a:srgbClr val="FF0000"/>
              </a:solidFill>
              <a:latin typeface="Times New Roman" pitchFamily="18" charset="0"/>
              <a:cs typeface="Times New Roman" pitchFamily="18" charset="0"/>
            </a:endParaRPr>
          </a:p>
          <a:p>
            <a:pPr marL="265113" indent="-265113" algn="just">
              <a:lnSpc>
                <a:spcPct val="100000"/>
              </a:lnSpc>
              <a:buNone/>
            </a:pPr>
            <a:r>
              <a:rPr lang="ru-RU" sz="2400" b="1" dirty="0">
                <a:solidFill>
                  <a:srgbClr val="FF0000"/>
                </a:solidFill>
                <a:latin typeface="Times New Roman" pitchFamily="18" charset="0"/>
                <a:cs typeface="Times New Roman" pitchFamily="18" charset="0"/>
              </a:rPr>
              <a:t>и) о наличии или об отсутствии государственной аккредитации образовательной </a:t>
            </a:r>
            <a:r>
              <a:rPr lang="ru-RU" sz="2400" b="1" dirty="0" smtClean="0">
                <a:solidFill>
                  <a:srgbClr val="FF0000"/>
                </a:solidFill>
                <a:latin typeface="Times New Roman" pitchFamily="18" charset="0"/>
                <a:cs typeface="Times New Roman" pitchFamily="18" charset="0"/>
              </a:rPr>
              <a:t>деятельности </a:t>
            </a:r>
          </a:p>
          <a:p>
            <a:pPr marL="265113" indent="-265113" algn="just">
              <a:lnSpc>
                <a:spcPct val="100000"/>
              </a:lnSpc>
              <a:buNone/>
            </a:pPr>
            <a:r>
              <a:rPr lang="ru-RU" sz="2400" b="1" dirty="0" smtClean="0">
                <a:latin typeface="Times New Roman" pitchFamily="18" charset="0"/>
                <a:cs typeface="Times New Roman" pitchFamily="18" charset="0"/>
              </a:rPr>
              <a:t>(Государственная аккредитация образовательной деятельности по образовательным программам дошкольного образования не проводится)</a:t>
            </a:r>
          </a:p>
          <a:p>
            <a:pPr marL="265113" indent="0">
              <a:buNone/>
            </a:pPr>
            <a:endParaRPr lang="ru-RU" sz="2000" b="1" dirty="0" smtClean="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14589994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172400" y="260648"/>
            <a:ext cx="45719" cy="40041731"/>
          </a:xfrm>
          <a:prstGeom prst="rect">
            <a:avLst/>
          </a:prstGeom>
          <a:noFill/>
        </p:spPr>
        <p:txBody>
          <a:bodyPr wrap="square" rtlCol="0">
            <a:spAutoFit/>
          </a:bodyPr>
          <a:lstStyle/>
          <a:p>
            <a:r>
              <a:rPr lang="ru-RU" sz="4400" b="1" dirty="0">
                <a:solidFill>
                  <a:schemeClr val="bg1"/>
                </a:solidFill>
                <a:latin typeface="Arial" panose="020B0604020202020204" pitchFamily="34" charset="0"/>
                <a:ea typeface="+mj-ea"/>
                <a:cs typeface="Arial" panose="020B0604020202020204" pitchFamily="34" charset="0"/>
              </a:rPr>
              <a:t>Структура и органы управления образовательной организацией </a:t>
            </a: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2400" b="1" dirty="0" smtClean="0">
                <a:solidFill>
                  <a:schemeClr val="bg1"/>
                </a:solidFill>
              </a:rPr>
              <a:t>8.</a:t>
            </a:r>
            <a:endParaRPr lang="ru-RU" sz="2400" b="1" dirty="0">
              <a:solidFill>
                <a:schemeClr val="bg1"/>
              </a:solidFill>
            </a:endParaRPr>
          </a:p>
        </p:txBody>
      </p:sp>
      <p:sp>
        <p:nvSpPr>
          <p:cNvPr id="7" name="Прямоугольник 6"/>
          <p:cNvSpPr/>
          <p:nvPr/>
        </p:nvSpPr>
        <p:spPr>
          <a:xfrm>
            <a:off x="-220500" y="1719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50750" y="332656"/>
            <a:ext cx="8707500" cy="6264696"/>
          </a:xfrm>
        </p:spPr>
        <p:txBody>
          <a:bodyPr>
            <a:noAutofit/>
          </a:bodyPr>
          <a:lstStyle/>
          <a:p>
            <a:pPr marL="265113" indent="-265113" algn="ctr">
              <a:lnSpc>
                <a:spcPct val="100000"/>
              </a:lnSpc>
              <a:buNone/>
            </a:pPr>
            <a:r>
              <a:rPr lang="ru-RU" sz="2000" dirty="0" smtClean="0">
                <a:latin typeface="Arial" panose="020B0604020202020204" pitchFamily="34" charset="0"/>
                <a:cs typeface="Arial" panose="020B0604020202020204" pitchFamily="34" charset="0"/>
              </a:rPr>
              <a:t>         </a:t>
            </a:r>
            <a:r>
              <a:rPr lang="ru-RU" sz="2000" b="1" dirty="0" smtClean="0">
                <a:latin typeface="Times New Roman" pitchFamily="18" charset="0"/>
                <a:cs typeface="Times New Roman" pitchFamily="18" charset="0"/>
              </a:rPr>
              <a:t>Подраздел  «Структура и органы управления образовательной организации»  </a:t>
            </a:r>
          </a:p>
          <a:p>
            <a:pPr marL="265113" indent="-265113">
              <a:lnSpc>
                <a:spcPct val="100000"/>
              </a:lnSpc>
              <a:buNone/>
            </a:pPr>
            <a:endParaRPr lang="ru-RU" sz="2000" dirty="0" smtClean="0">
              <a:latin typeface="Arial" panose="020B0604020202020204" pitchFamily="34" charset="0"/>
              <a:cs typeface="Arial" panose="020B0604020202020204" pitchFamily="34" charset="0"/>
            </a:endParaRPr>
          </a:p>
          <a:p>
            <a:pPr marL="265113" indent="-265113" algn="just">
              <a:lnSpc>
                <a:spcPct val="100000"/>
              </a:lnSpc>
              <a:buNone/>
            </a:pPr>
            <a:r>
              <a:rPr lang="ru-RU" sz="2000" dirty="0" smtClean="0">
                <a:latin typeface="Times New Roman" pitchFamily="18" charset="0"/>
                <a:cs typeface="Times New Roman" pitchFamily="18" charset="0"/>
              </a:rPr>
              <a:t>Ст. 27 273-ФЗ </a:t>
            </a:r>
            <a:r>
              <a:rPr lang="ru-RU" sz="2000" b="1" dirty="0" smtClean="0">
                <a:latin typeface="Times New Roman" pitchFamily="18" charset="0"/>
                <a:cs typeface="Times New Roman" pitchFamily="18" charset="0"/>
              </a:rPr>
              <a:t>(Наименование ОО) в своей структуре структурных подразделений не имеет); </a:t>
            </a:r>
          </a:p>
          <a:p>
            <a:pPr marL="265113" indent="-265113" algn="just">
              <a:lnSpc>
                <a:spcPct val="100000"/>
              </a:lnSpc>
              <a:buNone/>
            </a:pPr>
            <a:r>
              <a:rPr lang="ru-RU" sz="2000" dirty="0" smtClean="0">
                <a:latin typeface="Times New Roman" pitchFamily="18" charset="0"/>
                <a:cs typeface="Times New Roman" pitchFamily="18" charset="0"/>
              </a:rPr>
              <a:t>ч. 2, ч. 3, ч. 4, ч. 6 ст. 26 273-ФЗ.</a:t>
            </a:r>
          </a:p>
          <a:p>
            <a:pPr marL="265113" indent="-265113" algn="just">
              <a:lnSpc>
                <a:spcPct val="100000"/>
              </a:lnSpc>
              <a:buNone/>
            </a:pPr>
            <a:r>
              <a:rPr lang="ru-RU" sz="2000" dirty="0" smtClean="0">
                <a:latin typeface="Times New Roman" pitchFamily="18" charset="0"/>
                <a:cs typeface="Times New Roman" pitchFamily="18" charset="0"/>
              </a:rPr>
              <a:t>а</a:t>
            </a:r>
            <a:r>
              <a:rPr lang="ru-RU" sz="2000" dirty="0">
                <a:latin typeface="Times New Roman" pitchFamily="18" charset="0"/>
                <a:cs typeface="Times New Roman" pitchFamily="18" charset="0"/>
              </a:rPr>
              <a:t>) о наименовании структурного подразделения (</a:t>
            </a:r>
            <a:r>
              <a:rPr lang="ru-RU" sz="2000" b="1" dirty="0">
                <a:solidFill>
                  <a:srgbClr val="456DB3"/>
                </a:solidFill>
                <a:latin typeface="Times New Roman" pitchFamily="18" charset="0"/>
                <a:cs typeface="Times New Roman" pitchFamily="18" charset="0"/>
              </a:rPr>
              <a:t>органа управления</a:t>
            </a:r>
            <a:r>
              <a:rPr lang="ru-RU" sz="2000" dirty="0">
                <a:latin typeface="Times New Roman" pitchFamily="18" charset="0"/>
                <a:cs typeface="Times New Roman" pitchFamily="18" charset="0"/>
              </a:rPr>
              <a:t>);</a:t>
            </a:r>
          </a:p>
          <a:p>
            <a:pPr marL="265113" indent="-265113" algn="just">
              <a:lnSpc>
                <a:spcPct val="100000"/>
              </a:lnSpc>
              <a:buNone/>
            </a:pPr>
            <a:r>
              <a:rPr lang="ru-RU" sz="2000" dirty="0">
                <a:latin typeface="Times New Roman" pitchFamily="18" charset="0"/>
                <a:cs typeface="Times New Roman" pitchFamily="18" charset="0"/>
              </a:rPr>
              <a:t>б) о фамилиях, именах, отчествах (при наличии) и должности руководителей структурных подразделений;</a:t>
            </a:r>
          </a:p>
          <a:p>
            <a:pPr marL="265113" indent="-265113" algn="just">
              <a:lnSpc>
                <a:spcPct val="100000"/>
              </a:lnSpc>
              <a:buNone/>
            </a:pPr>
            <a:r>
              <a:rPr lang="ru-RU" sz="2000" dirty="0">
                <a:latin typeface="Times New Roman" pitchFamily="18" charset="0"/>
                <a:cs typeface="Times New Roman" pitchFamily="18" charset="0"/>
              </a:rPr>
              <a:t>в) о месте нахождения структурных подразделений;</a:t>
            </a:r>
          </a:p>
          <a:p>
            <a:pPr marL="265113" indent="-265113" algn="just">
              <a:lnSpc>
                <a:spcPct val="100000"/>
              </a:lnSpc>
              <a:buNone/>
            </a:pPr>
            <a:r>
              <a:rPr lang="ru-RU" sz="2000" dirty="0">
                <a:latin typeface="Times New Roman" pitchFamily="18" charset="0"/>
                <a:cs typeface="Times New Roman" pitchFamily="18" charset="0"/>
              </a:rPr>
              <a:t>г) об адресах официальных сайтов в сети "Интернет" структурных подразделений (при наличии);</a:t>
            </a:r>
          </a:p>
          <a:p>
            <a:pPr marL="265113" indent="-265113" algn="just">
              <a:lnSpc>
                <a:spcPct val="100000"/>
              </a:lnSpc>
              <a:buNone/>
            </a:pPr>
            <a:r>
              <a:rPr lang="ru-RU" sz="2000" dirty="0">
                <a:latin typeface="Times New Roman" pitchFamily="18" charset="0"/>
                <a:cs typeface="Times New Roman" pitchFamily="18" charset="0"/>
              </a:rPr>
              <a:t>д) об адресах электронной почты структурных подразделений (при наличии);</a:t>
            </a:r>
          </a:p>
          <a:p>
            <a:pPr marL="265113" indent="-265113" algn="just">
              <a:lnSpc>
                <a:spcPct val="100000"/>
              </a:lnSpc>
              <a:buNone/>
            </a:pPr>
            <a:r>
              <a:rPr lang="ru-RU" sz="2000" dirty="0">
                <a:latin typeface="Times New Roman" pitchFamily="18" charset="0"/>
                <a:cs typeface="Times New Roman" pitchFamily="18" charset="0"/>
              </a:rPr>
              <a:t>е) о наличии положений о структурных подразделениях (об органах управления) с приложением указанных положений </a:t>
            </a:r>
            <a:r>
              <a:rPr lang="ru-RU" sz="2000" b="1" dirty="0">
                <a:solidFill>
                  <a:srgbClr val="FF0000"/>
                </a:solidFill>
                <a:latin typeface="Times New Roman" pitchFamily="18" charset="0"/>
                <a:cs typeface="Times New Roman" pitchFamily="18" charset="0"/>
              </a:rPr>
              <a:t>в виде электронных документов, подписанных простой электронной подписью</a:t>
            </a:r>
            <a:r>
              <a:rPr lang="ru-RU" sz="2000" dirty="0">
                <a:latin typeface="Times New Roman" pitchFamily="18" charset="0"/>
                <a:cs typeface="Times New Roman" pitchFamily="18" charset="0"/>
              </a:rPr>
              <a:t> в соответствии с </a:t>
            </a:r>
            <a:r>
              <a:rPr lang="ru-RU" sz="2000" dirty="0">
                <a:latin typeface="Times New Roman" pitchFamily="18" charset="0"/>
                <a:cs typeface="Times New Roman" pitchFamily="18" charset="0"/>
                <a:hlinkClick r:id="rId2"/>
              </a:rPr>
              <a:t>Федеральным законом</a:t>
            </a:r>
            <a:r>
              <a:rPr lang="ru-RU" sz="2000" dirty="0">
                <a:latin typeface="Times New Roman" pitchFamily="18" charset="0"/>
                <a:cs typeface="Times New Roman" pitchFamily="18" charset="0"/>
              </a:rPr>
              <a:t> от 6 апреля 2011 </a:t>
            </a:r>
            <a:r>
              <a:rPr lang="ru-RU" sz="2000" dirty="0" smtClean="0">
                <a:latin typeface="Times New Roman" pitchFamily="18" charset="0"/>
                <a:cs typeface="Times New Roman" pitchFamily="18" charset="0"/>
              </a:rPr>
              <a:t>года №</a:t>
            </a:r>
            <a:r>
              <a:rPr lang="ru-RU" sz="2000" dirty="0">
                <a:latin typeface="Times New Roman" pitchFamily="18" charset="0"/>
                <a:cs typeface="Times New Roman" pitchFamily="18" charset="0"/>
              </a:rPr>
              <a:t> 63-ФЗ </a:t>
            </a:r>
            <a:r>
              <a:rPr lang="ru-RU" sz="2000" dirty="0" smtClean="0">
                <a:latin typeface="Times New Roman" pitchFamily="18" charset="0"/>
                <a:cs typeface="Times New Roman" pitchFamily="18" charset="0"/>
              </a:rPr>
              <a:t>«Об </a:t>
            </a:r>
            <a:r>
              <a:rPr lang="ru-RU" sz="2000" dirty="0">
                <a:latin typeface="Times New Roman" pitchFamily="18" charset="0"/>
                <a:cs typeface="Times New Roman" pitchFamily="18" charset="0"/>
              </a:rPr>
              <a:t>электронной </a:t>
            </a:r>
            <a:r>
              <a:rPr lang="ru-RU" sz="2000" dirty="0" smtClean="0">
                <a:latin typeface="Times New Roman" pitchFamily="18" charset="0"/>
                <a:cs typeface="Times New Roman" pitchFamily="18" charset="0"/>
              </a:rPr>
              <a:t>подписи».</a:t>
            </a:r>
            <a:endParaRPr lang="ru-RU" sz="20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2400" b="1" dirty="0" smtClean="0">
                <a:solidFill>
                  <a:schemeClr val="bg1"/>
                </a:solidFill>
              </a:rPr>
              <a:t>9.</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53375" y="1700809"/>
            <a:ext cx="8842500" cy="4853652"/>
          </a:xfrm>
        </p:spPr>
        <p:txBody>
          <a:bodyPr>
            <a:noAutofit/>
          </a:bodyPr>
          <a:lstStyle/>
          <a:p>
            <a:pPr marL="0" indent="0" algn="just" fontAlgn="base">
              <a:lnSpc>
                <a:spcPct val="100000"/>
              </a:lnSpc>
              <a:buNone/>
            </a:pPr>
            <a:endParaRPr lang="ru-RU" sz="2000" dirty="0" smtClean="0">
              <a:latin typeface="Times New Roman" pitchFamily="18" charset="0"/>
              <a:cs typeface="Times New Roman" pitchFamily="18" charset="0"/>
            </a:endParaRPr>
          </a:p>
          <a:p>
            <a:pPr marL="0" indent="0" algn="just" fontAlgn="base">
              <a:lnSpc>
                <a:spcPct val="100000"/>
              </a:lnSpc>
              <a:buNone/>
            </a:pPr>
            <a:r>
              <a:rPr lang="ru-RU" sz="2000" dirty="0" smtClean="0">
                <a:latin typeface="Times New Roman" pitchFamily="18" charset="0"/>
                <a:cs typeface="Times New Roman" pitchFamily="18" charset="0"/>
              </a:rPr>
              <a:t>а) </a:t>
            </a:r>
            <a:r>
              <a:rPr lang="ru-RU" sz="2000" dirty="0">
                <a:latin typeface="Times New Roman" pitchFamily="18" charset="0"/>
                <a:cs typeface="Times New Roman" pitchFamily="18" charset="0"/>
              </a:rPr>
              <a:t>устав образовательной организации</a:t>
            </a:r>
            <a:r>
              <a:rPr lang="ru-RU" sz="2000" dirty="0" smtClean="0">
                <a:latin typeface="Times New Roman" pitchFamily="18" charset="0"/>
                <a:cs typeface="Times New Roman" pitchFamily="18" charset="0"/>
              </a:rPr>
              <a:t>;</a:t>
            </a:r>
          </a:p>
          <a:p>
            <a:pPr marL="0" indent="0" algn="just" fontAlgn="base">
              <a:lnSpc>
                <a:spcPct val="100000"/>
              </a:lnSpc>
              <a:buNone/>
            </a:pPr>
            <a:r>
              <a:rPr lang="ru-RU" sz="2000" dirty="0" smtClean="0">
                <a:latin typeface="Times New Roman" pitchFamily="18" charset="0"/>
                <a:cs typeface="Times New Roman" pitchFamily="18" charset="0"/>
              </a:rPr>
              <a:t>б</a:t>
            </a:r>
            <a:r>
              <a:rPr lang="ru-RU" sz="2000" dirty="0">
                <a:latin typeface="Times New Roman" pitchFamily="18" charset="0"/>
                <a:cs typeface="Times New Roman" pitchFamily="18" charset="0"/>
              </a:rPr>
              <a:t>) правила внутреннего распорядка </a:t>
            </a:r>
            <a:r>
              <a:rPr lang="ru-RU" sz="2000" dirty="0" smtClean="0">
                <a:latin typeface="Times New Roman" pitchFamily="18" charset="0"/>
                <a:cs typeface="Times New Roman" pitchFamily="18" charset="0"/>
              </a:rPr>
              <a:t>обучающихся </a:t>
            </a:r>
            <a:r>
              <a:rPr lang="ru-RU" sz="2000" b="1" dirty="0" smtClean="0">
                <a:latin typeface="Times New Roman" pitchFamily="18" charset="0"/>
                <a:cs typeface="Times New Roman" pitchFamily="18" charset="0"/>
              </a:rPr>
              <a:t>(после 10.01.2024);</a:t>
            </a:r>
          </a:p>
          <a:p>
            <a:pPr marL="0" indent="0" algn="just" fontAlgn="base">
              <a:lnSpc>
                <a:spcPct val="100000"/>
              </a:lnSpc>
              <a:buNone/>
            </a:pPr>
            <a:r>
              <a:rPr lang="ru-RU" sz="2000" dirty="0" smtClean="0">
                <a:latin typeface="Times New Roman" pitchFamily="18" charset="0"/>
                <a:cs typeface="Times New Roman" pitchFamily="18" charset="0"/>
              </a:rPr>
              <a:t>в</a:t>
            </a:r>
            <a:r>
              <a:rPr lang="ru-RU" sz="2000" dirty="0">
                <a:latin typeface="Times New Roman" pitchFamily="18" charset="0"/>
                <a:cs typeface="Times New Roman" pitchFamily="18" charset="0"/>
              </a:rPr>
              <a:t>) правила внутреннего трудового распорядка</a:t>
            </a:r>
            <a:r>
              <a:rPr lang="ru-RU" sz="2000" dirty="0" smtClean="0">
                <a:latin typeface="Times New Roman" pitchFamily="18" charset="0"/>
                <a:cs typeface="Times New Roman" pitchFamily="18" charset="0"/>
              </a:rPr>
              <a:t>;</a:t>
            </a:r>
          </a:p>
          <a:p>
            <a:pPr marL="0" indent="0" algn="just" fontAlgn="base">
              <a:lnSpc>
                <a:spcPct val="100000"/>
              </a:lnSpc>
              <a:buNone/>
            </a:pPr>
            <a:r>
              <a:rPr lang="ru-RU" sz="2000" dirty="0" smtClean="0">
                <a:latin typeface="Times New Roman" pitchFamily="18" charset="0"/>
                <a:cs typeface="Times New Roman" pitchFamily="18" charset="0"/>
              </a:rPr>
              <a:t>г</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коллективный </a:t>
            </a:r>
            <a:r>
              <a:rPr lang="ru-RU" sz="2000" dirty="0">
                <a:latin typeface="Times New Roman" pitchFamily="18" charset="0"/>
                <a:cs typeface="Times New Roman" pitchFamily="18" charset="0"/>
              </a:rPr>
              <a:t>договор (при наличии</a:t>
            </a:r>
            <a:r>
              <a:rPr lang="ru-RU" sz="2000" dirty="0" smtClean="0">
                <a:latin typeface="Times New Roman" pitchFamily="18" charset="0"/>
                <a:cs typeface="Times New Roman" pitchFamily="18" charset="0"/>
              </a:rPr>
              <a:t>);</a:t>
            </a:r>
          </a:p>
          <a:p>
            <a:pPr marL="266700" indent="-266700" algn="just" fontAlgn="base">
              <a:lnSpc>
                <a:spcPct val="100000"/>
              </a:lnSpc>
              <a:buNone/>
            </a:pPr>
            <a:r>
              <a:rPr lang="ru-RU" sz="2000" dirty="0">
                <a:latin typeface="Times New Roman" pitchFamily="18" charset="0"/>
                <a:cs typeface="Times New Roman" pitchFamily="18" charset="0"/>
              </a:rPr>
              <a:t>д) локальные нормативные акты образовательной организации по основным вопросам организации и осуществления образовательной деятельности, предусмотренные </a:t>
            </a:r>
            <a:r>
              <a:rPr lang="ru-RU" sz="2000" dirty="0" smtClean="0">
                <a:latin typeface="Times New Roman" pitchFamily="18" charset="0"/>
                <a:cs typeface="Times New Roman" pitchFamily="18" charset="0"/>
              </a:rPr>
              <a:t>Федеральным законом № 273-ФЗ</a:t>
            </a:r>
            <a:r>
              <a:rPr lang="ru-RU" sz="2000" dirty="0">
                <a:latin typeface="Times New Roman" pitchFamily="18" charset="0"/>
                <a:cs typeface="Times New Roman" pitchFamily="18" charset="0"/>
              </a:rPr>
              <a:t> </a:t>
            </a:r>
            <a:r>
              <a:rPr lang="ru-RU" sz="1600" u="sng" dirty="0">
                <a:latin typeface="Times New Roman" pitchFamily="18" charset="0"/>
                <a:cs typeface="Times New Roman" pitchFamily="18" charset="0"/>
              </a:rPr>
              <a:t>(</a:t>
            </a:r>
            <a:r>
              <a:rPr lang="ru-RU" sz="1600" u="sng" dirty="0" smtClean="0">
                <a:latin typeface="Times New Roman" pitchFamily="18" charset="0"/>
                <a:cs typeface="Times New Roman" pitchFamily="18" charset="0"/>
                <a:hlinkClick r:id="rId2"/>
              </a:rPr>
              <a:t>часть </a:t>
            </a:r>
            <a:r>
              <a:rPr lang="ru-RU" sz="1600" u="sng" dirty="0">
                <a:latin typeface="Times New Roman" pitchFamily="18" charset="0"/>
                <a:cs typeface="Times New Roman" pitchFamily="18" charset="0"/>
                <a:hlinkClick r:id="rId2"/>
              </a:rPr>
              <a:t>2 статьи 30 Федерального закона N </a:t>
            </a:r>
            <a:r>
              <a:rPr lang="ru-RU" sz="1600" u="sng" dirty="0" smtClean="0">
                <a:latin typeface="Times New Roman" pitchFamily="18" charset="0"/>
                <a:cs typeface="Times New Roman" pitchFamily="18" charset="0"/>
                <a:hlinkClick r:id="rId2"/>
              </a:rPr>
              <a:t>273-ФЗ</a:t>
            </a:r>
            <a:r>
              <a:rPr lang="ru-RU" sz="1600" u="sng"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a:p>
            <a:pPr marL="444500" indent="-177800" algn="just" fontAlgn="base">
              <a:lnSpc>
                <a:spcPct val="100000"/>
              </a:lnSpc>
              <a:spcBef>
                <a:spcPts val="0"/>
              </a:spcBef>
            </a:pPr>
            <a:r>
              <a:rPr lang="ru-RU" sz="1400" dirty="0">
                <a:solidFill>
                  <a:srgbClr val="456DB3"/>
                </a:solidFill>
                <a:latin typeface="Times New Roman" pitchFamily="18" charset="0"/>
                <a:cs typeface="Times New Roman" pitchFamily="18" charset="0"/>
              </a:rPr>
              <a:t>правила приема </a:t>
            </a:r>
            <a:r>
              <a:rPr lang="ru-RU" sz="1400" dirty="0" smtClean="0">
                <a:solidFill>
                  <a:srgbClr val="456DB3"/>
                </a:solidFill>
                <a:latin typeface="Times New Roman" pitchFamily="18" charset="0"/>
                <a:cs typeface="Times New Roman" pitchFamily="18" charset="0"/>
              </a:rPr>
              <a:t>обучающихся </a:t>
            </a:r>
            <a:r>
              <a:rPr lang="ru-RU" sz="1400" b="1" dirty="0" smtClean="0">
                <a:latin typeface="Times New Roman" pitchFamily="18" charset="0"/>
                <a:cs typeface="Times New Roman" pitchFamily="18" charset="0"/>
              </a:rPr>
              <a:t>(после 04.06.2024),</a:t>
            </a:r>
            <a:r>
              <a:rPr lang="ru-RU" sz="1400" b="1" dirty="0" smtClean="0">
                <a:solidFill>
                  <a:schemeClr val="tx2">
                    <a:lumMod val="60000"/>
                    <a:lumOff val="40000"/>
                  </a:schemeClr>
                </a:solidFill>
                <a:latin typeface="Times New Roman" pitchFamily="18" charset="0"/>
                <a:cs typeface="Times New Roman" pitchFamily="18" charset="0"/>
              </a:rPr>
              <a:t>правила приема по ДОП</a:t>
            </a:r>
            <a:r>
              <a:rPr lang="ru-RU" sz="1400" b="1" dirty="0" smtClean="0">
                <a:latin typeface="Times New Roman" pitchFamily="18" charset="0"/>
                <a:cs typeface="Times New Roman" pitchFamily="18" charset="0"/>
              </a:rPr>
              <a:t>(при наличии);</a:t>
            </a:r>
          </a:p>
          <a:p>
            <a:pPr marL="444500" indent="-177800" algn="just" fontAlgn="base">
              <a:lnSpc>
                <a:spcPct val="100000"/>
              </a:lnSpc>
              <a:spcBef>
                <a:spcPts val="0"/>
              </a:spcBef>
            </a:pPr>
            <a:r>
              <a:rPr lang="ru-RU" sz="1400" dirty="0" smtClean="0">
                <a:solidFill>
                  <a:srgbClr val="456DB3"/>
                </a:solidFill>
                <a:latin typeface="Times New Roman" pitchFamily="18" charset="0"/>
                <a:cs typeface="Times New Roman" pitchFamily="18" charset="0"/>
              </a:rPr>
              <a:t>режим </a:t>
            </a:r>
            <a:r>
              <a:rPr lang="ru-RU" sz="1400" dirty="0">
                <a:solidFill>
                  <a:srgbClr val="456DB3"/>
                </a:solidFill>
                <a:latin typeface="Times New Roman" pitchFamily="18" charset="0"/>
                <a:cs typeface="Times New Roman" pitchFamily="18" charset="0"/>
              </a:rPr>
              <a:t>занятий </a:t>
            </a:r>
            <a:r>
              <a:rPr lang="ru-RU" sz="1400" dirty="0" smtClean="0">
                <a:solidFill>
                  <a:srgbClr val="456DB3"/>
                </a:solidFill>
                <a:latin typeface="Times New Roman" pitchFamily="18" charset="0"/>
                <a:cs typeface="Times New Roman" pitchFamily="18" charset="0"/>
              </a:rPr>
              <a:t>обучающихся </a:t>
            </a:r>
            <a:r>
              <a:rPr lang="ru-RU" sz="1400" b="1" dirty="0" smtClean="0">
                <a:latin typeface="Times New Roman" pitchFamily="18" charset="0"/>
                <a:cs typeface="Times New Roman" pitchFamily="18" charset="0"/>
              </a:rPr>
              <a:t>(после 10.01.2024)(можно включить ДОП – при наличии);</a:t>
            </a:r>
          </a:p>
          <a:p>
            <a:pPr marL="444500" indent="-177800" algn="just" fontAlgn="base">
              <a:lnSpc>
                <a:spcPct val="100000"/>
              </a:lnSpc>
              <a:spcBef>
                <a:spcPts val="0"/>
              </a:spcBef>
            </a:pPr>
            <a:r>
              <a:rPr lang="ru-RU" sz="1400" dirty="0" smtClean="0">
                <a:solidFill>
                  <a:srgbClr val="456DB3"/>
                </a:solidFill>
                <a:latin typeface="Times New Roman" pitchFamily="18" charset="0"/>
                <a:cs typeface="Times New Roman" pitchFamily="18" charset="0"/>
              </a:rPr>
              <a:t>формы</a:t>
            </a:r>
            <a:r>
              <a:rPr lang="ru-RU" sz="1400" dirty="0">
                <a:solidFill>
                  <a:srgbClr val="456DB3"/>
                </a:solidFill>
                <a:latin typeface="Times New Roman" pitchFamily="18" charset="0"/>
                <a:cs typeface="Times New Roman" pitchFamily="18" charset="0"/>
              </a:rPr>
              <a:t>, периодичность и порядок текущего контроля успеваемости и промежуточной аттестации </a:t>
            </a:r>
            <a:r>
              <a:rPr lang="ru-RU" sz="1400" dirty="0" smtClean="0">
                <a:solidFill>
                  <a:srgbClr val="456DB3"/>
                </a:solidFill>
                <a:latin typeface="Times New Roman" pitchFamily="18" charset="0"/>
                <a:cs typeface="Times New Roman" pitchFamily="18" charset="0"/>
              </a:rPr>
              <a:t>обучающихся </a:t>
            </a:r>
            <a:r>
              <a:rPr lang="ru-RU" sz="1400" b="1" dirty="0" smtClean="0">
                <a:latin typeface="Times New Roman" pitchFamily="18" charset="0"/>
                <a:cs typeface="Times New Roman" pitchFamily="18" charset="0"/>
              </a:rPr>
              <a:t>(при реализации ДОП);</a:t>
            </a:r>
          </a:p>
          <a:p>
            <a:pPr marL="444500" indent="-177800" algn="just" fontAlgn="base">
              <a:lnSpc>
                <a:spcPct val="100000"/>
              </a:lnSpc>
              <a:spcBef>
                <a:spcPts val="0"/>
              </a:spcBef>
            </a:pPr>
            <a:r>
              <a:rPr lang="ru-RU" sz="1400" dirty="0" smtClean="0">
                <a:solidFill>
                  <a:srgbClr val="456DB3"/>
                </a:solidFill>
                <a:latin typeface="Times New Roman" pitchFamily="18" charset="0"/>
                <a:cs typeface="Times New Roman" pitchFamily="18" charset="0"/>
              </a:rPr>
              <a:t>порядок </a:t>
            </a:r>
            <a:r>
              <a:rPr lang="ru-RU" sz="1400" dirty="0">
                <a:solidFill>
                  <a:srgbClr val="456DB3"/>
                </a:solidFill>
                <a:latin typeface="Times New Roman" pitchFamily="18" charset="0"/>
                <a:cs typeface="Times New Roman" pitchFamily="18" charset="0"/>
              </a:rPr>
              <a:t>и основания перевода, отчисления и восстановления </a:t>
            </a:r>
            <a:r>
              <a:rPr lang="ru-RU" sz="1400" dirty="0" smtClean="0">
                <a:solidFill>
                  <a:srgbClr val="456DB3"/>
                </a:solidFill>
                <a:latin typeface="Times New Roman" pitchFamily="18" charset="0"/>
                <a:cs typeface="Times New Roman" pitchFamily="18" charset="0"/>
              </a:rPr>
              <a:t>обучающихся </a:t>
            </a:r>
            <a:r>
              <a:rPr lang="ru-RU" sz="1400" b="1" dirty="0" smtClean="0">
                <a:latin typeface="Times New Roman" pitchFamily="18" charset="0"/>
                <a:cs typeface="Times New Roman" pitchFamily="18" charset="0"/>
              </a:rPr>
              <a:t>(после 25.06.2020)</a:t>
            </a:r>
          </a:p>
          <a:p>
            <a:pPr marL="444500" indent="-177800" algn="just" fontAlgn="base">
              <a:lnSpc>
                <a:spcPct val="100000"/>
              </a:lnSpc>
              <a:spcBef>
                <a:spcPts val="0"/>
              </a:spcBef>
            </a:pPr>
            <a:r>
              <a:rPr lang="ru-RU" sz="1400" dirty="0" smtClean="0">
                <a:solidFill>
                  <a:srgbClr val="456DB3"/>
                </a:solidFill>
                <a:latin typeface="Times New Roman" pitchFamily="18" charset="0"/>
                <a:cs typeface="Times New Roman" pitchFamily="18" charset="0"/>
              </a:rPr>
              <a:t>порядок </a:t>
            </a:r>
            <a:r>
              <a:rPr lang="ru-RU" sz="1400" dirty="0">
                <a:solidFill>
                  <a:srgbClr val="456DB3"/>
                </a:solidFill>
                <a:latin typeface="Times New Roman" pitchFamily="18" charset="0"/>
                <a:cs typeface="Times New Roman" pitchFamily="18" charset="0"/>
              </a:rPr>
              <a:t>оформления возникновения, приостановления и прекращения отношений между образовательной организацией и обучающимися и (или) родителями (законными представителями) несовершеннолетних обучающихся</a:t>
            </a:r>
            <a:endParaRPr lang="ru-RU" sz="1400" dirty="0" smtClean="0">
              <a:solidFill>
                <a:srgbClr val="456DB3"/>
              </a:solidFill>
              <a:latin typeface="Times New Roman" pitchFamily="18" charset="0"/>
              <a:cs typeface="Times New Roman" pitchFamily="18" charset="0"/>
            </a:endParaRPr>
          </a:p>
        </p:txBody>
      </p:sp>
      <p:sp>
        <p:nvSpPr>
          <p:cNvPr id="14" name="Прямоугольник 13"/>
          <p:cNvSpPr/>
          <p:nvPr/>
        </p:nvSpPr>
        <p:spPr>
          <a:xfrm>
            <a:off x="0" y="908720"/>
            <a:ext cx="8876250" cy="1323439"/>
          </a:xfrm>
          <a:prstGeom prst="rect">
            <a:avLst/>
          </a:prstGeom>
        </p:spPr>
        <p:txBody>
          <a:bodyPr wrap="square">
            <a:spAutoFit/>
          </a:bodyPr>
          <a:lstStyle/>
          <a:p>
            <a:pPr algn="ctr"/>
            <a:r>
              <a:rPr lang="ru-RU" sz="2000" b="1" dirty="0" smtClean="0">
                <a:latin typeface="Times New Roman" pitchFamily="18" charset="0"/>
                <a:cs typeface="Times New Roman" pitchFamily="18" charset="0"/>
              </a:rPr>
              <a:t>Подраздел «Документы»</a:t>
            </a:r>
          </a:p>
          <a:p>
            <a:r>
              <a:rPr lang="ru-RU" sz="2000" dirty="0" smtClean="0">
                <a:latin typeface="Times New Roman" pitchFamily="18" charset="0"/>
                <a:cs typeface="Times New Roman" pitchFamily="18" charset="0"/>
              </a:rPr>
              <a:t>(должны быть </a:t>
            </a:r>
            <a:r>
              <a:rPr lang="ru-RU" sz="2000" dirty="0">
                <a:latin typeface="Times New Roman" pitchFamily="18" charset="0"/>
                <a:cs typeface="Times New Roman" pitchFamily="18" charset="0"/>
              </a:rPr>
              <a:t>размещены </a:t>
            </a:r>
            <a:r>
              <a:rPr lang="ru-RU" sz="2000" b="1" dirty="0" smtClean="0">
                <a:solidFill>
                  <a:srgbClr val="FF0000"/>
                </a:solidFill>
                <a:latin typeface="Times New Roman" pitchFamily="18" charset="0"/>
                <a:cs typeface="Times New Roman" pitchFamily="18" charset="0"/>
              </a:rPr>
              <a:t>копии </a:t>
            </a:r>
            <a:r>
              <a:rPr lang="ru-RU" sz="2000" b="1" dirty="0">
                <a:solidFill>
                  <a:srgbClr val="FF0000"/>
                </a:solidFill>
                <a:latin typeface="Times New Roman" pitchFamily="18" charset="0"/>
                <a:cs typeface="Times New Roman" pitchFamily="18" charset="0"/>
              </a:rPr>
              <a:t>следующих документов или электронные </a:t>
            </a:r>
            <a:r>
              <a:rPr lang="ru-RU" sz="2000" b="1" dirty="0" smtClean="0">
                <a:solidFill>
                  <a:srgbClr val="FF0000"/>
                </a:solidFill>
                <a:latin typeface="Times New Roman" pitchFamily="18" charset="0"/>
                <a:cs typeface="Times New Roman" pitchFamily="18" charset="0"/>
              </a:rPr>
              <a:t>документы)</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pic>
        <p:nvPicPr>
          <p:cNvPr id="2052" name="Picture 4" descr="https://api.docs.cntd.ru/img/13/02/66/46/91/983ea618-ac41-484e-910f-7fba35c933ad/P00680000.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120438" y="876301"/>
            <a:ext cx="78581" cy="21907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45FF915-C8A5-4583-8183-5F355A51380B}"/>
              </a:ext>
            </a:extLst>
          </p:cNvPr>
          <p:cNvSpPr txBox="1"/>
          <p:nvPr/>
        </p:nvSpPr>
        <p:spPr>
          <a:xfrm>
            <a:off x="825750" y="234001"/>
            <a:ext cx="8201250" cy="769441"/>
          </a:xfrm>
          <a:prstGeom prst="rect">
            <a:avLst/>
          </a:prstGeom>
          <a:noFill/>
        </p:spPr>
        <p:txBody>
          <a:bodyPr wrap="square" rtlCol="0">
            <a:spAutoFit/>
          </a:bodyPr>
          <a:lstStyle/>
          <a:p>
            <a:r>
              <a:rPr lang="ru-RU" sz="4400" b="1" dirty="0">
                <a:solidFill>
                  <a:schemeClr val="bg1"/>
                </a:solidFill>
                <a:latin typeface="Arial" panose="020B0604020202020204" pitchFamily="34" charset="0"/>
                <a:ea typeface="+mj-ea"/>
                <a:cs typeface="Arial" panose="020B0604020202020204" pitchFamily="34" charset="0"/>
              </a:rPr>
              <a:t>Документы </a:t>
            </a:r>
          </a:p>
        </p:txBody>
      </p:sp>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461665"/>
          </a:xfrm>
          <a:prstGeom prst="rect">
            <a:avLst/>
          </a:prstGeom>
          <a:noFill/>
        </p:spPr>
        <p:txBody>
          <a:bodyPr wrap="square" rtlCol="0">
            <a:spAutoFit/>
          </a:bodyPr>
          <a:lstStyle/>
          <a:p>
            <a:pPr algn="ctr"/>
            <a:r>
              <a:rPr lang="ru-RU" sz="2400" b="1" dirty="0" smtClean="0">
                <a:solidFill>
                  <a:schemeClr val="bg1"/>
                </a:solidFill>
              </a:rPr>
              <a:t>9.</a:t>
            </a:r>
            <a:endParaRPr lang="ru-RU" sz="24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idx="1"/>
          </p:nvPr>
        </p:nvSpPr>
        <p:spPr>
          <a:xfrm>
            <a:off x="150750" y="620689"/>
            <a:ext cx="8707500" cy="2232247"/>
          </a:xfrm>
        </p:spPr>
        <p:txBody>
          <a:bodyPr>
            <a:noAutofit/>
          </a:bodyPr>
          <a:lstStyle/>
          <a:p>
            <a:pPr marL="0" lvl="0" indent="0" algn="ctr" eaLnBrk="0" fontAlgn="base" hangingPunct="0">
              <a:lnSpc>
                <a:spcPct val="100000"/>
              </a:lnSpc>
              <a:spcAft>
                <a:spcPct val="0"/>
              </a:spcAft>
              <a:buNone/>
            </a:pPr>
            <a:r>
              <a:rPr lang="ru-RU" sz="2000" dirty="0" smtClean="0">
                <a:solidFill>
                  <a:srgbClr val="456DB3"/>
                </a:solidFill>
                <a:latin typeface="Times New Roman" pitchFamily="18" charset="0"/>
                <a:cs typeface="Times New Roman" pitchFamily="18" charset="0"/>
              </a:rPr>
              <a:t>        </a:t>
            </a:r>
            <a:r>
              <a:rPr lang="ru-RU" sz="2000" b="1" dirty="0" smtClean="0">
                <a:latin typeface="Times New Roman" pitchFamily="18" charset="0"/>
                <a:cs typeface="Times New Roman" pitchFamily="18" charset="0"/>
              </a:rPr>
              <a:t>Подраздел «Документы»</a:t>
            </a:r>
          </a:p>
          <a:p>
            <a:pPr marL="0" lvl="0" indent="0" algn="just" eaLnBrk="0" fontAlgn="base" hangingPunct="0">
              <a:lnSpc>
                <a:spcPct val="100000"/>
              </a:lnSpc>
              <a:spcAft>
                <a:spcPct val="0"/>
              </a:spcAft>
              <a:buNone/>
            </a:pPr>
            <a:r>
              <a:rPr lang="ru-RU" sz="2000" dirty="0" smtClean="0">
                <a:solidFill>
                  <a:srgbClr val="456DB3"/>
                </a:solidFill>
                <a:latin typeface="Times New Roman" pitchFamily="18" charset="0"/>
                <a:cs typeface="Times New Roman" pitchFamily="18" charset="0"/>
              </a:rPr>
              <a:t>формы, периодичность и порядок текущего контроля успеваемости и промежуточной аттестации обучающихся </a:t>
            </a:r>
            <a:r>
              <a:rPr lang="ru-RU" sz="2000" b="1" dirty="0" smtClean="0">
                <a:latin typeface="Times New Roman" pitchFamily="18" charset="0"/>
                <a:cs typeface="Times New Roman" pitchFamily="18" charset="0"/>
              </a:rPr>
              <a:t>(Освоение образовательной программы дошкольного образования МДОАУ №,  адаптированной образовательной программы дошкольного образования для детей с тяжелыми нарушениями речи МДОАУ № не сопровождается проведением промежуточных аттестаций и итоговой аттестации воспитанников)</a:t>
            </a:r>
            <a:endParaRPr lang="ru-RU" altLang="ru-RU" sz="2000" b="1" dirty="0" smtClean="0">
              <a:latin typeface="Times New Roman" pitchFamily="18" charset="0"/>
              <a:cs typeface="Times New Roman" pitchFamily="18" charset="0"/>
            </a:endParaRPr>
          </a:p>
          <a:p>
            <a:pPr marL="0" lvl="0" indent="0" algn="just" eaLnBrk="0" fontAlgn="base" hangingPunct="0">
              <a:lnSpc>
                <a:spcPct val="100000"/>
              </a:lnSpc>
              <a:spcAft>
                <a:spcPct val="0"/>
              </a:spcAft>
              <a:buNone/>
            </a:pPr>
            <a:r>
              <a:rPr lang="ru-RU" altLang="ru-RU" sz="2000" dirty="0" smtClean="0">
                <a:latin typeface="Times New Roman" pitchFamily="18" charset="0"/>
                <a:cs typeface="Times New Roman" pitchFamily="18" charset="0"/>
              </a:rPr>
              <a:t>е</a:t>
            </a:r>
            <a:r>
              <a:rPr lang="ru-RU" altLang="ru-RU" sz="2000" dirty="0">
                <a:latin typeface="Times New Roman" pitchFamily="18" charset="0"/>
                <a:cs typeface="Times New Roman" pitchFamily="18" charset="0"/>
              </a:rPr>
              <a:t>) отчет о результатах </a:t>
            </a:r>
            <a:r>
              <a:rPr lang="ru-RU" altLang="ru-RU" sz="2000" dirty="0" smtClean="0">
                <a:latin typeface="Times New Roman" pitchFamily="18" charset="0"/>
                <a:cs typeface="Times New Roman" pitchFamily="18" charset="0"/>
              </a:rPr>
              <a:t>самообследования </a:t>
            </a:r>
            <a:r>
              <a:rPr lang="ru-RU" altLang="ru-RU" sz="2000" b="1" dirty="0" smtClean="0">
                <a:latin typeface="Times New Roman" pitchFamily="18" charset="0"/>
                <a:cs typeface="Times New Roman" pitchFamily="18" charset="0"/>
              </a:rPr>
              <a:t>(п. 7 462 приказа, отчет подписывается руководителем организации и заверяется ее печатью);</a:t>
            </a:r>
          </a:p>
          <a:p>
            <a:pPr marL="0" lvl="0" indent="0" algn="just" eaLnBrk="0" fontAlgn="base" hangingPunct="0">
              <a:lnSpc>
                <a:spcPct val="100000"/>
              </a:lnSpc>
              <a:spcAft>
                <a:spcPct val="0"/>
              </a:spcAft>
              <a:buNone/>
            </a:pPr>
            <a:r>
              <a:rPr lang="ru-RU" altLang="ru-RU" sz="2000" b="1" dirty="0" smtClean="0">
                <a:latin typeface="Times New Roman" pitchFamily="18" charset="0"/>
                <a:cs typeface="Times New Roman" pitchFamily="18" charset="0"/>
              </a:rPr>
              <a:t> </a:t>
            </a:r>
          </a:p>
          <a:p>
            <a:pPr marL="0" lvl="0" indent="0" algn="just" eaLnBrk="0" fontAlgn="base" hangingPunct="0">
              <a:lnSpc>
                <a:spcPct val="100000"/>
              </a:lnSpc>
              <a:spcAft>
                <a:spcPct val="0"/>
              </a:spcAft>
              <a:buNone/>
            </a:pPr>
            <a:r>
              <a:rPr lang="ru-RU" altLang="ru-RU" sz="2000" dirty="0" smtClean="0">
                <a:latin typeface="Times New Roman" pitchFamily="18" charset="0"/>
                <a:cs typeface="Times New Roman" pitchFamily="18" charset="0"/>
              </a:rPr>
              <a:t>ж</a:t>
            </a:r>
            <a:r>
              <a:rPr lang="ru-RU" altLang="ru-RU" sz="2000" dirty="0">
                <a:latin typeface="Times New Roman" pitchFamily="18" charset="0"/>
                <a:cs typeface="Times New Roman" pitchFamily="18" charset="0"/>
              </a:rPr>
              <a:t>) предписания органов, осуществляющих государственный контроль (надзор) в сфере образования, отчетов об исполнении таких предписаний (до подтверждения органом, осуществляющим государственный контроль (надзор) в сфере образования, исполнения предписания или признания его недействительным в установленном законом </a:t>
            </a:r>
            <a:r>
              <a:rPr lang="ru-RU" altLang="ru-RU" sz="2000" dirty="0" smtClean="0">
                <a:latin typeface="Times New Roman" pitchFamily="18" charset="0"/>
                <a:cs typeface="Times New Roman" pitchFamily="18" charset="0"/>
              </a:rPr>
              <a:t>порядке) </a:t>
            </a:r>
            <a:r>
              <a:rPr lang="ru-RU" altLang="ru-RU" sz="2000" dirty="0">
                <a:latin typeface="Times New Roman" pitchFamily="18" charset="0"/>
                <a:cs typeface="Times New Roman" pitchFamily="18" charset="0"/>
              </a:rPr>
              <a:t>(при наличии</a:t>
            </a:r>
            <a:r>
              <a:rPr lang="ru-RU" altLang="ru-RU" sz="2000" dirty="0" smtClean="0">
                <a:latin typeface="Times New Roman" pitchFamily="18" charset="0"/>
                <a:cs typeface="Times New Roman" pitchFamily="18" charset="0"/>
              </a:rPr>
              <a:t>)  </a:t>
            </a:r>
            <a:r>
              <a:rPr lang="ru-RU" altLang="ru-RU" sz="2000" b="1" dirty="0" smtClean="0">
                <a:latin typeface="Times New Roman" pitchFamily="18" charset="0"/>
                <a:cs typeface="Times New Roman" pitchFamily="18" charset="0"/>
              </a:rPr>
              <a:t>(при проведении </a:t>
            </a:r>
            <a:r>
              <a:rPr lang="ru-RU" altLang="ru-RU" sz="2000" b="1" dirty="0" smtClean="0">
                <a:solidFill>
                  <a:schemeClr val="tx2">
                    <a:lumMod val="60000"/>
                    <a:lumOff val="40000"/>
                  </a:schemeClr>
                </a:solidFill>
                <a:latin typeface="Times New Roman" pitchFamily="18" charset="0"/>
                <a:cs typeface="Times New Roman" pitchFamily="18" charset="0"/>
              </a:rPr>
              <a:t>внеплановых</a:t>
            </a:r>
            <a:r>
              <a:rPr lang="ru-RU" altLang="ru-RU" sz="2000" b="1" dirty="0" smtClean="0">
                <a:latin typeface="Times New Roman" pitchFamily="18" charset="0"/>
                <a:cs typeface="Times New Roman" pitchFamily="18" charset="0"/>
              </a:rPr>
              <a:t> проверок).</a:t>
            </a:r>
            <a:endParaRPr lang="ru-RU" altLang="ru-RU" sz="2000" b="1" dirty="0">
              <a:latin typeface="Times New Roman" pitchFamily="18" charset="0"/>
              <a:cs typeface="Times New Roman" pitchFamily="18" charset="0"/>
            </a:endParaRPr>
          </a:p>
        </p:txBody>
      </p:sp>
      <p:sp>
        <p:nvSpPr>
          <p:cNvPr id="14" name="Прямоугольник 13"/>
          <p:cNvSpPr/>
          <p:nvPr/>
        </p:nvSpPr>
        <p:spPr>
          <a:xfrm>
            <a:off x="4200750" y="6353282"/>
            <a:ext cx="4369500"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15">
            <a:extLst>
              <a:ext uri="{FF2B5EF4-FFF2-40B4-BE49-F238E27FC236}">
                <a16:creationId xmlns:a16="http://schemas.microsoft.com/office/drawing/2014/main" xmlns="" id="{F20FA84D-2D85-48FC-8112-CE1A01B3A4DC}"/>
              </a:ext>
            </a:extLst>
          </p:cNvPr>
          <p:cNvSpPr/>
          <p:nvPr/>
        </p:nvSpPr>
        <p:spPr>
          <a:xfrm rot="2689455">
            <a:off x="216789" y="313622"/>
            <a:ext cx="451302" cy="601736"/>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xmlns="" id="{B41B6907-BFD2-4D10-94E7-BD13B53449F3}"/>
              </a:ext>
            </a:extLst>
          </p:cNvPr>
          <p:cNvSpPr txBox="1"/>
          <p:nvPr/>
        </p:nvSpPr>
        <p:spPr>
          <a:xfrm>
            <a:off x="209770" y="392113"/>
            <a:ext cx="467910" cy="338554"/>
          </a:xfrm>
          <a:prstGeom prst="rect">
            <a:avLst/>
          </a:prstGeom>
          <a:noFill/>
        </p:spPr>
        <p:txBody>
          <a:bodyPr wrap="square" rtlCol="0">
            <a:spAutoFit/>
          </a:bodyPr>
          <a:lstStyle/>
          <a:p>
            <a:pPr algn="ctr"/>
            <a:r>
              <a:rPr lang="ru-RU" sz="1600" b="1" dirty="0" smtClean="0">
                <a:solidFill>
                  <a:schemeClr val="bg1"/>
                </a:solidFill>
              </a:rPr>
              <a:t>10.</a:t>
            </a:r>
            <a:endParaRPr lang="ru-RU" sz="1600" b="1" dirty="0">
              <a:solidFill>
                <a:schemeClr val="bg1"/>
              </a:solidFill>
            </a:endParaRPr>
          </a:p>
        </p:txBody>
      </p:sp>
      <p:sp>
        <p:nvSpPr>
          <p:cNvPr id="7" name="Прямоугольник 6"/>
          <p:cNvSpPr/>
          <p:nvPr/>
        </p:nvSpPr>
        <p:spPr>
          <a:xfrm>
            <a:off x="-220500" y="1044000"/>
            <a:ext cx="9364500" cy="108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Rectangle 11"/>
          <p:cNvSpPr>
            <a:spLocks noChangeArrowheads="1"/>
          </p:cNvSpPr>
          <p:nvPr/>
        </p:nvSpPr>
        <p:spPr bwMode="auto">
          <a:xfrm>
            <a:off x="5449500" y="10479125"/>
            <a:ext cx="8790750" cy="6232475"/>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indent="317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algn="just" defTabSz="914400" rtl="0" eaLnBrk="0" fontAlgn="base" latinLnBrk="0" hangingPunct="0">
              <a:lnSpc>
                <a:spcPct val="100000"/>
              </a:lnSpc>
              <a:spcBef>
                <a:spcPts val="1000"/>
              </a:spcBef>
              <a:spcAft>
                <a:spcPct val="0"/>
              </a:spcAft>
              <a:buClrTx/>
              <a:buSzTx/>
              <a:tabLst/>
            </a:pPr>
            <a:r>
              <a:rPr kumimoji="0" lang="ru-RU" altLang="ru-RU" sz="2000" b="0" i="0" u="none" strike="noStrike" cap="none" normalizeH="0" baseline="0" dirty="0" smtClean="0">
                <a:ln>
                  <a:noFill/>
                </a:ln>
                <a:solidFill>
                  <a:srgbClr val="444444"/>
                </a:solidFill>
                <a:effectLst/>
                <a:cs typeface="Arial" panose="020B0604020202020204" pitchFamily="34" charset="0"/>
              </a:rPr>
              <a:t>2) о направлениях и результатах научной (научно-исследовательской) деятельности и научно-исследовательской базе для ее осуществления (для образовательных организаций высшего образования и образовательных организаций дополнительного профессионального образования)    ;</a:t>
            </a:r>
            <a:br>
              <a:rPr kumimoji="0" lang="ru-RU" altLang="ru-RU" sz="2000" b="0" i="0" u="none" strike="noStrike" cap="none" normalizeH="0" baseline="0" dirty="0" smtClean="0">
                <a:ln>
                  <a:noFill/>
                </a:ln>
                <a:solidFill>
                  <a:srgbClr val="444444"/>
                </a:solidFill>
                <a:effectLst/>
                <a:cs typeface="Arial" panose="020B0604020202020204" pitchFamily="34" charset="0"/>
              </a:rPr>
            </a:br>
            <a:endParaRPr kumimoji="0" lang="ru-RU" altLang="ru-RU" sz="2000" b="0" i="0" u="none" strike="noStrike" cap="none" normalizeH="0" baseline="0" dirty="0" smtClean="0">
              <a:ln>
                <a:noFill/>
              </a:ln>
              <a:solidFill>
                <a:srgbClr val="444444"/>
              </a:solidFill>
              <a:effectLst/>
              <a:cs typeface="Arial" panose="020B0604020202020204" pitchFamily="34" charset="0"/>
            </a:endParaRPr>
          </a:p>
          <a:p>
            <a:pPr marR="0" lvl="0" indent="0" algn="just" defTabSz="914400" rtl="0" eaLnBrk="0" fontAlgn="base" latinLnBrk="0" hangingPunct="0">
              <a:lnSpc>
                <a:spcPct val="100000"/>
              </a:lnSpc>
              <a:spcBef>
                <a:spcPts val="1000"/>
              </a:spcBef>
              <a:spcAft>
                <a:spcPct val="0"/>
              </a:spcAft>
              <a:buClrTx/>
              <a:buSzTx/>
              <a:tabLst/>
            </a:pPr>
            <a:r>
              <a:rPr kumimoji="0" lang="ru-RU" altLang="ru-RU" sz="2000" b="0" i="0" u="none" strike="noStrike" cap="none" normalizeH="0" baseline="0" dirty="0" smtClean="0">
                <a:ln>
                  <a:noFill/>
                </a:ln>
                <a:solidFill>
                  <a:srgbClr val="444444"/>
                </a:solidFill>
                <a:effectLst/>
                <a:cs typeface="Arial" panose="020B0604020202020204" pitchFamily="34" charset="0"/>
              </a:rPr>
              <a:t>3) о численности обучающихся по реализуемым образовательным программам за счет бюджетных ассигнований федерального бюджета, бюджетов субъектов Российской Федерации, местных бюджетов и по договорам об образовании за счет средств физических и (или) юридических лиц (в форме электронного документа)    ;</a:t>
            </a:r>
            <a:br>
              <a:rPr kumimoji="0" lang="ru-RU" altLang="ru-RU" sz="2000" b="0" i="0" u="none" strike="noStrike" cap="none" normalizeH="0" baseline="0" dirty="0" smtClean="0">
                <a:ln>
                  <a:noFill/>
                </a:ln>
                <a:solidFill>
                  <a:srgbClr val="444444"/>
                </a:solidFill>
                <a:effectLst/>
                <a:cs typeface="Arial" panose="020B0604020202020204" pitchFamily="34" charset="0"/>
              </a:rPr>
            </a:br>
            <a:endParaRPr kumimoji="0" lang="ru-RU" altLang="ru-RU" sz="2000" b="0" i="0" u="none" strike="noStrike" cap="none" normalizeH="0" baseline="0" dirty="0" smtClean="0">
              <a:ln>
                <a:noFill/>
              </a:ln>
              <a:solidFill>
                <a:srgbClr val="444444"/>
              </a:solidFill>
              <a:effectLst/>
              <a:cs typeface="Arial" panose="020B0604020202020204" pitchFamily="34" charset="0"/>
            </a:endParaRPr>
          </a:p>
          <a:p>
            <a:pPr marR="0" lvl="0" indent="0" algn="just" defTabSz="914400" rtl="0" eaLnBrk="0" fontAlgn="base" latinLnBrk="0" hangingPunct="0">
              <a:lnSpc>
                <a:spcPct val="100000"/>
              </a:lnSpc>
              <a:spcBef>
                <a:spcPts val="1000"/>
              </a:spcBef>
              <a:spcAft>
                <a:spcPct val="0"/>
              </a:spcAft>
              <a:buClrTx/>
              <a:buSzTx/>
              <a:tabLst/>
            </a:pPr>
            <a:r>
              <a:rPr kumimoji="0" lang="ru-RU" altLang="ru-RU" sz="2000" b="0" i="0" u="none" strike="noStrike" cap="none" normalizeH="0" baseline="0" dirty="0" smtClean="0">
                <a:ln>
                  <a:noFill/>
                </a:ln>
                <a:solidFill>
                  <a:srgbClr val="444444"/>
                </a:solidFill>
                <a:effectLst/>
                <a:cs typeface="Arial" panose="020B0604020202020204" pitchFamily="34" charset="0"/>
              </a:rPr>
              <a:t>4) о численности обучающихся, являющихся иностранными гражданами, по каждой общеобразовательной программе и каждой профессии, специальности, в том числе научной, направлению подготовки или укрупненной группе профессий, специальностей и направлений подготовки (для профессиональных образовательных программ)     ;</a:t>
            </a:r>
            <a:br>
              <a:rPr kumimoji="0" lang="ru-RU" altLang="ru-RU" sz="2000" b="0" i="0" u="none" strike="noStrike" cap="none" normalizeH="0" baseline="0" dirty="0" smtClean="0">
                <a:ln>
                  <a:noFill/>
                </a:ln>
                <a:solidFill>
                  <a:srgbClr val="444444"/>
                </a:solidFill>
                <a:effectLst/>
                <a:cs typeface="Arial" panose="020B0604020202020204" pitchFamily="34" charset="0"/>
              </a:rPr>
            </a:br>
            <a:endParaRPr kumimoji="0" lang="ru-RU" altLang="ru-RU" sz="2000" b="0" i="0" u="none" strike="noStrike" cap="none" normalizeH="0" baseline="0" dirty="0" smtClean="0">
              <a:ln>
                <a:noFill/>
              </a:ln>
              <a:solidFill>
                <a:srgbClr val="444444"/>
              </a:solidFill>
              <a:effectLst/>
              <a:cs typeface="Arial" panose="020B0604020202020204" pitchFamily="34" charset="0"/>
            </a:endParaRPr>
          </a:p>
          <a:p>
            <a:pPr marR="0" lvl="0" indent="0" algn="just" defTabSz="914400" rtl="0" eaLnBrk="0" fontAlgn="base" latinLnBrk="0" hangingPunct="0">
              <a:lnSpc>
                <a:spcPct val="100000"/>
              </a:lnSpc>
              <a:spcBef>
                <a:spcPts val="1000"/>
              </a:spcBef>
              <a:spcAft>
                <a:spcPct val="0"/>
              </a:spcAft>
              <a:buClrTx/>
              <a:buSzTx/>
              <a:tabLst/>
            </a:pPr>
            <a:r>
              <a:rPr kumimoji="0" lang="ru-RU" altLang="ru-RU" sz="2000" b="0" i="0" u="none" strike="noStrike" cap="none" normalizeH="0" baseline="0" dirty="0" smtClean="0">
                <a:ln>
                  <a:noFill/>
                </a:ln>
                <a:solidFill>
                  <a:srgbClr val="444444"/>
                </a:solidFill>
                <a:effectLst/>
                <a:cs typeface="Arial" panose="020B0604020202020204" pitchFamily="34" charset="0"/>
              </a:rPr>
              <a:t>5) о языках образования (в форме электронного документа)     ;</a:t>
            </a:r>
          </a:p>
        </p:txBody>
      </p:sp>
      <p:sp>
        <p:nvSpPr>
          <p:cNvPr id="13" name="AutoShape 12" descr="data:image;base64,iVBORw0KGgoAAAANSUhEUgAAAGYAAADaCAIAAADbtaA7AAAEWElEQVR4nO3d0W3iQBSF4ZvVNjApgZTglEALboEWnBJowZRAWkgJcQlxCXYJ3gckhAybza+d8dwrnf+RBwxf5gBB0e7TsiymSL9qP4B4iQwnMpzIcCLDiQwnMpzIcCLDiQwnMpzIcCLDiQwnMpzIcCLDiQwnMpzIcCLDiQwnMpzIcCLDiQwnMpzIcCLDiQwnMpzIcCLDiQwnMpzIcCLDiQwnMpzIcCLDiQwnMtzvDa7x9va2wVX+1n6/3+/3Oe9xKdz5fM75cHld1+V9RsWH+f7+XvoSG1eWbBzH6mS73S7vHZYlO51ORe//J7Vtm/ke8+58VUop88OFtW2b/UkVPGWn02me53L3/5Myv1deyv5DuFbk4cKmacr+vEqRfX191eYqssql3DA9vPAXOuZPS5l/weD5+fnhC1nTNE3TpJRSSk3TXG78/+f28vIyjuPqxmmairz/lDi6fd+vrpJS6rquxCvLsiyfn5/3z6vQKpdlKfI75urja9u2fd+X+8Dx8NNywTef7D+E1c/8eDxmv8Sq68CvpZTKXS4/2eFwuD70vu+z3/+qh2/Nh8Oh3BUzk92+4p7P57x3/rDj8XhPVvTSmcmuL/wb7PHSxqtcspNdnkC5d6tV269yyftRdhiGYRhSSvcfMgq19XulmeX9Inue58u3xpt9gXFPllLK/23PqqJnuGhVVrls8EV2uaqs0sr9jrlBr6+vwzDc3pJSmqap9HWjnrJxHFdeVuI760dFJau1Sos7zFqrtKCnrOIqLShZxVVa0GFWXKVFPGV1V2kRyequ0iIOs+4qLdwpq75KC0dWfZUWbpjVV2mxTpmHVVosMg+rtFjD9LBKC3TKnKzSApE5WaUFGqaTVVqUU+ZnlRaFzM8qLcow/azSQpwyV6u0EGSuVmkhhulqleb/lHlbpfkne7jK2z+U3L54ZLvd7v7P8LbMNZnDVZpzsoerFNl3OVyleSbzuUrzTOZzlRaLzMMqzS2Z21WaWzK3q7RAZE5WaT7JPK/SfJJ5XqVFIfOzSnNI5nyV5pDM+SotBJmrVZo3snmena/SvJH5X6V5I/v4+Fjd4m2V5opsnuf7U+btiJkrshCrNFdkIVZpfsiirNL8kEVZpfkhi7JKc0IWaJXmhCzQKs0JWaBVmgeyWKs0D2SxVmkeyGKt0qqThVulbfNfJHzTPM9d161urPsXd/8swN/Keqv+a1m4RIYTGU5kOJHhRIYTGU5kOJHhRIYTGU5kOJHhRIYTGU5kOJHhRIYTGU5kOJHhRIYTGU5kOJHhRIYTGU5kOJHhRIYTGU5kOJHhRIYTGU5kOJHhRIYTGU5kOJHhRIYTGU5kOJHhRIYTGU5kOJHhRIYTGU5kOJHhRIYTGU5kOJHhRIYTGU5kOJHhRIYTGU5kOJHhRIYTGU5kOJHhRIYTGU5kOJHhRIYTGU5kOJHhRIYTGU5kOJHhRIYTGU5kOJHhRIYTGU5kOJHhRIYTGe4P4xKp1ehcK8IAAAAASUVORK5CYII="/>
          <p:cNvSpPr>
            <a:spLocks noChangeAspect="1" noChangeArrowheads="1"/>
          </p:cNvSpPr>
          <p:nvPr/>
        </p:nvSpPr>
        <p:spPr bwMode="auto">
          <a:xfrm>
            <a:off x="2258617" y="-3376613"/>
            <a:ext cx="78581" cy="21907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AutoShape 13" descr="data:image;base64,iVBORw0KGgoAAAANSUhEUgAAAGYAAADaCAIAAADbtaA7AAAEWElEQVR4nO3d0W3iQBSF4ZvVNjApgZTglEALboEWnBJowZRAWkgJcQlxCXYJ3gckhAybza+d8dwrnf+RBwxf5gBB0e7TsiymSL9qP4B4iQwnMpzIcCLDiQwnMpzIcCLDiQwnMpzIcCLDiQwnMpzIcCLDiQwnMpzIcCLDiQwnMpzIcCLDiQwnMpzIcCLDiQwnMpzIcCLDiQwnMpzIcCLDiQwnMpzIcCLDiQwnMtzvDa7x9va2wVX+1n6/3+/3Oe9xKdz5fM75cHld1+V9RsWH+f7+XvoSG1eWbBzH6mS73S7vHZYlO51ORe//J7Vtm/ke8+58VUop88OFtW2b/UkVPGWn02me53L3/5Myv1deyv5DuFbk4cKmacr+vEqRfX191eYqssql3DA9vPAXOuZPS5l/weD5+fnhC1nTNE3TpJRSSk3TXG78/+f28vIyjuPqxmmairz/lDi6fd+vrpJS6rquxCvLsiyfn5/3z6vQKpdlKfI75urja9u2fd+X+8Dx8NNywTef7D+E1c/8eDxmv8Sq68CvpZTKXS4/2eFwuD70vu+z3/+qh2/Nh8Oh3BUzk92+4p7P57x3/rDj8XhPVvTSmcmuL/wb7PHSxqtcspNdnkC5d6tV269yyftRdhiGYRhSSvcfMgq19XulmeX9Inue58u3xpt9gXFPllLK/23PqqJnuGhVVrls8EV2uaqs0sr9jrlBr6+vwzDc3pJSmqap9HWjnrJxHFdeVuI760dFJau1Sos7zFqrtKCnrOIqLShZxVVa0GFWXKVFPGV1V2kRyequ0iIOs+4qLdwpq75KC0dWfZUWbpjVV2mxTpmHVVosMg+rtFjD9LBKC3TKnKzSApE5WaUFGqaTVVqUU+ZnlRaFzM8qLcow/azSQpwyV6u0EGSuVmkhhulqleb/lHlbpfkne7jK2z+U3L54ZLvd7v7P8LbMNZnDVZpzsoerFNl3OVyleSbzuUrzTOZzlRaLzMMqzS2Z21WaWzK3q7RAZE5WaT7JPK/SfJJ5XqVFIfOzSnNI5nyV5pDM+SotBJmrVZo3snmena/SvJH5X6V5I/v4+Fjd4m2V5opsnuf7U+btiJkrshCrNFdkIVZpfsiirNL8kEVZpfkhi7JKc0IWaJXmhCzQKs0JWaBVmgeyWKs0D2SxVmkeyGKt0qqThVulbfNfJHzTPM9d161urPsXd/8swN/Keqv+a1m4RIYTGU5kOJHhRIYTGU5kOJHhRIYTGU5kOJHhRIYTGU5kOJHhRIYTGU5kOJHhRIYTGU5kOJHhRIYTGU5kOJHhRIYTGU5kOJHhRIYTGU5kOJHhRIYTGU5kOJHhRIYTGU5kOJHhRIYTGU5kOJHhRIYTGU5kOJHhRIYTGU5kOJHhRIYTGU5kOJHhRIYTGU5kOJHhRIYTGU5kOJHhRIYTGU5kOJHhRIYTGU5kOJHhRIYTGU5kOJHhRIYTGU5kOJHhRIYTGU5kOJHhRIYTGe4P4xKp1ehcK8IAAAAASUVORK5CYII="/>
          <p:cNvSpPr>
            <a:spLocks noChangeAspect="1" noChangeArrowheads="1"/>
          </p:cNvSpPr>
          <p:nvPr/>
        </p:nvSpPr>
        <p:spPr bwMode="auto">
          <a:xfrm>
            <a:off x="270273" y="-2751138"/>
            <a:ext cx="78581" cy="21907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AutoShape 20" descr="data:image;base64,iVBORw0KGgoAAAANSUhEUgAAAI0AAADaCAIAAAAUt1a9AAADvUlEQVR4nO3d7W2bUABGYai6ABnhrsAKeITMkBEyi70KHiGMYEaAEegPS2nkho8kcO891Xn+tanKC8dBsSPZ5TRNhbL3K/UAbWInBjsx2InBTgx2YrATg50Y7MRgJwY7MdiJwU4MdmKwE4OdGOzEYCcGOzHYicFODHZisBODnRjsxGAnBjsx2InBTgx2YrATg50Y7MRgJwY7MdiJwU4MdmKwE4OdGOzEYCeGZJ36vn95eSnLsizLVBtWZTRyiq5t2+fn57QbVuU2Murh27ZtmiaHx8qCPEdGOvzcyedwCd7lPPLwwy+ffA6XADHywMNvOfnklwAxcjqo0/l8rut6y8knvASIke92Pvz5fA4hbD/5JJcAMfLBbof/3slHvgSIkZ/6/b3RH/V9fzqd+r6//zGEUNd1CGEcx8vl8vP/fxeIkUt2qR1CCCG8vr7ebrePfz8Mw8OzxeM2/B8j5+xz+Icz/2gYhqqqcrgEiJFz9nl9b+GmX1XVlkdrBIiRc2K8Dpv5JbjLfGQ5Hf8+8+M4Pj09LfyDCBtWZT4yRqeiKJZ/L5BDpyLvkf6ekMFODJE6bXytM62cR/r9xGAnBjsx2InBTgx2YrATg50Y7MRgJwY7MdiJwU4MdmKwE4OdGOzEYCcGOzHYicFODHZisBODnRjsxGAnBjsx2InBTgx2YrATg50Y7MRgJwY7MdiJwU4MdmKwE4OdGOzEYCcGOzHYicFODHZisBODnRjsxJC+05c+NCaV5CPTd1p9I/4cJB+ZvpO2iNRpHMe5L3VdF2fDqpxH+j7zf+U8Mov73sIDOR9pR8botHrTSH5X2bIh7cgYnd4/xWzO9XqNMGNZ7iOP/oCpYRhWn3yEEIZhOHoJeuSxnd7e3jY+Q6zrum3bQ8egR+75817f9/e7xziOXdd1XffVe0Vd103T3D9IsCiKqqp2fyEAMfJfu3Va/qH2J3Z8JCFGfiqLn8u1KtLzXP2Q308MdmKwE4OdGOzEYCcGOzHYicFODHZisBODnRjsxGAnBjsx2InBTgx2YrATg50Y7MRgJwY7MdiJwU4MdmKwE4OdGOzEYCcGOzHYicFODHZisBODnRjsxGAnBjsx2InBTgx2YrATg50Y7MRgJwY7MdiJwU4MdmKwE4OdGOzEYCcGOzHYicFODHZisBODnRjsxGAnBjsx2InBTgx2YrATg50Y7MRgJwY7MdiJwU4MdmKwE4OdGOzEYCcGOzHYicFODHZisBODnRjsxGAnBjsx2InBTgx2YrATg50Y7MTwB9F48ZFUeVx1AAAAAElFTkSuQmCC"/>
          <p:cNvSpPr>
            <a:spLocks noChangeAspect="1" noChangeArrowheads="1"/>
          </p:cNvSpPr>
          <p:nvPr/>
        </p:nvSpPr>
        <p:spPr bwMode="auto">
          <a:xfrm>
            <a:off x="3476626" y="4000501"/>
            <a:ext cx="107156" cy="219075"/>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TextBox 15"/>
          <p:cNvSpPr txBox="1"/>
          <p:nvPr/>
        </p:nvSpPr>
        <p:spPr>
          <a:xfrm>
            <a:off x="251520" y="476673"/>
            <a:ext cx="8674394" cy="6335068"/>
          </a:xfrm>
          <a:prstGeom prst="rect">
            <a:avLst/>
          </a:prstGeom>
          <a:noFill/>
        </p:spPr>
        <p:txBody>
          <a:bodyPr wrap="square" rtlCol="0">
            <a:spAutoFit/>
          </a:bodyPr>
          <a:lstStyle/>
          <a:p>
            <a:pPr marL="266700" lvl="0" indent="-266700" algn="ctr" eaLnBrk="0" fontAlgn="base" hangingPunct="0">
              <a:spcBef>
                <a:spcPts val="1000"/>
              </a:spcBef>
              <a:spcAft>
                <a:spcPct val="0"/>
              </a:spcAft>
            </a:pPr>
            <a:r>
              <a:rPr lang="ru-RU" altLang="ru-RU" sz="2400" b="1" dirty="0" smtClean="0">
                <a:latin typeface="Times New Roman" pitchFamily="18" charset="0"/>
                <a:cs typeface="Times New Roman" pitchFamily="18" charset="0"/>
              </a:rPr>
              <a:t>Подраздел «Образование» </a:t>
            </a:r>
          </a:p>
          <a:p>
            <a:pPr marL="266700" lvl="0" indent="-266700" algn="just" eaLnBrk="0" fontAlgn="base" hangingPunct="0">
              <a:spcBef>
                <a:spcPts val="1000"/>
              </a:spcBef>
              <a:spcAft>
                <a:spcPct val="0"/>
              </a:spcAft>
            </a:pPr>
            <a:r>
              <a:rPr lang="ru-RU" altLang="ru-RU" dirty="0" smtClean="0">
                <a:solidFill>
                  <a:srgbClr val="444444"/>
                </a:solidFill>
                <a:latin typeface="Times New Roman" pitchFamily="18" charset="0"/>
                <a:cs typeface="Times New Roman" pitchFamily="18" charset="0"/>
              </a:rPr>
              <a:t>  1</a:t>
            </a:r>
            <a:r>
              <a:rPr lang="ru-RU" altLang="ru-RU" sz="2000" dirty="0">
                <a:solidFill>
                  <a:srgbClr val="444444"/>
                </a:solidFill>
                <a:latin typeface="Times New Roman" pitchFamily="18" charset="0"/>
                <a:cs typeface="Times New Roman" pitchFamily="18" charset="0"/>
              </a:rPr>
              <a:t>) </a:t>
            </a:r>
            <a:r>
              <a:rPr lang="ru-RU" altLang="ru-RU" sz="2000" b="1" dirty="0">
                <a:solidFill>
                  <a:srgbClr val="FF0000"/>
                </a:solidFill>
                <a:latin typeface="Times New Roman" pitchFamily="18" charset="0"/>
                <a:cs typeface="Times New Roman" pitchFamily="18" charset="0"/>
              </a:rPr>
              <a:t>о реализуемых образовательных программах </a:t>
            </a:r>
            <a:r>
              <a:rPr lang="ru-RU" altLang="ru-RU" sz="2000" dirty="0" smtClean="0">
                <a:solidFill>
                  <a:srgbClr val="444444"/>
                </a:solidFill>
                <a:latin typeface="Times New Roman" pitchFamily="18" charset="0"/>
                <a:cs typeface="Times New Roman" pitchFamily="18" charset="0"/>
              </a:rPr>
              <a:t>представляемую </a:t>
            </a:r>
            <a:r>
              <a:rPr lang="ru-RU" altLang="ru-RU" sz="2000" u="sng" dirty="0">
                <a:solidFill>
                  <a:srgbClr val="444444"/>
                </a:solidFill>
                <a:latin typeface="Times New Roman" pitchFamily="18" charset="0"/>
                <a:cs typeface="Times New Roman" pitchFamily="18" charset="0"/>
              </a:rPr>
              <a:t>в виде образовательной программы в форме электронного документа</a:t>
            </a:r>
            <a:r>
              <a:rPr lang="ru-RU" altLang="ru-RU" sz="2000" dirty="0">
                <a:solidFill>
                  <a:srgbClr val="444444"/>
                </a:solidFill>
                <a:latin typeface="Times New Roman" pitchFamily="18" charset="0"/>
                <a:cs typeface="Times New Roman" pitchFamily="18" charset="0"/>
              </a:rPr>
              <a:t> или в виде активных ссылок, </a:t>
            </a:r>
            <a:r>
              <a:rPr lang="ru-RU" altLang="ru-RU" sz="2000" dirty="0" smtClean="0">
                <a:solidFill>
                  <a:srgbClr val="444444"/>
                </a:solidFill>
                <a:latin typeface="Times New Roman" pitchFamily="18" charset="0"/>
                <a:cs typeface="Times New Roman" pitchFamily="18" charset="0"/>
              </a:rPr>
              <a:t>с </a:t>
            </a:r>
            <a:r>
              <a:rPr lang="ru-RU" altLang="ru-RU" sz="2000" dirty="0">
                <a:solidFill>
                  <a:srgbClr val="444444"/>
                </a:solidFill>
                <a:latin typeface="Times New Roman" pitchFamily="18" charset="0"/>
                <a:cs typeface="Times New Roman" pitchFamily="18" charset="0"/>
              </a:rPr>
              <a:t>указанием для </a:t>
            </a:r>
            <a:r>
              <a:rPr lang="ru-RU" altLang="ru-RU" sz="2000" b="1" dirty="0">
                <a:solidFill>
                  <a:srgbClr val="FF0000"/>
                </a:solidFill>
                <a:latin typeface="Times New Roman" pitchFamily="18" charset="0"/>
                <a:cs typeface="Times New Roman" pitchFamily="18" charset="0"/>
              </a:rPr>
              <a:t>каждой</a:t>
            </a:r>
            <a:r>
              <a:rPr lang="ru-RU" altLang="ru-RU" sz="2000" dirty="0">
                <a:solidFill>
                  <a:srgbClr val="444444"/>
                </a:solidFill>
                <a:latin typeface="Times New Roman" pitchFamily="18" charset="0"/>
                <a:cs typeface="Times New Roman" pitchFamily="18" charset="0"/>
              </a:rPr>
              <a:t> из них </a:t>
            </a:r>
            <a:r>
              <a:rPr lang="ru-RU" altLang="ru-RU" sz="2000" dirty="0" smtClean="0">
                <a:solidFill>
                  <a:srgbClr val="444444"/>
                </a:solidFill>
                <a:latin typeface="Times New Roman" pitchFamily="18" charset="0"/>
                <a:cs typeface="Times New Roman" pitchFamily="18" charset="0"/>
              </a:rPr>
              <a:t>(ОПДО, АОПДО, ДОП) следующей </a:t>
            </a:r>
            <a:r>
              <a:rPr lang="ru-RU" altLang="ru-RU" sz="2000" dirty="0">
                <a:solidFill>
                  <a:srgbClr val="444444"/>
                </a:solidFill>
                <a:latin typeface="Times New Roman" pitchFamily="18" charset="0"/>
                <a:cs typeface="Times New Roman" pitchFamily="18" charset="0"/>
              </a:rPr>
              <a:t>информации</a:t>
            </a:r>
            <a:r>
              <a:rPr lang="ru-RU" altLang="ru-RU" sz="2000" dirty="0" smtClean="0">
                <a:solidFill>
                  <a:srgbClr val="444444"/>
                </a:solidFill>
                <a:latin typeface="Times New Roman" pitchFamily="18" charset="0"/>
                <a:cs typeface="Times New Roman" pitchFamily="18" charset="0"/>
              </a:rPr>
              <a:t>:</a:t>
            </a:r>
            <a:endParaRPr lang="ru-RU" altLang="ru-RU" sz="2000" dirty="0">
              <a:solidFill>
                <a:srgbClr val="444444"/>
              </a:solidFill>
              <a:latin typeface="Times New Roman" pitchFamily="18" charset="0"/>
              <a:cs typeface="Times New Roman" pitchFamily="18" charset="0"/>
            </a:endParaRPr>
          </a:p>
          <a:p>
            <a:pPr marL="542925" lvl="0" indent="-276225" algn="just" eaLnBrk="0" fontAlgn="base" hangingPunct="0">
              <a:spcBef>
                <a:spcPts val="1000"/>
              </a:spcBef>
              <a:spcAft>
                <a:spcPct val="0"/>
              </a:spcAft>
            </a:pPr>
            <a:r>
              <a:rPr lang="ru-RU" altLang="ru-RU" sz="2000" dirty="0" smtClean="0">
                <a:solidFill>
                  <a:srgbClr val="444444"/>
                </a:solidFill>
                <a:latin typeface="Times New Roman" pitchFamily="18" charset="0"/>
                <a:cs typeface="Times New Roman" pitchFamily="18" charset="0"/>
              </a:rPr>
              <a:t>а) </a:t>
            </a:r>
            <a:r>
              <a:rPr lang="ru-RU" altLang="ru-RU" sz="2000" dirty="0" smtClean="0">
                <a:solidFill>
                  <a:srgbClr val="FF0000"/>
                </a:solidFill>
                <a:latin typeface="Times New Roman" pitchFamily="18" charset="0"/>
                <a:cs typeface="Times New Roman" pitchFamily="18" charset="0"/>
              </a:rPr>
              <a:t>об </a:t>
            </a:r>
            <a:r>
              <a:rPr lang="ru-RU" altLang="ru-RU" sz="2000" dirty="0">
                <a:solidFill>
                  <a:srgbClr val="FF0000"/>
                </a:solidFill>
                <a:latin typeface="Times New Roman" pitchFamily="18" charset="0"/>
                <a:cs typeface="Times New Roman" pitchFamily="18" charset="0"/>
              </a:rPr>
              <a:t>уровне общего </a:t>
            </a:r>
            <a:r>
              <a:rPr lang="ru-RU" altLang="ru-RU" sz="2000" dirty="0" smtClean="0">
                <a:solidFill>
                  <a:srgbClr val="FF0000"/>
                </a:solidFill>
                <a:latin typeface="Times New Roman" pitchFamily="18" charset="0"/>
                <a:cs typeface="Times New Roman" pitchFamily="18" charset="0"/>
              </a:rPr>
              <a:t>образования </a:t>
            </a:r>
            <a:r>
              <a:rPr lang="ru-RU" altLang="ru-RU" sz="2000" dirty="0" smtClean="0">
                <a:latin typeface="Times New Roman" pitchFamily="18" charset="0"/>
                <a:cs typeface="Times New Roman" pitchFamily="18" charset="0"/>
              </a:rPr>
              <a:t>-</a:t>
            </a:r>
            <a:r>
              <a:rPr lang="ru-RU" altLang="ru-RU" sz="2000" b="1" dirty="0" smtClean="0">
                <a:latin typeface="Times New Roman" pitchFamily="18" charset="0"/>
                <a:cs typeface="Times New Roman" pitchFamily="18" charset="0"/>
              </a:rPr>
              <a:t> дошкольное образование</a:t>
            </a:r>
            <a:r>
              <a:rPr lang="ru-RU" altLang="ru-RU" sz="2000" dirty="0" smtClean="0">
                <a:solidFill>
                  <a:srgbClr val="FF0000"/>
                </a:solidFill>
                <a:latin typeface="Times New Roman" pitchFamily="18" charset="0"/>
                <a:cs typeface="Times New Roman" pitchFamily="18" charset="0"/>
              </a:rPr>
              <a:t> </a:t>
            </a:r>
            <a:r>
              <a:rPr lang="ru-RU" altLang="ru-RU" sz="2000" b="1" dirty="0" smtClean="0">
                <a:latin typeface="Times New Roman" pitchFamily="18" charset="0"/>
                <a:cs typeface="Times New Roman" pitchFamily="18" charset="0"/>
              </a:rPr>
              <a:t>(ч. 4 ст. 10  273-ФЗ); </a:t>
            </a:r>
          </a:p>
          <a:p>
            <a:pPr marL="542925" lvl="0" indent="-276225" algn="just" eaLnBrk="0" fontAlgn="base" hangingPunct="0">
              <a:spcBef>
                <a:spcPts val="1000"/>
              </a:spcBef>
              <a:spcAft>
                <a:spcPct val="0"/>
              </a:spcAft>
            </a:pPr>
            <a:r>
              <a:rPr lang="ru-RU" altLang="ru-RU" sz="2000" b="1" dirty="0" smtClean="0">
                <a:latin typeface="Times New Roman" pitchFamily="18" charset="0"/>
                <a:cs typeface="Times New Roman" pitchFamily="18" charset="0"/>
              </a:rPr>
              <a:t>     Подвид дополнительного образования - дополнительное образование детей и взрослых (ч. 6 ст. 10 273-ФЗ);</a:t>
            </a:r>
            <a:r>
              <a:rPr lang="ru-RU" altLang="ru-RU" sz="2000" dirty="0" smtClean="0">
                <a:latin typeface="Times New Roman" pitchFamily="18" charset="0"/>
                <a:cs typeface="Times New Roman" pitchFamily="18" charset="0"/>
              </a:rPr>
              <a:t>                                   </a:t>
            </a:r>
            <a:r>
              <a:rPr lang="ru-RU" altLang="ru-RU" sz="2000" dirty="0" smtClean="0">
                <a:solidFill>
                  <a:srgbClr val="FF0000"/>
                </a:solidFill>
                <a:latin typeface="Times New Roman" pitchFamily="18" charset="0"/>
                <a:cs typeface="Times New Roman" pitchFamily="18" charset="0"/>
              </a:rPr>
              <a:t>о </a:t>
            </a:r>
            <a:r>
              <a:rPr lang="ru-RU" altLang="ru-RU" sz="2000" dirty="0">
                <a:solidFill>
                  <a:srgbClr val="FF0000"/>
                </a:solidFill>
                <a:latin typeface="Times New Roman" pitchFamily="18" charset="0"/>
                <a:cs typeface="Times New Roman" pitchFamily="18" charset="0"/>
              </a:rPr>
              <a:t>наименовании образовательной программы </a:t>
            </a:r>
            <a:r>
              <a:rPr lang="ru-RU" altLang="ru-RU" sz="2000" dirty="0">
                <a:latin typeface="Times New Roman" pitchFamily="18" charset="0"/>
                <a:cs typeface="Times New Roman" pitchFamily="18" charset="0"/>
              </a:rPr>
              <a:t>(для общеобразовательных </a:t>
            </a:r>
            <a:r>
              <a:rPr lang="ru-RU" altLang="ru-RU" sz="2000" dirty="0" smtClean="0">
                <a:latin typeface="Times New Roman" pitchFamily="18" charset="0"/>
                <a:cs typeface="Times New Roman" pitchFamily="18" charset="0"/>
              </a:rPr>
              <a:t>программ </a:t>
            </a:r>
            <a:r>
              <a:rPr lang="ru-RU" altLang="ru-RU" sz="2000" b="1" dirty="0" smtClean="0">
                <a:latin typeface="Times New Roman" pitchFamily="18" charset="0"/>
                <a:cs typeface="Times New Roman" pitchFamily="18" charset="0"/>
              </a:rPr>
              <a:t>(ОПДО МДОАУ №__(по уставу); АОПДО МДОАУ №__(по уставу), ДОП физкультурно-спортивной направленности «Гармония») (ч. 3, ч. 4 ст. 12  273-ФЗ) ; </a:t>
            </a:r>
          </a:p>
          <a:p>
            <a:pPr marL="542925" lvl="0" indent="-276225" algn="just" eaLnBrk="0" fontAlgn="base" hangingPunct="0">
              <a:spcBef>
                <a:spcPts val="1000"/>
              </a:spcBef>
              <a:spcAft>
                <a:spcPct val="0"/>
              </a:spcAft>
            </a:pPr>
            <a:r>
              <a:rPr lang="ru-RU" altLang="ru-RU" sz="2000" dirty="0" smtClean="0">
                <a:solidFill>
                  <a:srgbClr val="444444"/>
                </a:solidFill>
                <a:latin typeface="Times New Roman" pitchFamily="18" charset="0"/>
                <a:cs typeface="Times New Roman" pitchFamily="18" charset="0"/>
              </a:rPr>
              <a:t>б</a:t>
            </a:r>
            <a:r>
              <a:rPr lang="ru-RU" altLang="ru-RU" sz="2000" dirty="0">
                <a:solidFill>
                  <a:srgbClr val="444444"/>
                </a:solidFill>
                <a:latin typeface="Times New Roman" pitchFamily="18" charset="0"/>
                <a:cs typeface="Times New Roman" pitchFamily="18" charset="0"/>
              </a:rPr>
              <a:t>) </a:t>
            </a:r>
            <a:r>
              <a:rPr lang="ru-RU" altLang="ru-RU" sz="2000" dirty="0">
                <a:solidFill>
                  <a:srgbClr val="456DB3"/>
                </a:solidFill>
                <a:latin typeface="Times New Roman" pitchFamily="18" charset="0"/>
                <a:cs typeface="Times New Roman" pitchFamily="18" charset="0"/>
              </a:rPr>
              <a:t>о форме обучения </a:t>
            </a:r>
            <a:r>
              <a:rPr lang="ru-RU" altLang="ru-RU" sz="2000" dirty="0">
                <a:solidFill>
                  <a:srgbClr val="444444"/>
                </a:solidFill>
                <a:latin typeface="Times New Roman" pitchFamily="18" charset="0"/>
                <a:cs typeface="Times New Roman" pitchFamily="18" charset="0"/>
              </a:rPr>
              <a:t>(за исключением образовательных программ дошкольного образования</a:t>
            </a:r>
            <a:r>
              <a:rPr lang="ru-RU" altLang="ru-RU" sz="2000" dirty="0" smtClean="0">
                <a:solidFill>
                  <a:srgbClr val="444444"/>
                </a:solidFill>
                <a:latin typeface="Times New Roman" pitchFamily="18" charset="0"/>
                <a:cs typeface="Times New Roman" pitchFamily="18" charset="0"/>
              </a:rPr>
              <a:t>) (</a:t>
            </a:r>
            <a:r>
              <a:rPr lang="ru-RU" altLang="ru-RU" sz="2000" b="1" dirty="0" smtClean="0">
                <a:latin typeface="Times New Roman" pitchFamily="18" charset="0"/>
                <a:cs typeface="Times New Roman" pitchFamily="18" charset="0"/>
              </a:rPr>
              <a:t>для ДОП – очная, </a:t>
            </a:r>
            <a:r>
              <a:rPr lang="ru-RU" altLang="ru-RU" sz="2000" b="1" dirty="0" err="1" smtClean="0">
                <a:latin typeface="Times New Roman" pitchFamily="18" charset="0"/>
                <a:cs typeface="Times New Roman" pitchFamily="18" charset="0"/>
              </a:rPr>
              <a:t>очно-заочная</a:t>
            </a:r>
            <a:r>
              <a:rPr lang="ru-RU" altLang="ru-RU" sz="2000" b="1" dirty="0" smtClean="0">
                <a:latin typeface="Times New Roman" pitchFamily="18" charset="0"/>
                <a:cs typeface="Times New Roman" pitchFamily="18" charset="0"/>
              </a:rPr>
              <a:t>, заочная (ст.17 273-ФЗ );</a:t>
            </a:r>
          </a:p>
          <a:p>
            <a:pPr marL="542925" lvl="0" indent="-276225" algn="just" eaLnBrk="0" fontAlgn="base" hangingPunct="0">
              <a:spcBef>
                <a:spcPts val="1000"/>
              </a:spcBef>
              <a:spcAft>
                <a:spcPct val="0"/>
              </a:spcAft>
            </a:pPr>
            <a:r>
              <a:rPr lang="ru-RU" altLang="ru-RU" sz="2000" dirty="0" smtClean="0">
                <a:solidFill>
                  <a:srgbClr val="444444"/>
                </a:solidFill>
                <a:latin typeface="Times New Roman" pitchFamily="18" charset="0"/>
                <a:cs typeface="Times New Roman" pitchFamily="18" charset="0"/>
              </a:rPr>
              <a:t>в</a:t>
            </a:r>
            <a:r>
              <a:rPr lang="ru-RU" altLang="ru-RU" sz="2000" dirty="0">
                <a:solidFill>
                  <a:srgbClr val="444444"/>
                </a:solidFill>
                <a:latin typeface="Times New Roman" pitchFamily="18" charset="0"/>
                <a:cs typeface="Times New Roman" pitchFamily="18" charset="0"/>
              </a:rPr>
              <a:t>) о нормативном сроке </a:t>
            </a:r>
            <a:r>
              <a:rPr lang="ru-RU" altLang="ru-RU" sz="2000" dirty="0" smtClean="0">
                <a:solidFill>
                  <a:srgbClr val="444444"/>
                </a:solidFill>
                <a:latin typeface="Times New Roman" pitchFamily="18" charset="0"/>
                <a:cs typeface="Times New Roman" pitchFamily="18" charset="0"/>
              </a:rPr>
              <a:t>обучения</a:t>
            </a:r>
            <a:r>
              <a:rPr lang="ru-RU" altLang="ru-RU" sz="2000" b="1" dirty="0" smtClean="0">
                <a:latin typeface="Times New Roman" pitchFamily="18" charset="0"/>
                <a:cs typeface="Times New Roman" pitchFamily="18" charset="0"/>
              </a:rPr>
              <a:t> (для ДОП – определяется образовательной программой (ч. 4 ст. 75 273-ФЗ );</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3192</TotalTime>
  <Words>2242</Words>
  <Application>Microsoft Office PowerPoint</Application>
  <PresentationFormat>Экран (4:3)</PresentationFormat>
  <Paragraphs>420</Paragraphs>
  <Slides>36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Тема Office</vt:lpstr>
      <vt:lpstr>Слайд 1</vt:lpstr>
      <vt:lpstr>Слайд 2</vt:lpstr>
      <vt:lpstr>Приказ Федеральной службы по надзору в сфере образования и науки от      4 августа 2023 года № 1493 «Об утверждении Требований к структуре официального сайта образовательной организации в информационно-телекоммуникационной сети «Интернет» и формату представления информации»  Структура официального сайта</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Формат представления информации</vt:lpstr>
      <vt:lpstr>Формат представления информации</vt:lpstr>
      <vt:lpstr>(рекомендуемый раздел, который не входит в раздел «Сведения об образовательной организации» ) Для вас, родители!</vt:lpstr>
      <vt:lpstr>Слайд 29</vt:lpstr>
      <vt:lpstr>Слайд 30</vt:lpstr>
      <vt:lpstr>Слайд 31</vt:lpstr>
      <vt:lpstr>Слайд 32</vt:lpstr>
      <vt:lpstr>Слайд 33</vt:lpstr>
      <vt:lpstr>Слайд 34</vt:lpstr>
      <vt:lpstr>Слайд 35</vt:lpstr>
      <vt:lpstr>Слайд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Галина Ю. Байкова</dc:creator>
  <cp:lastModifiedBy>uprav13</cp:lastModifiedBy>
  <cp:revision>322</cp:revision>
  <dcterms:created xsi:type="dcterms:W3CDTF">2024-01-22T07:57:11Z</dcterms:created>
  <dcterms:modified xsi:type="dcterms:W3CDTF">2024-09-13T08:57:40Z</dcterms:modified>
</cp:coreProperties>
</file>