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8" r:id="rId3"/>
    <p:sldId id="285" r:id="rId4"/>
    <p:sldId id="286" r:id="rId5"/>
    <p:sldId id="261" r:id="rId6"/>
    <p:sldId id="259" r:id="rId7"/>
    <p:sldId id="268" r:id="rId8"/>
    <p:sldId id="264" r:id="rId9"/>
    <p:sldId id="275" r:id="rId10"/>
    <p:sldId id="274" r:id="rId11"/>
    <p:sldId id="278" r:id="rId12"/>
    <p:sldId id="265" r:id="rId13"/>
    <p:sldId id="276" r:id="rId14"/>
    <p:sldId id="277" r:id="rId15"/>
    <p:sldId id="272" r:id="rId16"/>
    <p:sldId id="266" r:id="rId17"/>
    <p:sldId id="279" r:id="rId18"/>
    <p:sldId id="280" r:id="rId19"/>
    <p:sldId id="269" r:id="rId20"/>
    <p:sldId id="281" r:id="rId21"/>
    <p:sldId id="282" r:id="rId22"/>
    <p:sldId id="283" r:id="rId23"/>
    <p:sldId id="284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14" autoAdjust="0"/>
  </p:normalViewPr>
  <p:slideViewPr>
    <p:cSldViewPr>
      <p:cViewPr>
        <p:scale>
          <a:sx n="77" d="100"/>
          <a:sy n="77" d="100"/>
        </p:scale>
        <p:origin x="-11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C5F7D-65C0-466F-9BD1-118BE2FFB251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F502A-F7E6-4DB7-B715-E65DD3CFC1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664CC51-5466-4B45-A61E-2F42CA1EE2F2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8B73F48-4358-4CBB-865F-A35B69CFD5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2.jpeg" /><Relationship Id="rId5" Type="http://schemas.openxmlformats.org/officeDocument/2006/relationships/image" Target="../media/image11.jpeg" /><Relationship Id="rId4" Type="http://schemas.openxmlformats.org/officeDocument/2006/relationships/image" Target="../media/image10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 /><Relationship Id="rId3" Type="http://schemas.openxmlformats.org/officeDocument/2006/relationships/image" Target="../media/image22.jpeg" /><Relationship Id="rId7" Type="http://schemas.openxmlformats.org/officeDocument/2006/relationships/image" Target="../media/image26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5.jpeg" /><Relationship Id="rId5" Type="http://schemas.openxmlformats.org/officeDocument/2006/relationships/image" Target="../media/image24.jpeg" /><Relationship Id="rId4" Type="http://schemas.openxmlformats.org/officeDocument/2006/relationships/image" Target="../media/image23.jpeg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6.jpeg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hyperlink" Target="https://spravochnick.ru/pedagogika/tradicionnye_i_netradicionnye_formy_vzaimodeystviya_doshkolnogo_obrazovatelnogo_uchrezhdeniya_s_roditelyami/" TargetMode="Externa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484784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«Эффективные формы просветительской деятельности с родителями в детском саду по ФОП ДО»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Подготовила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Кинтаева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А.А, воспитатель 1 КК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МДОАУ «Детский сад №40 «Голубок»  г. Орска»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23636" r="8471" b="10909"/>
          <a:stretch>
            <a:fillRect/>
          </a:stretch>
        </p:blipFill>
        <p:spPr bwMode="auto">
          <a:xfrm>
            <a:off x="3995936" y="1484784"/>
            <a:ext cx="4824536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706090"/>
          </a:xfrm>
        </p:spPr>
        <p:txBody>
          <a:bodyPr/>
          <a:lstStyle/>
          <a:p>
            <a:pPr algn="ctr"/>
            <a:r>
              <a:rPr lang="ru-RU" b="1" dirty="0"/>
              <a:t>«Шкатулка пожеланий»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3826768" cy="4873752"/>
          </a:xfrm>
        </p:spPr>
        <p:txBody>
          <a:bodyPr/>
          <a:lstStyle/>
          <a:p>
            <a:r>
              <a:rPr lang="ru-RU" dirty="0"/>
              <a:t>Предлагается родителям в начале учебного года написать на бумаге пожелание, какие качества они хотели бы воспитать в своём ребёнке? Чего, по их мнению, не хватает ребенку? Итоги подводим в конце учебного года;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5257" t="68675" r="34693" b="2771"/>
          <a:stretch>
            <a:fillRect/>
          </a:stretch>
        </p:blipFill>
        <p:spPr bwMode="auto">
          <a:xfrm>
            <a:off x="5148064" y="4725144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778098"/>
          </a:xfrm>
        </p:spPr>
        <p:txBody>
          <a:bodyPr/>
          <a:lstStyle/>
          <a:p>
            <a:pPr algn="ctr"/>
            <a:r>
              <a:rPr lang="ru-RU" b="1" dirty="0"/>
              <a:t>«Чудесный сундук» 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133" t="8952" r="32005" b="5553"/>
          <a:stretch>
            <a:fillRect/>
          </a:stretch>
        </p:blipFill>
        <p:spPr bwMode="auto">
          <a:xfrm rot="5400000">
            <a:off x="3707905" y="1628799"/>
            <a:ext cx="518457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51520" y="2101498"/>
            <a:ext cx="345638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Участникам родительского собрания предлагается ответить на вопрос, что они хотели бы положить в сундук и взять с собой в будущее из приобретенных сегодня знаний.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Наглядно-информационная: 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-семейные и групповые альбомы;</a:t>
            </a:r>
          </a:p>
          <a:p>
            <a:r>
              <a:rPr lang="ru-RU" dirty="0"/>
              <a:t> -фотовыставки «Нет семьи дружнее», «</a:t>
            </a:r>
            <a:r>
              <a:rPr lang="ru-RU" dirty="0" err="1"/>
              <a:t>Креативная</a:t>
            </a:r>
            <a:r>
              <a:rPr lang="ru-RU" dirty="0"/>
              <a:t> семья», «Мама, папа, я - спортивная семья», информационные проекты для родителей;</a:t>
            </a:r>
          </a:p>
          <a:p>
            <a:r>
              <a:rPr lang="ru-RU" dirty="0"/>
              <a:t>-выставки детских работ;</a:t>
            </a:r>
          </a:p>
          <a:p>
            <a:r>
              <a:rPr lang="ru-RU" dirty="0"/>
              <a:t>- журналы и газеты, буклеты, издаваемые для родителей;</a:t>
            </a:r>
          </a:p>
          <a:p>
            <a:r>
              <a:rPr lang="ru-RU" dirty="0"/>
              <a:t>- дни (недели) открытых дверей;</a:t>
            </a:r>
          </a:p>
          <a:p>
            <a:r>
              <a:rPr lang="ru-RU" dirty="0"/>
              <a:t>- открытые просмотры занятий и других видов деятельности;</a:t>
            </a:r>
          </a:p>
          <a:p>
            <a:r>
              <a:rPr lang="ru-RU" dirty="0"/>
              <a:t>- выпуск стенгазет;</a:t>
            </a:r>
          </a:p>
          <a:p>
            <a:endParaRPr lang="ru-RU" dirty="0"/>
          </a:p>
          <a:p>
            <a:r>
              <a:rPr lang="ru-RU" u="sng" dirty="0"/>
              <a:t>Цель использования</a:t>
            </a:r>
            <a:r>
              <a:rPr lang="ru-RU" dirty="0"/>
              <a:t> – ознакомление родителей с работой дошкольного учреждения, особенностями воспитания детей. Формирование у родителей знаний о воспитании и развитии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850106"/>
          </a:xfrm>
        </p:spPr>
        <p:txBody>
          <a:bodyPr/>
          <a:lstStyle/>
          <a:p>
            <a:pPr algn="ctr"/>
            <a:r>
              <a:rPr lang="ru-RU" b="1" dirty="0"/>
              <a:t>«Семейные и групповые альбомы»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340768"/>
            <a:ext cx="42484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Семейный альбом</a:t>
            </a:r>
            <a:r>
              <a:rPr lang="ru-RU" sz="2000" dirty="0"/>
              <a:t> может иметь разную тематику, например «Я и моя семья». Родители совместно с ребёнком подбирают фотографии и создают </a:t>
            </a:r>
            <a:r>
              <a:rPr lang="ru-RU" sz="2000" dirty="0" err="1"/>
              <a:t>фотоколлаж</a:t>
            </a:r>
            <a:r>
              <a:rPr lang="ru-RU" sz="2000" dirty="0"/>
              <a:t>. Стиль альбома выбирает воспитатель в сотворчестве с родителями.</a:t>
            </a:r>
          </a:p>
          <a:p>
            <a:endParaRPr lang="ru-RU" sz="2000" dirty="0"/>
          </a:p>
          <a:p>
            <a:r>
              <a:rPr lang="ru-RU" sz="2000" b="1" dirty="0"/>
              <a:t>Групповой альбом</a:t>
            </a:r>
            <a:r>
              <a:rPr lang="ru-RU" sz="2000" dirty="0"/>
              <a:t> оформляется на основе семейных фотографий, которые родители приносят в детский сад. Альбом размещают в группе, в социально-личностной зоне, в уголке «уединения».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285" t="54643" r="20000" b="13214"/>
          <a:stretch>
            <a:fillRect/>
          </a:stretch>
        </p:blipFill>
        <p:spPr bwMode="auto">
          <a:xfrm>
            <a:off x="7596336" y="2564904"/>
            <a:ext cx="1141327" cy="99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6216" r="13514" b="31007"/>
          <a:stretch>
            <a:fillRect/>
          </a:stretch>
        </p:blipFill>
        <p:spPr bwMode="auto">
          <a:xfrm>
            <a:off x="4716016" y="1556792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08720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 b="54285"/>
          <a:stretch>
            <a:fillRect/>
          </a:stretch>
        </p:blipFill>
        <p:spPr bwMode="auto">
          <a:xfrm>
            <a:off x="4716016" y="2852936"/>
            <a:ext cx="20162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/>
          <a:srcRect t="48571"/>
          <a:stretch>
            <a:fillRect/>
          </a:stretch>
        </p:blipFill>
        <p:spPr bwMode="auto">
          <a:xfrm>
            <a:off x="6804248" y="3501008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1143000"/>
          </a:xfrm>
        </p:spPr>
        <p:txBody>
          <a:bodyPr/>
          <a:lstStyle/>
          <a:p>
            <a:pPr algn="ctr"/>
            <a:r>
              <a:rPr lang="ru-RU" b="1" dirty="0"/>
              <a:t>«Выставки детских работ»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9646"/>
          <a:stretch/>
        </p:blipFill>
        <p:spPr bwMode="auto">
          <a:xfrm rot="16200000">
            <a:off x="5184068" y="1160748"/>
            <a:ext cx="309634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32048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6" t="12648" r="-2396" b="50453"/>
          <a:stretch/>
        </p:blipFill>
        <p:spPr bwMode="auto">
          <a:xfrm>
            <a:off x="323528" y="4193704"/>
            <a:ext cx="4342301" cy="24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1088"/>
            <a:ext cx="396914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62068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Выставки могут быть групповыми и индивидуальными, могут проводиться как конкурсы. 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38138"/>
          </a:xfrm>
        </p:spPr>
        <p:txBody>
          <a:bodyPr>
            <a:noAutofit/>
          </a:bodyPr>
          <a:lstStyle/>
          <a:p>
            <a:r>
              <a:rPr lang="ru-RU" sz="2000" b="1" dirty="0"/>
              <a:t>Информационные проекты для родителей в ДОУ</a:t>
            </a:r>
            <a:r>
              <a:rPr lang="ru-RU" sz="2000" dirty="0"/>
              <a:t> — это формы работы, направленные на информирование родителей о работе дошкольного учреждения, особенностях воспитания и развития детей, а также на вовлечение их в образовательный процесс. 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4283968" cy="288032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r="9243" b="20288"/>
          <a:stretch/>
        </p:blipFill>
        <p:spPr bwMode="auto">
          <a:xfrm>
            <a:off x="4860032" y="1412776"/>
            <a:ext cx="3712548" cy="2778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560" y="4338320"/>
            <a:ext cx="3888432" cy="2519680"/>
          </a:xfrm>
          <a:prstGeom prst="rect">
            <a:avLst/>
          </a:prstGeom>
        </p:spPr>
      </p:pic>
      <p:pic>
        <p:nvPicPr>
          <p:cNvPr id="8" name="Содержимое 3"/>
          <p:cNvPicPr>
            <a:picLocks noGrp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4644008" y="4193704"/>
            <a:ext cx="3888432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Познавательная: 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/>
          </a:bodyPr>
          <a:lstStyle/>
          <a:p>
            <a:r>
              <a:rPr lang="ru-RU" dirty="0"/>
              <a:t>- нетрадиционные родительские собрания;</a:t>
            </a:r>
          </a:p>
          <a:p>
            <a:r>
              <a:rPr lang="ru-RU" dirty="0"/>
              <a:t> - устные журналы; </a:t>
            </a:r>
          </a:p>
          <a:p>
            <a:r>
              <a:rPr lang="ru-RU" dirty="0"/>
              <a:t>- консультации; </a:t>
            </a:r>
          </a:p>
          <a:p>
            <a:r>
              <a:rPr lang="ru-RU" dirty="0"/>
              <a:t>- совместные проекты;</a:t>
            </a:r>
          </a:p>
          <a:p>
            <a:r>
              <a:rPr lang="ru-RU" dirty="0"/>
              <a:t>- педагогическая гостиная;</a:t>
            </a:r>
          </a:p>
          <a:p>
            <a:r>
              <a:rPr lang="ru-RU" dirty="0"/>
              <a:t>- мастер-классы.</a:t>
            </a:r>
          </a:p>
          <a:p>
            <a:endParaRPr lang="ru-RU" dirty="0"/>
          </a:p>
          <a:p>
            <a:r>
              <a:rPr lang="ru-RU" u="sng" dirty="0"/>
              <a:t>Цель использования</a:t>
            </a:r>
            <a:r>
              <a:rPr lang="ru-RU" dirty="0"/>
              <a:t> - ознакомление родителей с возрастными и психологическими особенностями детей дошкольного возраста.</a:t>
            </a:r>
          </a:p>
          <a:p>
            <a:r>
              <a:rPr lang="ru-RU" dirty="0"/>
              <a:t>Формирование у родителей практических навыков воспитания детей.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576064"/>
          </a:xfrm>
        </p:spPr>
        <p:txBody>
          <a:bodyPr/>
          <a:lstStyle/>
          <a:p>
            <a:pPr algn="ctr"/>
            <a:r>
              <a:rPr lang="ru-RU" b="1" dirty="0"/>
              <a:t>Мастер–классы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2132856"/>
            <a:ext cx="8640960" cy="4297688"/>
          </a:xfrm>
        </p:spPr>
        <p:txBody>
          <a:bodyPr/>
          <a:lstStyle/>
          <a:p>
            <a:r>
              <a:rPr lang="ru-RU" dirty="0"/>
              <a:t>Одна из наиболее эффективных форм работы с семьёй, которая позволяет реализовать потребность в установлении взаимопонимания между педагогами и родителями, обмениваться знаниями, опытом. </a:t>
            </a:r>
          </a:p>
        </p:txBody>
      </p:sp>
      <p:sp>
        <p:nvSpPr>
          <p:cNvPr id="5122" name="AutoShape 2" descr="blob:https://web.telegram.org/33b47ffe-4f18-4338-b97e-a4d2d5e68d1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blob:https://web.telegram.org/33b47ffe-4f18-4338-b97e-a4d2d5e68d1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blob:https://web.telegram.org/33b47ffe-4f18-4338-b97e-a4d2d5e68d1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Telegram\20250924_0932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28916"/>
          <a:stretch>
            <a:fillRect/>
          </a:stretch>
        </p:blipFill>
        <p:spPr bwMode="auto">
          <a:xfrm rot="5400000">
            <a:off x="251519" y="548681"/>
            <a:ext cx="2088234" cy="223224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8163" t="23125" r="20408"/>
          <a:stretch>
            <a:fillRect/>
          </a:stretch>
        </p:blipFill>
        <p:spPr bwMode="auto">
          <a:xfrm>
            <a:off x="2483768" y="620688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t="48980" r="48980"/>
          <a:stretch>
            <a:fillRect/>
          </a:stretch>
        </p:blipFill>
        <p:spPr bwMode="auto">
          <a:xfrm>
            <a:off x="1475656" y="1556792"/>
            <a:ext cx="244827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4878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«Нетрадиционная  техника рисования»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7496" y="155679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«В стране русских народных сказок»</a:t>
            </a:r>
          </a:p>
        </p:txBody>
      </p:sp>
      <p:pic>
        <p:nvPicPr>
          <p:cNvPr id="9" name="Picture 7" descr="C:\Users\426999\Desktop\33b47ffe-4f18-4338-b97e-a4d2d5e68d1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504" y="1916832"/>
            <a:ext cx="4464496" cy="23762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1520" y="314096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«Изготовление кукол для театра»</a:t>
            </a:r>
          </a:p>
        </p:txBody>
      </p:sp>
      <p:pic>
        <p:nvPicPr>
          <p:cNvPr id="11" name="Picture 14" descr="E:\Telegram\IMG_20251015_010506_086.jpg"/>
          <p:cNvPicPr>
            <a:picLocks noChangeAspect="1" noChangeArrowheads="1"/>
          </p:cNvPicPr>
          <p:nvPr/>
        </p:nvPicPr>
        <p:blipFill>
          <a:blip r:embed="rId6" cstate="print"/>
          <a:srcRect t="37118"/>
          <a:stretch>
            <a:fillRect/>
          </a:stretch>
        </p:blipFill>
        <p:spPr bwMode="auto">
          <a:xfrm>
            <a:off x="251520" y="3501008"/>
            <a:ext cx="1656184" cy="2007179"/>
          </a:xfrm>
          <a:prstGeom prst="rect">
            <a:avLst/>
          </a:prstGeom>
          <a:noFill/>
        </p:spPr>
      </p:pic>
      <p:pic>
        <p:nvPicPr>
          <p:cNvPr id="12" name="Picture 11" descr="E:\Telegram\IMG_20251015_010452_983.jpg"/>
          <p:cNvPicPr>
            <a:picLocks noChangeAspect="1" noChangeArrowheads="1"/>
          </p:cNvPicPr>
          <p:nvPr/>
        </p:nvPicPr>
        <p:blipFill>
          <a:blip r:embed="rId7" cstate="print"/>
          <a:srcRect t="38887"/>
          <a:stretch>
            <a:fillRect/>
          </a:stretch>
        </p:blipFill>
        <p:spPr bwMode="auto">
          <a:xfrm>
            <a:off x="1907704" y="3933056"/>
            <a:ext cx="1656184" cy="2225806"/>
          </a:xfrm>
          <a:prstGeom prst="rect">
            <a:avLst/>
          </a:prstGeom>
          <a:noFill/>
        </p:spPr>
      </p:pic>
      <p:sp>
        <p:nvSpPr>
          <p:cNvPr id="35842" name="AutoShape 2" descr="blob:https://web.telegram.org/b6266186-f26b-46e9-b0eb-faf5f3f292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blob:https://web.telegram.org/b6266186-f26b-46e9-b0eb-faf5f3f292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5" name="Picture 5" descr="C:\Users\426999\Desktop\b6266186-f26b-46e9-b0eb-faf5f3f292e6.jpg"/>
          <p:cNvPicPr>
            <a:picLocks noChangeAspect="1" noChangeArrowheads="1"/>
          </p:cNvPicPr>
          <p:nvPr/>
        </p:nvPicPr>
        <p:blipFill>
          <a:blip r:embed="rId8" cstate="print"/>
          <a:srcRect t="14706"/>
          <a:stretch>
            <a:fillRect/>
          </a:stretch>
        </p:blipFill>
        <p:spPr bwMode="auto">
          <a:xfrm>
            <a:off x="3707904" y="4293096"/>
            <a:ext cx="1944216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Досуговая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>
                <a:solidFill>
                  <a:srgbClr val="FF0000"/>
                </a:solidFill>
              </a:rPr>
              <a:t>  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-праздники; </a:t>
            </a:r>
          </a:p>
          <a:p>
            <a:pPr>
              <a:buNone/>
            </a:pPr>
            <a:endParaRPr lang="ru-RU" dirty="0"/>
          </a:p>
          <a:p>
            <a:r>
              <a:rPr lang="ru-RU" dirty="0"/>
              <a:t>-совместные досуги;</a:t>
            </a:r>
          </a:p>
          <a:p>
            <a:pPr>
              <a:buNone/>
            </a:pPr>
            <a:r>
              <a:rPr lang="ru-RU" dirty="0"/>
              <a:t> </a:t>
            </a:r>
          </a:p>
          <a:p>
            <a:r>
              <a:rPr lang="ru-RU" dirty="0"/>
              <a:t>-участие родителей в конкурсах, выставках.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Каковы эффективные формы работы с родителями?</a:t>
            </a:r>
          </a:p>
        </p:txBody>
      </p:sp>
      <p:pic>
        <p:nvPicPr>
          <p:cNvPr id="4" name="Содержимое 3" descr="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36750"/>
            <a:ext cx="7467600" cy="42005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b="1" dirty="0"/>
              <a:t>Акция: «Подари книгу детям».</a:t>
            </a:r>
            <a:r>
              <a:rPr lang="ru-RU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3672408" cy="4801744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Сколько воспитательных моментов таит в себе эта маленькая акция! Это и бережное отношение к старым вещам; при этом дети учатся не только принимать подарки, но и делать их – это большой труд, воспитание души. Дети подготовительной группы своими руками делали книжки-малышки - разные, красочные, с картинками и рисунками и подарили их малышам</a:t>
            </a:r>
          </a:p>
        </p:txBody>
      </p:sp>
      <p:pic>
        <p:nvPicPr>
          <p:cNvPr id="4" name="Picture 17" descr="E:\Telegram\IMG_20251015_010524_922.jpg"/>
          <p:cNvPicPr>
            <a:picLocks noChangeAspect="1" noChangeArrowheads="1"/>
          </p:cNvPicPr>
          <p:nvPr/>
        </p:nvPicPr>
        <p:blipFill>
          <a:blip r:embed="rId2" cstate="print"/>
          <a:srcRect l="5402" t="32266" r="4569" b="11270"/>
          <a:stretch>
            <a:fillRect/>
          </a:stretch>
        </p:blipFill>
        <p:spPr bwMode="auto">
          <a:xfrm>
            <a:off x="3635896" y="1484784"/>
            <a:ext cx="3600400" cy="2520280"/>
          </a:xfrm>
          <a:prstGeom prst="rect">
            <a:avLst/>
          </a:prstGeom>
          <a:noFill/>
        </p:spPr>
      </p:pic>
      <p:pic>
        <p:nvPicPr>
          <p:cNvPr id="5" name="Picture 16" descr="E:\Telegram\IMG_20251015_010524_869.jpg"/>
          <p:cNvPicPr>
            <a:picLocks noChangeAspect="1" noChangeArrowheads="1"/>
          </p:cNvPicPr>
          <p:nvPr/>
        </p:nvPicPr>
        <p:blipFill>
          <a:blip r:embed="rId3" cstate="print"/>
          <a:srcRect l="10000" t="8293"/>
          <a:stretch>
            <a:fillRect/>
          </a:stretch>
        </p:blipFill>
        <p:spPr bwMode="auto">
          <a:xfrm>
            <a:off x="6084168" y="3717032"/>
            <a:ext cx="2304256" cy="1837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ru-RU" b="1" dirty="0"/>
              <a:t>Акция «Чистый дворик»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3744416" cy="4873752"/>
          </a:xfrm>
        </p:spPr>
        <p:txBody>
          <a:bodyPr/>
          <a:lstStyle/>
          <a:p>
            <a:r>
              <a:rPr lang="ru-RU" dirty="0"/>
              <a:t>Её название объясняется тем, что родителям как участникам предоставляется возможность показать личный пример ребёнку положительного отношения к природе. </a:t>
            </a:r>
          </a:p>
          <a:p>
            <a:endParaRPr lang="ru-RU" dirty="0"/>
          </a:p>
        </p:txBody>
      </p:sp>
      <p:pic>
        <p:nvPicPr>
          <p:cNvPr id="4" name="Picture 8" descr="E:\Telegram\IMG_20251015_010441_215.jpg"/>
          <p:cNvPicPr>
            <a:picLocks noChangeAspect="1" noChangeArrowheads="1"/>
          </p:cNvPicPr>
          <p:nvPr/>
        </p:nvPicPr>
        <p:blipFill>
          <a:blip r:embed="rId2" cstate="print"/>
          <a:srcRect t="20536" b="7587"/>
          <a:stretch>
            <a:fillRect/>
          </a:stretch>
        </p:blipFill>
        <p:spPr bwMode="auto">
          <a:xfrm>
            <a:off x="3851920" y="1268760"/>
            <a:ext cx="2448272" cy="2664296"/>
          </a:xfrm>
          <a:prstGeom prst="rect">
            <a:avLst/>
          </a:prstGeom>
          <a:noFill/>
        </p:spPr>
      </p:pic>
      <p:pic>
        <p:nvPicPr>
          <p:cNvPr id="5" name="Picture 9" descr="E:\Telegram\IMG_20251015_010445_189.jpg"/>
          <p:cNvPicPr>
            <a:picLocks noChangeAspect="1" noChangeArrowheads="1"/>
          </p:cNvPicPr>
          <p:nvPr/>
        </p:nvPicPr>
        <p:blipFill>
          <a:blip r:embed="rId3" cstate="print"/>
          <a:srcRect t="52403"/>
          <a:stretch>
            <a:fillRect/>
          </a:stretch>
        </p:blipFill>
        <p:spPr bwMode="auto">
          <a:xfrm>
            <a:off x="6300192" y="1268760"/>
            <a:ext cx="2567297" cy="2664296"/>
          </a:xfrm>
          <a:prstGeom prst="rect">
            <a:avLst/>
          </a:prstGeom>
          <a:noFill/>
        </p:spPr>
      </p:pic>
      <p:pic>
        <p:nvPicPr>
          <p:cNvPr id="6" name="Picture 7" descr="E:\Telegram\IMG_20251015_010434_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33056"/>
            <a:ext cx="2448272" cy="2635393"/>
          </a:xfrm>
          <a:prstGeom prst="rect">
            <a:avLst/>
          </a:prstGeom>
          <a:noFill/>
        </p:spPr>
      </p:pic>
      <p:pic>
        <p:nvPicPr>
          <p:cNvPr id="7" name="Picture 3" descr="E:\Telegram\IMG_20251015_010540_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933056"/>
            <a:ext cx="2567297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3367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Акция «Съедобная кормушка»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4330824" cy="5133184"/>
          </a:xfrm>
        </p:spPr>
        <p:txBody>
          <a:bodyPr/>
          <a:lstStyle/>
          <a:p>
            <a:r>
              <a:rPr lang="ru-RU" dirty="0"/>
              <a:t>Также в нашем детском саду проходила акция «Съедобная кормушка». Данная акция позволяет развивать знания о мире природы, развивает чувство гордости от результата проделанной работы совместно с родителями, воспитывает бережное отношение к природе.</a:t>
            </a: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836712"/>
            <a:ext cx="2880320" cy="2140464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53061" t="48980"/>
          <a:stretch>
            <a:fillRect/>
          </a:stretch>
        </p:blipFill>
        <p:spPr bwMode="auto">
          <a:xfrm>
            <a:off x="5868144" y="1916832"/>
            <a:ext cx="25922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2784309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634082"/>
          </a:xfrm>
        </p:spPr>
        <p:txBody>
          <a:bodyPr/>
          <a:lstStyle/>
          <a:p>
            <a:pPr algn="ctr"/>
            <a:r>
              <a:rPr lang="ru-RU" b="1" dirty="0"/>
              <a:t>Осенняя ярмарка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3816424" cy="5233792"/>
          </a:xfrm>
        </p:spPr>
        <p:txBody>
          <a:bodyPr>
            <a:normAutofit fontScale="92500"/>
          </a:bodyPr>
          <a:lstStyle/>
          <a:p>
            <a:r>
              <a:rPr lang="ru-RU" dirty="0"/>
              <a:t>Такая форма организации работы с родителями, где участвуют и взрослые и дети, наиболее интересна. Порадовать, развеселить детей, обогатить их запоминающимися впечатлениями в интересной, увлекательной форме, рассказать им о старинных праздниках и традициях.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b="49803"/>
          <a:stretch>
            <a:fillRect/>
          </a:stretch>
        </p:blipFill>
        <p:spPr bwMode="auto">
          <a:xfrm>
            <a:off x="3779912" y="1052736"/>
            <a:ext cx="514806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706090"/>
          </a:xfrm>
        </p:spPr>
        <p:txBody>
          <a:bodyPr/>
          <a:lstStyle/>
          <a:p>
            <a:pPr algn="ctr"/>
            <a:r>
              <a:rPr lang="ru-RU" b="1" dirty="0"/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           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55576" y="1196752"/>
            <a:ext cx="77048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заключении хотелось бы еще раз подчеркнуть, что семья и дошкольное учреждение – два важных социальных института социализации ребенка. Без родительского участия процесс воспитания невозможен, или, по крайней мере, неполноценен.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Опыт работы с родителями показал, что в результате применения современных форм взаимодействия позиция родителей стала более гибкой. Теперь они не зрители и наблюдатели, а активные участники в жизни своего ребёнка. Такие изменения позволяют нам говорить об эффективности использования современных форм в работе с родителями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29789"/>
            <a:ext cx="7467600" cy="1143000"/>
          </a:xfrm>
        </p:spPr>
        <p:txBody>
          <a:bodyPr>
            <a:noAutofit/>
          </a:bodyPr>
          <a:lstStyle/>
          <a:p>
            <a:r>
              <a:rPr lang="ru-RU" sz="2400" dirty="0"/>
              <a:t> </a:t>
            </a:r>
            <a:r>
              <a:rPr lang="ru-RU" sz="2400" b="1" dirty="0"/>
              <a:t>Цель</a:t>
            </a:r>
            <a:r>
              <a:rPr lang="ru-RU" sz="2400" dirty="0"/>
              <a:t> — создание единого информационного и воспитательного пространства для формирования у родителей психолого-педагогической компетентности, установления доверительных партнерских отношений и вовлечения семьи в образовательный процесс.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5517232"/>
          </a:xfrm>
        </p:spPr>
        <p:txBody>
          <a:bodyPr>
            <a:normAutofit/>
          </a:bodyPr>
          <a:lstStyle/>
          <a:p>
            <a:r>
              <a:rPr lang="ru-RU" sz="3100" b="1" i="1" dirty="0"/>
              <a:t>задачи:</a:t>
            </a:r>
            <a:br>
              <a:rPr lang="ru-RU" sz="3100" b="1" i="1" dirty="0"/>
            </a:br>
            <a:r>
              <a:rPr lang="ru-RU" sz="2700" dirty="0"/>
              <a:t> -</a:t>
            </a:r>
            <a:r>
              <a:rPr lang="ru-RU" sz="2700" b="1" dirty="0"/>
              <a:t>Информирование</a:t>
            </a:r>
            <a:r>
              <a:rPr lang="ru-RU" sz="2700" dirty="0"/>
              <a:t> родителей о целях, задачах, содержании и особенностях ФОП ДО. </a:t>
            </a:r>
            <a:br>
              <a:rPr lang="ru-RU" sz="2700" dirty="0"/>
            </a:br>
            <a:r>
              <a:rPr lang="ru-RU" sz="2700" dirty="0"/>
              <a:t>-</a:t>
            </a:r>
            <a:r>
              <a:rPr lang="ru-RU" sz="2700" b="1" dirty="0"/>
              <a:t>Разъяснение</a:t>
            </a:r>
            <a:r>
              <a:rPr lang="ru-RU" sz="2700" dirty="0"/>
              <a:t> важности и специфики образовательной работы с детьми разных возрастов. </a:t>
            </a:r>
            <a:br>
              <a:rPr lang="ru-RU" sz="2700" dirty="0"/>
            </a:br>
            <a:r>
              <a:rPr lang="ru-RU" sz="2700" dirty="0"/>
              <a:t>-</a:t>
            </a:r>
            <a:r>
              <a:rPr lang="ru-RU" sz="2700" b="1" dirty="0"/>
              <a:t>Формирование</a:t>
            </a:r>
            <a:r>
              <a:rPr lang="ru-RU" sz="2700" dirty="0"/>
              <a:t> у родителей понимания их включенности в общее дело воспитания и обучения ребенка. </a:t>
            </a:r>
            <a:br>
              <a:rPr lang="ru-RU" sz="2700" dirty="0"/>
            </a:br>
            <a:r>
              <a:rPr lang="ru-RU" sz="2700" dirty="0"/>
              <a:t>-</a:t>
            </a:r>
            <a:r>
              <a:rPr lang="ru-RU" sz="2700" b="1" dirty="0"/>
              <a:t>Повышение</a:t>
            </a:r>
            <a:r>
              <a:rPr lang="ru-RU" sz="2700" dirty="0"/>
              <a:t> уровня психолого-педагогической культуры и компетентности родителей. 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Традиционные и нетрадиционные формы.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Традиционная Форма работы: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23528" y="1723600"/>
            <a:ext cx="8568952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/>
              <a:t>Одной из самых традиционных, но эффективных познавательных форм работы с семьей остается </a:t>
            </a:r>
            <a:r>
              <a:rPr lang="ru-RU" sz="2800" b="1" i="1" dirty="0"/>
              <a:t>родительское собрание.</a:t>
            </a:r>
          </a:p>
          <a:p>
            <a:pPr algn="ctr"/>
            <a:r>
              <a:rPr lang="ru-RU" sz="2800" b="1" i="1" dirty="0"/>
              <a:t> </a:t>
            </a:r>
            <a:br>
              <a:rPr lang="ru-RU" dirty="0">
                <a:hlinkClick r:id="rId2"/>
              </a:rPr>
            </a:br>
            <a:endParaRPr lang="ru-RU" dirty="0"/>
          </a:p>
        </p:txBody>
      </p:sp>
      <p:pic>
        <p:nvPicPr>
          <p:cNvPr id="14338" name="Picture 2" descr="https://sun9-66.userapi.com/s/v1/ig2/0Mwe2lbkqHw1yJP2te-T1I6qGse1nXttSnJA3trn6psvagnRV_WQXMvT6nsVyuDej74GuSEMSn5Btcqxe7t3yIYM.jpg?quality=95&amp;as=32x32,48x48,72x72,108x108,160x160,240x240,360x360,480x480,540x540,640x640,720x720,1080x1080,1280x1280&amp;from=bu&amp;cs=1280x0"/>
          <p:cNvPicPr>
            <a:picLocks noChangeAspect="1" noChangeArrowheads="1"/>
          </p:cNvPicPr>
          <p:nvPr/>
        </p:nvPicPr>
        <p:blipFill>
          <a:blip r:embed="rId3" cstate="print"/>
          <a:srcRect t="14546" r="53015" b="60907"/>
          <a:stretch>
            <a:fillRect/>
          </a:stretch>
        </p:blipFill>
        <p:spPr bwMode="auto">
          <a:xfrm>
            <a:off x="1475656" y="3789040"/>
            <a:ext cx="5544616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91680" y="692696"/>
            <a:ext cx="5616624" cy="1008112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</a:rPr>
              <a:t>Нетрадиционные формы работы: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6228184" y="1628800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932040" y="1700808"/>
            <a:ext cx="216024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843808" y="1772816"/>
            <a:ext cx="1152128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13" idx="0"/>
          </p:cNvCxnSpPr>
          <p:nvPr/>
        </p:nvCxnSpPr>
        <p:spPr>
          <a:xfrm flipH="1">
            <a:off x="1511660" y="1628800"/>
            <a:ext cx="97210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51520" y="2348880"/>
            <a:ext cx="252028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4005064"/>
            <a:ext cx="237626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95936" y="3789040"/>
            <a:ext cx="2304256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76256" y="2780928"/>
            <a:ext cx="1656184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242088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Информационно-аналитические;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259632" y="4005064"/>
            <a:ext cx="2448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Наглядно-информационные;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95936" y="4077072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Познавательные; 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948264" y="2780928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Досуговые</a:t>
            </a:r>
            <a:r>
              <a:rPr lang="ru-RU" b="1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Информационно-аналитическая</a:t>
            </a:r>
            <a:r>
              <a:rPr lang="ru-RU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r>
              <a:rPr lang="ru-RU" dirty="0"/>
              <a:t> -анкетирование; </a:t>
            </a:r>
          </a:p>
          <a:p>
            <a:r>
              <a:rPr lang="ru-RU" dirty="0"/>
              <a:t>-опрос; </a:t>
            </a:r>
          </a:p>
          <a:p>
            <a:r>
              <a:rPr lang="ru-RU" dirty="0"/>
              <a:t> -«Почтовый ящик»;</a:t>
            </a:r>
          </a:p>
          <a:p>
            <a:r>
              <a:rPr lang="ru-RU" dirty="0"/>
              <a:t> -«Шкатулка пожеланий»; </a:t>
            </a:r>
          </a:p>
          <a:p>
            <a:r>
              <a:rPr lang="ru-RU" dirty="0"/>
              <a:t>-«Чудесный сундук». </a:t>
            </a:r>
          </a:p>
          <a:p>
            <a:endParaRPr lang="ru-RU" dirty="0"/>
          </a:p>
          <a:p>
            <a:r>
              <a:rPr lang="ru-RU" u="sng" dirty="0"/>
              <a:t>Цель использования</a:t>
            </a:r>
            <a:r>
              <a:rPr lang="ru-RU" dirty="0"/>
              <a:t> – Выявление интересов, потребностей, запросов родителей, уровня их педагогической грамотности.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b="5000"/>
          <a:stretch>
            <a:fillRect/>
          </a:stretch>
        </p:blipFill>
        <p:spPr bwMode="auto">
          <a:xfrm rot="5400000">
            <a:off x="4067944" y="2060848"/>
            <a:ext cx="50405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67600" cy="778098"/>
          </a:xfrm>
        </p:spPr>
        <p:txBody>
          <a:bodyPr/>
          <a:lstStyle/>
          <a:p>
            <a:pPr algn="ctr"/>
            <a:r>
              <a:rPr lang="ru-RU" b="1" dirty="0"/>
              <a:t>«Почтовый ящик»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4546848" cy="4873752"/>
          </a:xfrm>
        </p:spPr>
        <p:txBody>
          <a:bodyPr>
            <a:normAutofit fontScale="92500"/>
          </a:bodyPr>
          <a:lstStyle/>
          <a:p>
            <a:r>
              <a:rPr lang="ru-RU" dirty="0"/>
              <a:t>Это коробка в виде почтового ящика, которая находится в приемной. Родители могут класть записки со своими идеями и предложениями, обращаться с вопросами к специалистам, заведующей или методисту, да, бывают и замечания какие-то. Заданные вопросы освещаются на родительских собраниях или даются специалистами письменно в родительском уголке.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</TotalTime>
  <Words>701</Words>
  <Application>Microsoft Office PowerPoint</Application>
  <PresentationFormat>Экран (4:3)</PresentationFormat>
  <Paragraphs>80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Эркер</vt:lpstr>
      <vt:lpstr>«Эффективные формы просветительской деятельности с родителями в детском саду по ФОП ДО» </vt:lpstr>
      <vt:lpstr> Каковы эффективные формы работы с родителями?</vt:lpstr>
      <vt:lpstr> Цель — создание единого информационного и воспитательного пространства для формирования у родителей психолого-педагогической компетентности, установления доверительных партнерских отношений и вовлечения семьи в образовательный процесс. </vt:lpstr>
      <vt:lpstr>задачи:  -Информирование родителей о целях, задачах, содержании и особенностях ФОП ДО.  -Разъяснение важности и специфики образовательной работы с детьми разных возрастов.  -Формирование у родителей понимания их включенности в общее дело воспитания и обучения ребенка.  -Повышение уровня психолого-педагогической культуры и компетентности родителей.   </vt:lpstr>
      <vt:lpstr>Презентация PowerPoint</vt:lpstr>
      <vt:lpstr>Традиционная Форма работы:</vt:lpstr>
      <vt:lpstr>Презентация PowerPoint</vt:lpstr>
      <vt:lpstr>Информационно-аналитическая:</vt:lpstr>
      <vt:lpstr>«Почтовый ящик»</vt:lpstr>
      <vt:lpstr>«Шкатулка пожеланий»</vt:lpstr>
      <vt:lpstr>«Чудесный сундук» </vt:lpstr>
      <vt:lpstr> Наглядно-информационная:  </vt:lpstr>
      <vt:lpstr>«Семейные и групповые альбомы»</vt:lpstr>
      <vt:lpstr>«Выставки детских работ» </vt:lpstr>
      <vt:lpstr>Информационные проекты для родителей в ДОУ — это формы работы, направленные на информирование родителей о работе дошкольного учреждения, особенностях воспитания и развития детей, а также на вовлечение их в образовательный процесс. </vt:lpstr>
      <vt:lpstr>Познавательная:  </vt:lpstr>
      <vt:lpstr>Мастер–классы</vt:lpstr>
      <vt:lpstr>Презентация PowerPoint</vt:lpstr>
      <vt:lpstr> Досуговая:   </vt:lpstr>
      <vt:lpstr>Акция: «Подари книгу детям». </vt:lpstr>
      <vt:lpstr>Акция «Чистый дворик»</vt:lpstr>
      <vt:lpstr>Акция «Съедобная кормушка» </vt:lpstr>
      <vt:lpstr>Осенняя ярмарка</vt:lpstr>
      <vt:lpstr>Заключение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«Эффективные формы просветительской деятельности с родителями в детском саду по ФОП ДО»</dc:title>
  <dc:creator>Image&amp;Matros ®</dc:creator>
  <cp:lastModifiedBy>Айгуль Кинтава</cp:lastModifiedBy>
  <cp:revision>89</cp:revision>
  <dcterms:created xsi:type="dcterms:W3CDTF">2025-10-14T18:30:22Z</dcterms:created>
  <dcterms:modified xsi:type="dcterms:W3CDTF">2025-10-22T17:10:21Z</dcterms:modified>
</cp:coreProperties>
</file>