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ublic136379828?w=wall-136379828_89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hyperlink" Target="https://vk.com/public136379828?w=wall-136379828_617" TargetMode="Externa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2273686"/>
            <a:ext cx="6400800" cy="81649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Пространство для идей и обмена опытом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971600" y="3068960"/>
            <a:ext cx="7848872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900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</a:rPr>
              <a:t>Городское методическое объединение педагогов-психологов организовано при Научно-методическом центре УО г. Орска в 1995 году.</a:t>
            </a:r>
          </a:p>
        </p:txBody>
      </p:sp>
      <p:pic>
        <p:nvPicPr>
          <p:cNvPr id="7" name="Рисунок 6" descr="C:\Users\психолог\Desktop\рабочий стол\фото с телефона\Фото\20180906_120359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66"/>
          <a:stretch/>
        </p:blipFill>
        <p:spPr bwMode="auto">
          <a:xfrm>
            <a:off x="3159262" y="4365104"/>
            <a:ext cx="3356953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583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83568" y="1581200"/>
            <a:ext cx="7992888" cy="2304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900" dirty="0">
              <a:solidFill>
                <a:schemeClr val="tx1"/>
              </a:solidFill>
            </a:endParaRPr>
          </a:p>
          <a:p>
            <a:pPr algn="ctr"/>
            <a:r>
              <a:rPr lang="ru-RU" sz="2900" b="1" dirty="0">
                <a:solidFill>
                  <a:schemeClr val="tx1"/>
                </a:solidFill>
              </a:rPr>
              <a:t>Мы- вместе!</a:t>
            </a:r>
          </a:p>
          <a:p>
            <a:pPr algn="ctr"/>
            <a:endParaRPr lang="ru-RU" sz="1300" dirty="0">
              <a:solidFill>
                <a:schemeClr val="tx1"/>
              </a:solidFill>
            </a:endParaRPr>
          </a:p>
          <a:p>
            <a:r>
              <a:rPr lang="ru-RU" sz="2900" dirty="0">
                <a:solidFill>
                  <a:schemeClr val="tx1"/>
                </a:solidFill>
              </a:rPr>
              <a:t>Мы осознаём общность наших личных интересов.</a:t>
            </a:r>
          </a:p>
          <a:p>
            <a:r>
              <a:rPr lang="ru-RU" sz="2900" dirty="0">
                <a:solidFill>
                  <a:schemeClr val="tx1"/>
                </a:solidFill>
              </a:rPr>
              <a:t>Мы понимаем, что не можем реализовать эти интересы поодиночке.</a:t>
            </a:r>
          </a:p>
          <a:p>
            <a:r>
              <a:rPr lang="ru-RU" sz="2900" dirty="0">
                <a:solidFill>
                  <a:schemeClr val="tx1"/>
                </a:solidFill>
              </a:rPr>
              <a:t>Мы выбираем то, что интересно и актуально именно нам, чтобы успевать не только учиться, но и действовать!</a:t>
            </a:r>
          </a:p>
          <a:p>
            <a:r>
              <a:rPr lang="ru-RU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992888" cy="266429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Нас объединяет: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профессиональная идентификация;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признание;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квалификационная подготовка и рост;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обмен опытом;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заинтересованность в информации;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общность проблем и волнующих вопросов;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профессиональная этика.</a:t>
            </a:r>
          </a:p>
          <a:p>
            <a:pPr algn="ctr"/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23532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2942" y="1628800"/>
            <a:ext cx="7196844" cy="1800200"/>
          </a:xfrm>
        </p:spPr>
        <p:txBody>
          <a:bodyPr>
            <a:noAutofit/>
          </a:bodyPr>
          <a:lstStyle/>
          <a:p>
            <a:pPr algn="ctr"/>
            <a:r>
              <a:rPr lang="ru-RU" sz="1900" b="1" dirty="0">
                <a:solidFill>
                  <a:schemeClr val="tx1"/>
                </a:solidFill>
              </a:rPr>
              <a:t>Миссия</a:t>
            </a:r>
          </a:p>
          <a:p>
            <a:pPr algn="ctr"/>
            <a:endParaRPr lang="ru-RU" sz="8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</a:rPr>
              <a:t>Расширяем в  обществе знания о психологии, создаем условия и мотивируем для психологического познания, интегрируем знания для решения жизненно важных проблем конкретных людей.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475656" y="4077072"/>
            <a:ext cx="69847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61025" y="3501008"/>
            <a:ext cx="7416824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pPr algn="ctr"/>
            <a:r>
              <a:rPr lang="ru-RU" sz="1900" b="1" dirty="0"/>
              <a:t>С нами 49 педагогов-психологов</a:t>
            </a:r>
          </a:p>
          <a:p>
            <a:endParaRPr lang="ru-RU" b="1" dirty="0"/>
          </a:p>
          <a:p>
            <a:pPr algn="ctr">
              <a:lnSpc>
                <a:spcPct val="150000"/>
              </a:lnSpc>
            </a:pPr>
            <a:r>
              <a:rPr lang="ru-RU" b="1" dirty="0"/>
              <a:t>Начинающие</a:t>
            </a:r>
            <a:r>
              <a:rPr lang="ru-RU" dirty="0"/>
              <a:t> психологи с опытом менее трёх лет.</a:t>
            </a:r>
          </a:p>
          <a:p>
            <a:pPr algn="ctr">
              <a:lnSpc>
                <a:spcPct val="150000"/>
              </a:lnSpc>
            </a:pPr>
            <a:r>
              <a:rPr lang="ru-RU" dirty="0"/>
              <a:t>Психологи уровня </a:t>
            </a:r>
            <a:r>
              <a:rPr lang="ru-RU" b="1" dirty="0" err="1"/>
              <a:t>middle</a:t>
            </a:r>
            <a:r>
              <a:rPr lang="ru-RU" dirty="0"/>
              <a:t> с опытом работы 3-7 лет.</a:t>
            </a:r>
          </a:p>
          <a:p>
            <a:pPr algn="ctr">
              <a:lnSpc>
                <a:spcPct val="150000"/>
              </a:lnSpc>
            </a:pPr>
            <a:r>
              <a:rPr lang="ru-RU" dirty="0"/>
              <a:t>Настоящие </a:t>
            </a:r>
            <a:r>
              <a:rPr lang="ru-RU" b="1" dirty="0"/>
              <a:t>«профи»</a:t>
            </a:r>
            <a:r>
              <a:rPr lang="ru-RU" dirty="0"/>
              <a:t> с опытом более 7 лет.</a:t>
            </a:r>
          </a:p>
          <a:p>
            <a:pPr>
              <a:lnSpc>
                <a:spcPct val="150000"/>
              </a:lnSpc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13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700808"/>
            <a:ext cx="7488832" cy="1656184"/>
          </a:xfrm>
        </p:spPr>
        <p:txBody>
          <a:bodyPr>
            <a:noAutofit/>
          </a:bodyPr>
          <a:lstStyle/>
          <a:p>
            <a:pPr algn="ctr"/>
            <a:endParaRPr lang="ru-RU" sz="1800" dirty="0"/>
          </a:p>
          <a:p>
            <a:pPr algn="ctr"/>
            <a:endParaRPr lang="ru-RU" sz="800" dirty="0"/>
          </a:p>
          <a:p>
            <a:pPr algn="just"/>
            <a:r>
              <a:rPr lang="ru-RU" sz="1800" b="1" dirty="0">
                <a:solidFill>
                  <a:schemeClr val="tx1"/>
                </a:solidFill>
              </a:rPr>
              <a:t>Энергетика группы </a:t>
            </a:r>
            <a:r>
              <a:rPr lang="ru-RU" sz="1800" dirty="0">
                <a:solidFill>
                  <a:schemeClr val="tx1"/>
                </a:solidFill>
              </a:rPr>
              <a:t>в желании и готовности каждого что-то делать.</a:t>
            </a:r>
          </a:p>
          <a:p>
            <a:pPr algn="just"/>
            <a:endParaRPr lang="ru-RU" sz="800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</a:rPr>
              <a:t>Мы её черпаем в нашей совместной работе.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3717032"/>
            <a:ext cx="69847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 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83568" y="3696918"/>
            <a:ext cx="7929264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практикум «Правополушарное рисование как средство профилактики эмоционального выгорания»;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тренинг «</a:t>
            </a:r>
            <a:r>
              <a:rPr lang="ru-RU" sz="1400" dirty="0" err="1">
                <a:solidFill>
                  <a:schemeClr val="tx1"/>
                </a:solidFill>
              </a:rPr>
              <a:t>Джуманджи</a:t>
            </a:r>
            <a:r>
              <a:rPr lang="ru-RU" sz="1400" dirty="0">
                <a:solidFill>
                  <a:schemeClr val="tx1"/>
                </a:solidFill>
              </a:rPr>
              <a:t>»;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тренинг «Школьный психолог. Перезагрузка»;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веревочный курс «Сокровища Аравийской пустыни».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ru-RU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endParaRPr lang="ru-RU" sz="800" dirty="0"/>
          </a:p>
          <a:p>
            <a:pPr marL="285750" indent="-285750">
              <a:buFont typeface="Arial" pitchFamily="34" charset="0"/>
              <a:buChar char="•"/>
            </a:pPr>
            <a:endParaRPr lang="ru-RU" sz="1800" dirty="0"/>
          </a:p>
        </p:txBody>
      </p:sp>
      <p:pic>
        <p:nvPicPr>
          <p:cNvPr id="7" name="Рисунок 6" descr="C:\Users\Asus\Downloads\20190314_11583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669" y="4329100"/>
            <a:ext cx="2739390" cy="23372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315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700808"/>
            <a:ext cx="7488832" cy="1656184"/>
          </a:xfrm>
        </p:spPr>
        <p:txBody>
          <a:bodyPr>
            <a:noAutofit/>
          </a:bodyPr>
          <a:lstStyle/>
          <a:p>
            <a:pPr algn="ctr"/>
            <a:endParaRPr lang="ru-RU" sz="1800" dirty="0"/>
          </a:p>
          <a:p>
            <a:pPr algn="just"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</a:rPr>
              <a:t>Мы предприимчиво безрассудны, нас отличает страсть к неизведанному. Наш </a:t>
            </a:r>
            <a:r>
              <a:rPr lang="ru-RU" sz="1800" b="1" dirty="0">
                <a:solidFill>
                  <a:schemeClr val="tx1"/>
                </a:solidFill>
              </a:rPr>
              <a:t>авантюризм</a:t>
            </a:r>
            <a:r>
              <a:rPr lang="ru-RU" sz="1800" dirty="0">
                <a:solidFill>
                  <a:schemeClr val="tx1"/>
                </a:solidFill>
              </a:rPr>
              <a:t> приводит нас и обучающихся к новым открытиям и ярким впечатлениям.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3717032"/>
            <a:ext cx="69847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 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33026" y="3501007"/>
            <a:ext cx="2742830" cy="30963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1400" dirty="0">
                <a:solidFill>
                  <a:schemeClr val="tx1"/>
                </a:solidFill>
              </a:rPr>
              <a:t>Региональный заочный этап Всероссийского конкурса научно-исследовательских работ имени Д.И. Менделеева - 1 место.</a:t>
            </a:r>
            <a:endParaRPr lang="ru-RU" sz="1400" b="1" dirty="0">
              <a:solidFill>
                <a:schemeClr val="tx1"/>
              </a:solidFill>
            </a:endParaRPr>
          </a:p>
          <a:p>
            <a:pPr lvl="0"/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u="sng" dirty="0">
                <a:hlinkClick r:id="rId3"/>
              </a:rPr>
              <a:t>https://vk.com/public136379828?w=wall-136379828_899</a:t>
            </a:r>
            <a:r>
              <a:rPr lang="ru-RU" sz="1400" dirty="0"/>
              <a:t> </a:t>
            </a:r>
          </a:p>
          <a:p>
            <a:pPr lvl="0"/>
            <a:endParaRPr lang="ru-RU" sz="1200" dirty="0"/>
          </a:p>
          <a:p>
            <a:pPr lvl="0"/>
            <a:endParaRPr lang="ru-RU" sz="1200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  <a:p>
            <a:pPr marL="171450" indent="-171450">
              <a:buFont typeface="Arial" pitchFamily="34" charset="0"/>
              <a:buChar char="•"/>
            </a:pPr>
            <a:endParaRPr lang="ru-RU" sz="800" dirty="0"/>
          </a:p>
          <a:p>
            <a:pPr marL="285750" indent="-285750">
              <a:buFont typeface="Arial" pitchFamily="34" charset="0"/>
              <a:buChar char="•"/>
            </a:pPr>
            <a:endParaRPr lang="ru-RU" sz="1800" dirty="0"/>
          </a:p>
        </p:txBody>
      </p:sp>
      <p:pic>
        <p:nvPicPr>
          <p:cNvPr id="7" name="Рисунок 6" descr="http://qrcoder.ru/code/?https%3A%2F%2Fvk.com%2Fpublic136379828%3Fw%3Dwall-136379828_899&amp;2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75" y="5493274"/>
            <a:ext cx="781050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419871" y="3488751"/>
            <a:ext cx="518457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srgbClr val="292934"/>
                </a:solidFill>
              </a:rPr>
              <a:t>Областной заочный конкурс проектов и исследовательских работ «Исследователи Оренбуржья», 04.2020г., Оренбург ООДТМ им. Поляничко - 3 место. </a:t>
            </a:r>
          </a:p>
          <a:p>
            <a:pPr lvl="0"/>
            <a:endParaRPr lang="ru-RU" sz="1400" dirty="0">
              <a:solidFill>
                <a:srgbClr val="292934"/>
              </a:solidFill>
            </a:endParaRPr>
          </a:p>
          <a:p>
            <a:pPr lvl="0"/>
            <a:r>
              <a:rPr lang="ru-RU" sz="1400" dirty="0">
                <a:solidFill>
                  <a:srgbClr val="292934"/>
                </a:solidFill>
              </a:rPr>
              <a:t>(</a:t>
            </a:r>
            <a:r>
              <a:rPr lang="ru-RU" sz="1400" u="sng" dirty="0">
                <a:solidFill>
                  <a:srgbClr val="292934"/>
                </a:solidFill>
                <a:hlinkClick r:id="rId5"/>
              </a:rPr>
              <a:t>https://vk.com/public136379828?w=wall-136379828_617</a:t>
            </a:r>
            <a:r>
              <a:rPr lang="ru-RU" sz="1400" dirty="0">
                <a:solidFill>
                  <a:srgbClr val="292934"/>
                </a:solidFill>
              </a:rPr>
              <a:t>  </a:t>
            </a:r>
          </a:p>
          <a:p>
            <a:pPr lvl="0"/>
            <a:endParaRPr lang="ru-RU" sz="1200" dirty="0">
              <a:solidFill>
                <a:srgbClr val="292934"/>
              </a:solidFill>
            </a:endParaRPr>
          </a:p>
          <a:p>
            <a:pPr lvl="0"/>
            <a:endParaRPr lang="ru-RU" sz="1200" dirty="0">
              <a:solidFill>
                <a:srgbClr val="292934"/>
              </a:solidFill>
            </a:endParaRPr>
          </a:p>
          <a:p>
            <a:pPr lvl="0"/>
            <a:endParaRPr lang="ru-RU" sz="1200" dirty="0">
              <a:solidFill>
                <a:srgbClr val="292934"/>
              </a:solidFill>
            </a:endParaRPr>
          </a:p>
          <a:p>
            <a:pPr lvl="0"/>
            <a:endParaRPr lang="ru-RU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469907" y="5049857"/>
            <a:ext cx="4248473" cy="13191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ru-RU" sz="1400" dirty="0"/>
          </a:p>
          <a:p>
            <a:pPr lvl="0"/>
            <a:r>
              <a:rPr lang="ru-RU" sz="1400" dirty="0">
                <a:solidFill>
                  <a:schemeClr val="tx1"/>
                </a:solidFill>
              </a:rPr>
              <a:t>Городская научно-практическая конференция «Хочу всё знать» для обучающихся 5-8 классов ЦРТДЮ «Радость» - 1, 2, 3 место.</a:t>
            </a:r>
          </a:p>
        </p:txBody>
      </p:sp>
      <p:pic>
        <p:nvPicPr>
          <p:cNvPr id="11" name="Рисунок 10" descr="http://qrcoder.ru/code/?https%3A%2F%2Fvk.com%2Fpublic136379828%3Fw%3Dwall-136379828_617&amp;2&amp;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297" y="4745396"/>
            <a:ext cx="78105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964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5946" y="1772816"/>
            <a:ext cx="7256886" cy="16561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</a:rPr>
              <a:t>Наша ведущая деятельность - коммуникация, а умение </a:t>
            </a:r>
            <a:r>
              <a:rPr lang="ru-RU" sz="1800" b="1" dirty="0">
                <a:solidFill>
                  <a:schemeClr val="tx1"/>
                </a:solidFill>
              </a:rPr>
              <a:t>творить</a:t>
            </a:r>
            <a:r>
              <a:rPr lang="ru-RU" sz="1800" dirty="0">
                <a:solidFill>
                  <a:schemeClr val="tx1"/>
                </a:solidFill>
              </a:rPr>
              <a:t> и </a:t>
            </a:r>
            <a:r>
              <a:rPr lang="ru-RU" sz="1800" b="1" dirty="0">
                <a:solidFill>
                  <a:schemeClr val="tx1"/>
                </a:solidFill>
              </a:rPr>
              <a:t>импровизировать</a:t>
            </a:r>
            <a:r>
              <a:rPr lang="ru-RU" sz="1800" dirty="0">
                <a:solidFill>
                  <a:schemeClr val="tx1"/>
                </a:solidFill>
              </a:rPr>
              <a:t> - важное качество.  Но! </a:t>
            </a:r>
          </a:p>
          <a:p>
            <a:pPr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</a:rPr>
              <a:t>Любая импровизация - очень хорошая и плотная подготовка.</a:t>
            </a:r>
          </a:p>
          <a:p>
            <a:r>
              <a:rPr lang="ru-RU" sz="1800" b="1" dirty="0">
                <a:solidFill>
                  <a:schemeClr val="tx1"/>
                </a:solidFill>
              </a:rPr>
              <a:t>Мы умеем: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«понимать» других;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«слышать» то, что не говорят вслух;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«достучаться» до того, кто не реагирует;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«говорить» языком тела.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3717032"/>
            <a:ext cx="69847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 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83568" y="3861048"/>
            <a:ext cx="7929264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itchFamily="34" charset="0"/>
              <a:buChar char="•"/>
            </a:pPr>
            <a:endParaRPr lang="ru-RU" sz="800" dirty="0"/>
          </a:p>
          <a:p>
            <a:pPr marL="285750" indent="-285750">
              <a:buFont typeface="Arial" pitchFamily="34" charset="0"/>
              <a:buChar char="•"/>
            </a:pP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4956953"/>
            <a:ext cx="749721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Участие в реализация проекта «КОНСТРУКТОР СОЦИАЛЬНЫХ ПРАКТИК НКО-2: Объединение ресурсов сообщества для разработки и внедрения Комплексной межсекторной модели противодействия школьному </a:t>
            </a:r>
            <a:r>
              <a:rPr lang="ru-RU" sz="1400" dirty="0" err="1"/>
              <a:t>буллингу</a:t>
            </a:r>
            <a:r>
              <a:rPr lang="ru-RU" sz="1400" dirty="0"/>
              <a:t> (травле)» с использованием гранта Президента Российской Федерации на развитие гражданского общества, предоставленного Фондом президентских грантов, осуществление</a:t>
            </a:r>
            <a:r>
              <a:rPr lang="ru-RU" sz="1400" b="1" dirty="0"/>
              <a:t> </a:t>
            </a:r>
            <a:r>
              <a:rPr lang="ru-RU" sz="1400" dirty="0"/>
              <a:t>разработки, апробации и внедрения Комплексной межсекторной модели противодействия школьному </a:t>
            </a:r>
            <a:r>
              <a:rPr lang="ru-RU" sz="1400" dirty="0" err="1"/>
              <a:t>буллингу</a:t>
            </a:r>
            <a:r>
              <a:rPr lang="ru-RU" sz="1400" dirty="0"/>
              <a:t> (травле). </a:t>
            </a:r>
          </a:p>
        </p:txBody>
      </p:sp>
      <p:pic>
        <p:nvPicPr>
          <p:cNvPr id="8" name="Рисунок 7"/>
          <p:cNvPicPr/>
          <p:nvPr/>
        </p:nvPicPr>
        <p:blipFill>
          <a:blip r:embed="rId3"/>
          <a:stretch>
            <a:fillRect/>
          </a:stretch>
        </p:blipFill>
        <p:spPr>
          <a:xfrm>
            <a:off x="7308304" y="3869677"/>
            <a:ext cx="996757" cy="91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144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1589" y="1982344"/>
            <a:ext cx="7256886" cy="165618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3717032"/>
            <a:ext cx="698477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 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71090" y="3700773"/>
            <a:ext cx="8077374" cy="2896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семинар-практикум для заместителей директоров «Осторожно, манипуляция!»;</a:t>
            </a: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 err="1">
                <a:solidFill>
                  <a:schemeClr val="tx1"/>
                </a:solidFill>
              </a:rPr>
              <a:t>коуч</a:t>
            </a:r>
            <a:r>
              <a:rPr lang="ru-RU" sz="1400" dirty="0">
                <a:solidFill>
                  <a:schemeClr val="tx1"/>
                </a:solidFill>
              </a:rPr>
              <a:t>-сессии для классных руководителей школ </a:t>
            </a:r>
            <a:r>
              <a:rPr lang="ru-RU" sz="1400" dirty="0" err="1">
                <a:solidFill>
                  <a:schemeClr val="tx1"/>
                </a:solidFill>
              </a:rPr>
              <a:t>г.Орска</a:t>
            </a:r>
            <a:r>
              <a:rPr lang="ru-RU" sz="1400" dirty="0">
                <a:solidFill>
                  <a:schemeClr val="tx1"/>
                </a:solidFill>
              </a:rPr>
              <a:t> ;</a:t>
            </a: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проведение IV городской олимпиады по психологии;</a:t>
            </a: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III городской форум молодых педагогов, семинар-практикум «25-й час или эффективный тайм-менеджмент»;</a:t>
            </a: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>
                <a:solidFill>
                  <a:schemeClr val="tx1"/>
                </a:solidFill>
              </a:rPr>
              <a:t>тренинг для педагогов «Формула успеха» в рамках психолого-педагогического сопровождения конкурса «Учитель года-2020». </a:t>
            </a: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endParaRPr lang="ru-RU" sz="1400" dirty="0"/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endParaRPr lang="ru-RU" sz="1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941168"/>
            <a:ext cx="77768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2219440"/>
            <a:ext cx="6984776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/>
              <a:t>Профессионализм. </a:t>
            </a:r>
            <a:r>
              <a:rPr lang="ru-RU" dirty="0"/>
              <a:t>Мы любим свое дело хотим быть в нем лучшими отвечаем за результат своего труда.</a:t>
            </a:r>
          </a:p>
        </p:txBody>
      </p:sp>
    </p:spTree>
    <p:extLst>
      <p:ext uri="{BB962C8B-B14F-4D97-AF65-F5344CB8AC3E}">
        <p14:creationId xmlns:p14="http://schemas.microsoft.com/office/powerpoint/2010/main" val="11220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633121"/>
            <a:ext cx="6696744" cy="85166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+mn-lt"/>
                <a:cs typeface="Times New Roman" pitchFamily="18" charset="0"/>
              </a:rPr>
              <a:t>сообщество </a:t>
            </a:r>
            <a:br>
              <a:rPr lang="ru-RU" sz="2000" dirty="0"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  <a:cs typeface="Times New Roman" pitchFamily="18" charset="0"/>
              </a:rPr>
              <a:t>педагогов-психологов учреждений </a:t>
            </a:r>
            <a:r>
              <a:rPr lang="ru-RU" sz="2000" dirty="0" err="1">
                <a:latin typeface="+mn-lt"/>
                <a:cs typeface="Times New Roman" pitchFamily="18" charset="0"/>
              </a:rPr>
              <a:t>оо</a:t>
            </a:r>
            <a:r>
              <a:rPr lang="ru-RU" sz="2000" dirty="0">
                <a:latin typeface="+mn-lt"/>
                <a:cs typeface="Times New Roman" pitchFamily="18" charset="0"/>
              </a:rPr>
              <a:t>  г. Орска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1589" y="1982344"/>
            <a:ext cx="7256886" cy="165618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 descr="C:\Users\Home\Desktop\1643605145_14-papik-pro-p-logotip-psikhologa-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2" y="495190"/>
            <a:ext cx="1512168" cy="149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611561" y="4005064"/>
            <a:ext cx="7920880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Мы создаем пространство жизни сообщества четверть века — так будет и впредь!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941168"/>
            <a:ext cx="77768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985370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Лавина событий в стране и в мире стала для многих коллег острейшим профессиональным вызовом — помочь в его осмыслении и преодолении призван глубокий и человечный диалог авторитетных психологов. </a:t>
            </a:r>
          </a:p>
        </p:txBody>
      </p:sp>
    </p:spTree>
    <p:extLst>
      <p:ext uri="{BB962C8B-B14F-4D97-AF65-F5344CB8AC3E}">
        <p14:creationId xmlns:p14="http://schemas.microsoft.com/office/powerpoint/2010/main" val="4107347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602</TotalTime>
  <Words>611</Words>
  <Application>Microsoft Office PowerPoint</Application>
  <PresentationFormat>Экран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Arial</vt:lpstr>
      <vt:lpstr>Ясность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  <vt:lpstr>сообщество  педагогов-психологов учреждений оо  г. Орска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сообщество  педагогов-психологов школ г. Орска</dc:title>
  <dc:creator>Home</dc:creator>
  <cp:lastModifiedBy>User</cp:lastModifiedBy>
  <cp:revision>63</cp:revision>
  <dcterms:created xsi:type="dcterms:W3CDTF">2023-01-26T15:03:43Z</dcterms:created>
  <dcterms:modified xsi:type="dcterms:W3CDTF">2023-01-27T11:49:18Z</dcterms:modified>
</cp:coreProperties>
</file>