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4" r:id="rId8"/>
    <p:sldId id="275" r:id="rId9"/>
    <p:sldId id="276" r:id="rId10"/>
    <p:sldId id="262" r:id="rId11"/>
    <p:sldId id="278" r:id="rId12"/>
    <p:sldId id="263" r:id="rId13"/>
    <p:sldId id="277" r:id="rId14"/>
    <p:sldId id="280" r:id="rId15"/>
    <p:sldId id="282" r:id="rId16"/>
    <p:sldId id="281" r:id="rId17"/>
    <p:sldId id="283" r:id="rId18"/>
    <p:sldId id="286" r:id="rId19"/>
    <p:sldId id="288" r:id="rId20"/>
    <p:sldId id="287" r:id="rId21"/>
    <p:sldId id="269" r:id="rId22"/>
    <p:sldId id="268" r:id="rId23"/>
    <p:sldId id="28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24314-F1C5-4DD4-B81A-4B887FA89F03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2DA0E-B0EC-4DE2-87B7-3257F74547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24314-F1C5-4DD4-B81A-4B887FA89F03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2DA0E-B0EC-4DE2-87B7-3257F74547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24314-F1C5-4DD4-B81A-4B887FA89F03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2DA0E-B0EC-4DE2-87B7-3257F74547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24314-F1C5-4DD4-B81A-4B887FA89F03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2DA0E-B0EC-4DE2-87B7-3257F74547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24314-F1C5-4DD4-B81A-4B887FA89F03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2DA0E-B0EC-4DE2-87B7-3257F74547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24314-F1C5-4DD4-B81A-4B887FA89F03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2DA0E-B0EC-4DE2-87B7-3257F74547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24314-F1C5-4DD4-B81A-4B887FA89F03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2DA0E-B0EC-4DE2-87B7-3257F74547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24314-F1C5-4DD4-B81A-4B887FA89F03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2DA0E-B0EC-4DE2-87B7-3257F74547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24314-F1C5-4DD4-B81A-4B887FA89F03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2DA0E-B0EC-4DE2-87B7-3257F74547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24314-F1C5-4DD4-B81A-4B887FA89F03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2DA0E-B0EC-4DE2-87B7-3257F74547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24314-F1C5-4DD4-B81A-4B887FA89F03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2DA0E-B0EC-4DE2-87B7-3257F74547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24314-F1C5-4DD4-B81A-4B887FA89F03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2DA0E-B0EC-4DE2-87B7-3257F74547B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.jpeg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Галина\Desktop\47251915958c946b36f91918d6035e5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857224" y="1857364"/>
            <a:ext cx="764386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/>
              <a:t> «Речевое развитие детей старшего дошкольного   </a:t>
            </a:r>
            <a:r>
              <a:rPr lang="ru-RU" sz="4400" b="1" i="1" dirty="0" smtClean="0"/>
              <a:t/>
            </a:r>
            <a:br>
              <a:rPr lang="ru-RU" sz="4400" b="1" i="1" dirty="0" smtClean="0"/>
            </a:br>
            <a:r>
              <a:rPr lang="ru-RU" sz="4400" b="1" dirty="0" smtClean="0"/>
              <a:t>возраста с ЗПР в процессе трудового воспитания»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Галина\Desktop\47251915958c946b36f91918d6035e5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14282" y="357166"/>
            <a:ext cx="8715404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/>
              <a:t>             </a:t>
            </a:r>
            <a:r>
              <a:rPr lang="ru-RU" sz="4000" b="1" u="sng" dirty="0" smtClean="0">
                <a:latin typeface="Times New Roman" pitchFamily="18" charset="0"/>
                <a:cs typeface="Times New Roman" pitchFamily="18" charset="0"/>
              </a:rPr>
              <a:t>Хозяйственно-бытовой труд</a:t>
            </a:r>
          </a:p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          Цель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речевого развития: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 - формировать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умение строить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   простую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фразу из 2-3 слов,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   описывающую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действие; 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900" dirty="0" smtClean="0">
                <a:latin typeface="Times New Roman" pitchFamily="18" charset="0"/>
                <a:cs typeface="Times New Roman" pitchFamily="18" charset="0"/>
              </a:rPr>
              <a:t>обогащать словарь существительными    </a:t>
            </a:r>
          </a:p>
          <a:p>
            <a:r>
              <a:rPr lang="ru-RU" sz="3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9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стол,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игрушка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, тряпка, мыло) и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  глаголами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(протри, помой, поставь,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  убери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ctr"/>
            <a:endParaRPr lang="ru-RU" sz="4400" dirty="0"/>
          </a:p>
          <a:p>
            <a:pPr algn="ctr"/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Галина\Desktop\47251915958c946b36f91918d6035e5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785786" y="357166"/>
            <a:ext cx="81439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/>
              <a:t>         </a:t>
            </a:r>
            <a:endParaRPr lang="ru-RU" sz="4000" dirty="0"/>
          </a:p>
          <a:p>
            <a:pPr algn="ctr"/>
            <a:endParaRPr lang="ru-RU" sz="4400" dirty="0"/>
          </a:p>
          <a:p>
            <a:pPr algn="ctr"/>
            <a:endParaRPr lang="ru-RU" sz="4400" dirty="0"/>
          </a:p>
        </p:txBody>
      </p:sp>
      <p:pic>
        <p:nvPicPr>
          <p:cNvPr id="11" name="Рисунок 1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714488"/>
            <a:ext cx="2000264" cy="1785950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1785926"/>
            <a:ext cx="2071702" cy="1571636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1785926"/>
            <a:ext cx="2143140" cy="1643074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06057" y="3000372"/>
            <a:ext cx="2037943" cy="160316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12195" y="4929198"/>
            <a:ext cx="2131805" cy="171451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6" name="Рисунок 15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57752" y="5000636"/>
            <a:ext cx="1928826" cy="1643074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17" name="Стрелка вправо 16"/>
          <p:cNvSpPr/>
          <p:nvPr/>
        </p:nvSpPr>
        <p:spPr>
          <a:xfrm>
            <a:off x="2500298" y="2357430"/>
            <a:ext cx="500066" cy="285752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>
            <a:off x="4857752" y="2714620"/>
            <a:ext cx="500066" cy="285752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 rot="5400000">
            <a:off x="7893867" y="4679165"/>
            <a:ext cx="500066" cy="285752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10800000">
            <a:off x="6643702" y="5643578"/>
            <a:ext cx="500066" cy="285752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углом 20"/>
          <p:cNvSpPr/>
          <p:nvPr/>
        </p:nvSpPr>
        <p:spPr>
          <a:xfrm rot="5400000">
            <a:off x="7608115" y="2393149"/>
            <a:ext cx="642942" cy="428628"/>
          </a:xfrm>
          <a:prstGeom prst="ben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00034" y="428604"/>
            <a:ext cx="828680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       Методы, формы и технологии:</a:t>
            </a:r>
            <a:endParaRPr lang="ru-RU" sz="4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742950" indent="-74295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          1.Использование алгоритмов:</a:t>
            </a:r>
          </a:p>
          <a:p>
            <a:pPr marL="742950" indent="-742950">
              <a:buAutoNum type="arabicPeriod"/>
            </a:pP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 marL="742950" indent="-742950">
              <a:buAutoNum type="arabicPeriod"/>
            </a:pP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 marL="742950" indent="-742950"/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Рисунок 22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472" y="3714752"/>
            <a:ext cx="3714776" cy="285752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Галина\Desktop\47251915958c946b36f91918d6035e5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285852" y="357166"/>
            <a:ext cx="764383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/>
              <a:t> 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400" dirty="0"/>
          </a:p>
          <a:p>
            <a:pPr algn="ctr"/>
            <a:endParaRPr lang="ru-RU" sz="4400" dirty="0"/>
          </a:p>
        </p:txBody>
      </p:sp>
      <p:pic>
        <p:nvPicPr>
          <p:cNvPr id="1027" name="Picture 3" descr="C:\Users\Галина\Downloads\1691828543_papik-pro-p-plakati-den-zapravte-svoyu-krovat-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85728"/>
            <a:ext cx="3714776" cy="262646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285728"/>
            <a:ext cx="3214710" cy="2598557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9" name="Рисунок 8" descr="C:\Users\1\Downloads\176120753100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071810"/>
            <a:ext cx="4000528" cy="321471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8" name="Рисунок 7" descr="C:\Users\Галина\Downloads\176114007473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2" y="3071810"/>
            <a:ext cx="4429156" cy="321471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Галина\Desktop\47251915958c946b36f91918d6035e5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285852" y="357166"/>
            <a:ext cx="764383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/>
              <a:t> 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400" dirty="0"/>
          </a:p>
          <a:p>
            <a:pPr algn="ctr"/>
            <a:endParaRPr lang="ru-RU" sz="4400" dirty="0"/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857225" y="4214818"/>
          <a:ext cx="7286675" cy="1928826"/>
        </p:xfrm>
        <a:graphic>
          <a:graphicData uri="http://schemas.openxmlformats.org/drawingml/2006/table">
            <a:tbl>
              <a:tblPr/>
              <a:tblGrid>
                <a:gridCol w="1712019"/>
                <a:gridCol w="1879702"/>
                <a:gridCol w="1783988"/>
                <a:gridCol w="1910966"/>
              </a:tblGrid>
              <a:tr h="19288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Calibri"/>
                          <a:ea typeface="Calibri"/>
                          <a:cs typeface="Times New Roman"/>
                        </a:rPr>
                        <a:t>        </a:t>
                      </a:r>
                      <a:endParaRPr lang="ru-RU" sz="1100" dirty="0">
                        <a:ln>
                          <a:solidFill>
                            <a:sysClr val="windowText" lastClr="000000"/>
                          </a:solidFill>
                        </a:ln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n>
                          <a:solidFill>
                            <a:sysClr val="windowText" lastClr="000000"/>
                          </a:solidFill>
                        </a:ln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n>
                          <a:solidFill>
                            <a:sysClr val="windowText" lastClr="000000"/>
                          </a:solidFill>
                        </a:ln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n>
                          <a:solidFill>
                            <a:sysClr val="windowText" lastClr="000000"/>
                          </a:solidFill>
                        </a:ln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40" name="Object 16"/>
          <p:cNvGraphicFramePr>
            <a:graphicFrameLocks noChangeAspect="1"/>
          </p:cNvGraphicFramePr>
          <p:nvPr/>
        </p:nvGraphicFramePr>
        <p:xfrm>
          <a:off x="928662" y="4286256"/>
          <a:ext cx="1596849" cy="1785950"/>
        </p:xfrm>
        <a:graphic>
          <a:graphicData uri="http://schemas.openxmlformats.org/presentationml/2006/ole">
            <p:oleObj spid="_x0000_s23554" name="Точечный рисунок" r:id="rId4" imgW="3867349" imgH="3835597" progId="PBrush">
              <p:embed/>
            </p:oleObj>
          </a:graphicData>
        </a:graphic>
      </p:graphicFrame>
      <p:graphicFrame>
        <p:nvGraphicFramePr>
          <p:cNvPr id="1038" name="Object 14"/>
          <p:cNvGraphicFramePr>
            <a:graphicFrameLocks noChangeAspect="1"/>
          </p:cNvGraphicFramePr>
          <p:nvPr/>
        </p:nvGraphicFramePr>
        <p:xfrm>
          <a:off x="2643174" y="4286256"/>
          <a:ext cx="1785950" cy="1785950"/>
        </p:xfrm>
        <a:graphic>
          <a:graphicData uri="http://schemas.openxmlformats.org/presentationml/2006/ole">
            <p:oleObj spid="_x0000_s23555" name="Точечный рисунок" r:id="rId5" imgW="2806349" imgH="2165461" progId="PBrush">
              <p:embed/>
            </p:oleObj>
          </a:graphicData>
        </a:graphic>
      </p:graphicFrame>
      <p:graphicFrame>
        <p:nvGraphicFramePr>
          <p:cNvPr id="1036" name="Object 12"/>
          <p:cNvGraphicFramePr>
            <a:graphicFrameLocks noChangeAspect="1"/>
          </p:cNvGraphicFramePr>
          <p:nvPr/>
        </p:nvGraphicFramePr>
        <p:xfrm>
          <a:off x="4500562" y="4286256"/>
          <a:ext cx="1714512" cy="1785950"/>
        </p:xfrm>
        <a:graphic>
          <a:graphicData uri="http://schemas.openxmlformats.org/presentationml/2006/ole">
            <p:oleObj spid="_x0000_s23556" name="Точечный рисунок" r:id="rId6" imgW="1098800" imgH="1270065" progId="PBrush">
              <p:embed/>
            </p:oleObj>
          </a:graphicData>
        </a:graphic>
      </p:graphicFrame>
      <p:pic>
        <p:nvPicPr>
          <p:cNvPr id="1035" name="Рисунок 20" descr="vb5k8x541vd3c8j8atgnc5bv5vct0hgq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1" y="4286256"/>
            <a:ext cx="1785951" cy="1785949"/>
          </a:xfrm>
          <a:prstGeom prst="rect">
            <a:avLst/>
          </a:prstGeom>
          <a:noFill/>
        </p:spPr>
      </p:pic>
      <p:sp>
        <p:nvSpPr>
          <p:cNvPr id="1041" name="AutoShape 17"/>
          <p:cNvSpPr>
            <a:spLocks noChangeArrowheads="1"/>
          </p:cNvSpPr>
          <p:nvPr/>
        </p:nvSpPr>
        <p:spPr bwMode="auto">
          <a:xfrm>
            <a:off x="6143636" y="5286388"/>
            <a:ext cx="298450" cy="196850"/>
          </a:xfrm>
          <a:prstGeom prst="rightArrow">
            <a:avLst>
              <a:gd name="adj1" fmla="val 50000"/>
              <a:gd name="adj2" fmla="val 37903"/>
            </a:avLst>
          </a:prstGeom>
          <a:solidFill>
            <a:srgbClr val="C0504D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9" name="AutoShape 15"/>
          <p:cNvSpPr>
            <a:spLocks noChangeArrowheads="1"/>
          </p:cNvSpPr>
          <p:nvPr/>
        </p:nvSpPr>
        <p:spPr bwMode="auto">
          <a:xfrm>
            <a:off x="2500298" y="5072074"/>
            <a:ext cx="298450" cy="196850"/>
          </a:xfrm>
          <a:prstGeom prst="rightArrow">
            <a:avLst>
              <a:gd name="adj1" fmla="val 50000"/>
              <a:gd name="adj2" fmla="val 37903"/>
            </a:avLst>
          </a:prstGeom>
          <a:solidFill>
            <a:srgbClr val="C0504D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Picture 1" descr="C:\Users\Галина\Downloads\доклад\algoritmpovedeniya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0034" y="428604"/>
            <a:ext cx="3714776" cy="297182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sp>
        <p:nvSpPr>
          <p:cNvPr id="1037" name="AutoShape 13"/>
          <p:cNvSpPr>
            <a:spLocks noChangeArrowheads="1"/>
          </p:cNvSpPr>
          <p:nvPr/>
        </p:nvSpPr>
        <p:spPr bwMode="auto">
          <a:xfrm>
            <a:off x="4286248" y="5000636"/>
            <a:ext cx="298450" cy="196850"/>
          </a:xfrm>
          <a:prstGeom prst="rightArrow">
            <a:avLst>
              <a:gd name="adj1" fmla="val 50000"/>
              <a:gd name="adj2" fmla="val 37903"/>
            </a:avLst>
          </a:prstGeom>
          <a:solidFill>
            <a:srgbClr val="C0504D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Picture 3" descr="C:\Users\Галина\Downloads\доклад\algoritmpovedeniya7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43438" y="714356"/>
            <a:ext cx="4158764" cy="292895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Галина\Desktop\47251915958c946b36f91918d6035e5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785786" y="357166"/>
            <a:ext cx="81439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/>
              <a:t>         </a:t>
            </a:r>
            <a:endParaRPr lang="ru-RU" sz="4000" dirty="0"/>
          </a:p>
          <a:p>
            <a:pPr algn="ctr"/>
            <a:endParaRPr lang="ru-RU" sz="4400" dirty="0"/>
          </a:p>
          <a:p>
            <a:pPr algn="ctr"/>
            <a:endParaRPr lang="ru-RU" sz="4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500166" y="500042"/>
            <a:ext cx="72866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    1.«Карта трудовых дел»: </a:t>
            </a:r>
            <a:endParaRPr lang="ru-RU" sz="4000" b="1" dirty="0"/>
          </a:p>
        </p:txBody>
      </p:sp>
      <p:pic>
        <p:nvPicPr>
          <p:cNvPr id="18" name="Рисунок 1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714620"/>
            <a:ext cx="1972523" cy="2668749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24" name="Рисунок 2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32" y="4643446"/>
            <a:ext cx="2071702" cy="1857388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286256"/>
            <a:ext cx="3571900" cy="2159860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4429132"/>
            <a:ext cx="3158575" cy="1830388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71670" y="1214421"/>
            <a:ext cx="2286016" cy="2773199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</p:spPr>
      </p:pic>
      <p:pic>
        <p:nvPicPr>
          <p:cNvPr id="21" name="Рисунок 20" descr="Picture background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43372" y="1285860"/>
            <a:ext cx="2500330" cy="2786082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49160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57950" y="1357298"/>
            <a:ext cx="2430957" cy="2786082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Галина\Desktop\47251915958c946b36f91918d6035e5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785786" y="357166"/>
            <a:ext cx="81439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/>
              <a:t>         </a:t>
            </a:r>
            <a:endParaRPr lang="ru-RU" sz="4000" dirty="0"/>
          </a:p>
          <a:p>
            <a:pPr algn="ctr"/>
            <a:endParaRPr lang="ru-RU" sz="4400" dirty="0"/>
          </a:p>
          <a:p>
            <a:pPr algn="ctr"/>
            <a:endParaRPr lang="ru-RU" sz="4400" dirty="0"/>
          </a:p>
        </p:txBody>
      </p:sp>
      <p:pic>
        <p:nvPicPr>
          <p:cNvPr id="22" name="Рисунок 21" descr="C:\Users\Галина\Downloads\AT02MZ0u0-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142984"/>
            <a:ext cx="2214578" cy="2428892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23" name="Рисунок 22" descr="C:\Users\Галина\Downloads\Ci3Spyl20J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1142984"/>
            <a:ext cx="2357454" cy="2428892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1" name="Рисунок 10" descr="C:\Users\Галина\Downloads\176085006401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4572008"/>
            <a:ext cx="2571768" cy="1928826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2" name="Рисунок 11" descr="Picture background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00100" y="3929066"/>
            <a:ext cx="2286016" cy="1857388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3" name="Рисунок 12" descr="https://avatars.mds.yandex.net/i?id=98384a11fba509d9c68fe48dab5b1dd3e15c2877-15251044-images-thumbs&amp;n=13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43570" y="4000504"/>
            <a:ext cx="2214578" cy="1857388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4" name="Рисунок 13" descr="C:\Users\Галина\Downloads\DCHhHnNa6to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5984" y="1285860"/>
            <a:ext cx="2214578" cy="2214578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1500166" y="500042"/>
            <a:ext cx="72866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    «Карточки - пиктограммы </a:t>
            </a:r>
            <a:endParaRPr lang="ru-RU" sz="4000" b="1" dirty="0"/>
          </a:p>
        </p:txBody>
      </p:sp>
      <p:pic>
        <p:nvPicPr>
          <p:cNvPr id="19" name="Рисунок 18" descr="C:\Users\Галина\Downloads\KKCBBcIRM0U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826" y="1214422"/>
            <a:ext cx="2286016" cy="2286016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Галина\Desktop\47251915958c946b36f91918d6035e5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57158" y="357167"/>
            <a:ext cx="8572528" cy="7602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/>
              <a:t>             </a:t>
            </a:r>
            <a:r>
              <a:rPr lang="ru-RU" sz="4000" b="1" u="sng" dirty="0" smtClean="0">
                <a:latin typeface="Times New Roman" pitchFamily="18" charset="0"/>
                <a:cs typeface="Times New Roman" pitchFamily="18" charset="0"/>
              </a:rPr>
              <a:t>Труд </a:t>
            </a:r>
            <a:r>
              <a:rPr lang="ru-RU" sz="4000" b="1" u="sng" dirty="0">
                <a:latin typeface="Times New Roman" pitchFamily="18" charset="0"/>
                <a:cs typeface="Times New Roman" pitchFamily="18" charset="0"/>
              </a:rPr>
              <a:t>в природе и ручной труд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речевого развития: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расширять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словарь прилагательными (круглый, красный, гладкий, колючий), глаголами (посади, полей, выкопай, склей), 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стимулировать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составление простых предложений-описаний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4000" dirty="0"/>
          </a:p>
          <a:p>
            <a:r>
              <a:rPr lang="ru-RU" sz="4000" dirty="0"/>
              <a:t> </a:t>
            </a:r>
          </a:p>
          <a:p>
            <a:pPr algn="ctr"/>
            <a:endParaRPr lang="ru-RU" sz="4400" dirty="0"/>
          </a:p>
          <a:p>
            <a:pPr algn="ctr"/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Галина\Desktop\47251915958c946b36f91918d6035e5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14282" y="357166"/>
            <a:ext cx="871540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              Методы и формы работы:</a:t>
            </a:r>
            <a:endParaRPr lang="ru-RU" sz="4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1. 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Создание поделок из    </a:t>
            </a: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         природного материала; </a:t>
            </a:r>
          </a:p>
          <a:p>
            <a:r>
              <a:rPr lang="ru-RU" sz="3600" b="1" dirty="0" smtClean="0"/>
              <a:t>             </a:t>
            </a:r>
            <a:endParaRPr lang="ru-RU" sz="3600" dirty="0" smtClean="0"/>
          </a:p>
          <a:p>
            <a:endParaRPr lang="ru-RU" sz="4000" dirty="0"/>
          </a:p>
          <a:p>
            <a:r>
              <a:rPr lang="ru-RU" sz="4000" dirty="0"/>
              <a:t> </a:t>
            </a:r>
          </a:p>
          <a:p>
            <a:pPr algn="ctr"/>
            <a:endParaRPr lang="ru-RU" sz="4400" dirty="0"/>
          </a:p>
          <a:p>
            <a:pPr algn="ctr"/>
            <a:endParaRPr lang="ru-RU" sz="4400" dirty="0"/>
          </a:p>
        </p:txBody>
      </p:sp>
      <p:pic>
        <p:nvPicPr>
          <p:cNvPr id="13" name="Рисунок 12" descr="C:\Users\Галина\Downloads\Новая папка\Без названия (3)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3643314"/>
            <a:ext cx="3000396" cy="2786082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3073" name="Picture 1" descr="C:\Users\Галина\Downloads\Без названия (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2285992"/>
            <a:ext cx="3357586" cy="251494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2214554"/>
            <a:ext cx="3423564" cy="2571768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Галина\Desktop\47251915958c946b36f91918d6035e5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42910" y="285728"/>
            <a:ext cx="828680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/>
              <a:t>          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2. Огород на окне и участке</a:t>
            </a:r>
          </a:p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                   Схема - памятка </a:t>
            </a:r>
          </a:p>
          <a:p>
            <a:endParaRPr lang="ru-RU" sz="4000" dirty="0"/>
          </a:p>
          <a:p>
            <a:r>
              <a:rPr lang="ru-RU" sz="4000" dirty="0"/>
              <a:t> </a:t>
            </a:r>
          </a:p>
          <a:p>
            <a:pPr algn="ctr"/>
            <a:endParaRPr lang="ru-RU" sz="4400" dirty="0"/>
          </a:p>
          <a:p>
            <a:pPr algn="ctr"/>
            <a:endParaRPr lang="ru-RU" sz="4400" dirty="0"/>
          </a:p>
        </p:txBody>
      </p:sp>
      <p:pic>
        <p:nvPicPr>
          <p:cNvPr id="49154" name="Picture 2" descr="E:\Новая папка\доклад\algoritmpovedeniya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714488"/>
            <a:ext cx="7990789" cy="4429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Галина\Desktop\47251915958c946b36f91918d6035e5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14282" y="357166"/>
            <a:ext cx="871540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/>
              <a:t>                   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Огород на окне. </a:t>
            </a:r>
          </a:p>
          <a:p>
            <a:endParaRPr lang="ru-RU" sz="4000" dirty="0"/>
          </a:p>
          <a:p>
            <a:r>
              <a:rPr lang="ru-RU" sz="4000" dirty="0"/>
              <a:t> </a:t>
            </a:r>
          </a:p>
          <a:p>
            <a:pPr algn="ctr"/>
            <a:endParaRPr lang="ru-RU" sz="4400" dirty="0"/>
          </a:p>
          <a:p>
            <a:pPr algn="ctr"/>
            <a:endParaRPr lang="ru-RU" sz="4400" dirty="0"/>
          </a:p>
        </p:txBody>
      </p:sp>
      <p:pic>
        <p:nvPicPr>
          <p:cNvPr id="6" name="Рисунок 5" descr="C:\Users\Галина\Downloads\Новая папка\IMG_20230428_15490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428736"/>
            <a:ext cx="3857652" cy="285752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7" name="Рисунок 6" descr="C:\Users\Галина\Downloads\Новая папка\IMG_20230419_10311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3500438"/>
            <a:ext cx="4143404" cy="288039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8" name="Рисунок 7" descr="C:\Users\Галина\Downloads\Новая папка\IMG_20230419_10331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0"/>
            <a:ext cx="2714644" cy="1745243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1500174"/>
            <a:ext cx="3335507" cy="17859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Галина\Desktop\47251915958c946b36f91918d6035e5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857224" y="428604"/>
            <a:ext cx="7643866" cy="766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/>
              <a:t>     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Актуальность 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и ключевая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идея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нтегрировать 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речевое развитие в практическое действие, 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особенно 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в самообслуживание и ручной труд, где задействованы пальцы рук, и где успех виден сразу. Мы создаем ситуацию, когда </a:t>
            </a:r>
            <a:r>
              <a:rPr lang="ru-RU" sz="3400" b="1" dirty="0">
                <a:latin typeface="Times New Roman" pitchFamily="18" charset="0"/>
                <a:cs typeface="Times New Roman" pitchFamily="18" charset="0"/>
              </a:rPr>
              <a:t>речь 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становится необходимым 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средством 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для достижения практического результата.</a:t>
            </a:r>
          </a:p>
          <a:p>
            <a:pPr algn="ctr"/>
            <a:endParaRPr lang="ru-RU" sz="4400" b="1" dirty="0" smtClean="0"/>
          </a:p>
          <a:p>
            <a:pPr algn="ctr"/>
            <a:endParaRPr lang="ru-RU" sz="4400" b="1" i="1" dirty="0"/>
          </a:p>
          <a:p>
            <a:pPr algn="ctr"/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Галина\Desktop\47251915958c946b36f91918d6035e5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85786" y="357166"/>
            <a:ext cx="81439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/>
              <a:t>         </a:t>
            </a:r>
            <a:endParaRPr lang="ru-RU" sz="4000" dirty="0"/>
          </a:p>
          <a:p>
            <a:pPr algn="ctr"/>
            <a:endParaRPr lang="ru-RU" sz="4400" dirty="0"/>
          </a:p>
          <a:p>
            <a:pPr algn="ctr"/>
            <a:endParaRPr lang="ru-RU" sz="4400" dirty="0"/>
          </a:p>
        </p:txBody>
      </p:sp>
      <p:pic>
        <p:nvPicPr>
          <p:cNvPr id="11" name="Рисунок 10" descr="C:\Users\1\Downloads\176103283585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857364"/>
            <a:ext cx="3857652" cy="4471990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0" name="Рисунок 9" descr="E:\Новая папка\доклад\34938-dettext_com-ukhod-za-rasteniiami-kartinki-dlia-detei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428604"/>
            <a:ext cx="4585263" cy="3778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Галина\Desktop\47251915958c946b36f91918d6035e5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Рисунок 7" descr="C:\Users\1\Downloads\176103283583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3786190"/>
            <a:ext cx="3595033" cy="282141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14282" y="357166"/>
            <a:ext cx="871540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/>
              <a:t>               </a:t>
            </a:r>
            <a:endParaRPr lang="ru-RU" sz="4000" dirty="0" smtClean="0"/>
          </a:p>
          <a:p>
            <a:endParaRPr lang="ru-RU" sz="4000" dirty="0"/>
          </a:p>
          <a:p>
            <a:r>
              <a:rPr lang="ru-RU" sz="4000" dirty="0"/>
              <a:t> </a:t>
            </a:r>
          </a:p>
          <a:p>
            <a:pPr algn="ctr"/>
            <a:endParaRPr lang="ru-RU" sz="4400" dirty="0"/>
          </a:p>
          <a:p>
            <a:pPr algn="ctr"/>
            <a:endParaRPr lang="ru-RU" sz="4400" dirty="0"/>
          </a:p>
        </p:txBody>
      </p:sp>
      <p:pic>
        <p:nvPicPr>
          <p:cNvPr id="7" name="Рисунок 6" descr="C:\Users\1\Downloads\176101409282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071546"/>
            <a:ext cx="3571900" cy="300039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9" name="Рисунок 8" descr="C:\Users\1\Downloads\176101409282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1071546"/>
            <a:ext cx="3857652" cy="3000396"/>
          </a:xfrm>
          <a:prstGeom prst="rect">
            <a:avLst/>
          </a:prstGeom>
          <a:solidFill>
            <a:schemeClr val="accent2"/>
          </a:solidFill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357422" y="357166"/>
            <a:ext cx="61436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Труд   детей на  участке.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Галина\Desktop\47251915958c946b36f91918d6035e5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71472" y="214290"/>
            <a:ext cx="8358214" cy="1181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b="1" dirty="0" smtClean="0"/>
              <a:t>               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Результат и вывод</a:t>
            </a:r>
            <a:r>
              <a:rPr lang="ru-RU" sz="4000" dirty="0" smtClean="0"/>
              <a:t> </a:t>
            </a:r>
          </a:p>
          <a:p>
            <a:pPr lvl="0"/>
            <a:r>
              <a:rPr lang="ru-RU" sz="2700" dirty="0" smtClean="0"/>
              <a:t> -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у детей повышается мотивация к общению, так как речь становится полезной и нужной.</a:t>
            </a:r>
          </a:p>
          <a:p>
            <a:pPr lvl="0"/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- через многократное повторение действий и их словесное сопровождение пассивный словарь переходит в активный.</a:t>
            </a:r>
          </a:p>
          <a:p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Карта трудовых дел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включает в деятельность даже не говорящих детей, подводя  их к вербализации.</a:t>
            </a:r>
            <a:r>
              <a:rPr lang="ru-RU" sz="2700" dirty="0" smtClean="0"/>
              <a:t> </a:t>
            </a:r>
          </a:p>
          <a:p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Таким образом, выстроенная система, где труд и речь неразделимы, становится для ребенка с ЗПР той самой поддерживающей средой, где он чувствует себя компетентным и успешным, где речь рождается естественно и становится настоящим инструментом взаимодействия с миром.</a:t>
            </a:r>
          </a:p>
          <a:p>
            <a:pPr lvl="0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dirty="0" smtClean="0"/>
              <a:t> </a:t>
            </a:r>
          </a:p>
          <a:p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4000" dirty="0"/>
          </a:p>
          <a:p>
            <a:r>
              <a:rPr lang="ru-RU" sz="4000" dirty="0"/>
              <a:t> </a:t>
            </a:r>
          </a:p>
          <a:p>
            <a:pPr algn="ctr"/>
            <a:endParaRPr lang="ru-RU" sz="4400" dirty="0"/>
          </a:p>
          <a:p>
            <a:pPr algn="ctr"/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Галина\Desktop\47251915958c946b36f91918d6035e5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14282" y="357166"/>
            <a:ext cx="871540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/>
              <a:t>             </a:t>
            </a:r>
          </a:p>
          <a:p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             Спасибо за внимание! 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4000" dirty="0"/>
          </a:p>
          <a:p>
            <a:r>
              <a:rPr lang="ru-RU" sz="4000" dirty="0"/>
              <a:t> </a:t>
            </a:r>
          </a:p>
          <a:p>
            <a:pPr algn="ctr"/>
            <a:endParaRPr lang="ru-RU" sz="4400" dirty="0"/>
          </a:p>
          <a:p>
            <a:pPr algn="ctr"/>
            <a:endParaRPr lang="ru-RU" sz="4400" dirty="0"/>
          </a:p>
        </p:txBody>
      </p:sp>
      <p:pic>
        <p:nvPicPr>
          <p:cNvPr id="6" name="Picture 8" descr="236579tyfw2tb0hb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09738">
            <a:off x="4080497" y="4167672"/>
            <a:ext cx="2901301" cy="14869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Галина\Desktop\47251915958c946b36f91918d6035e5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00034" y="285728"/>
            <a:ext cx="8286808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/>
              <a:t> </a:t>
            </a: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3300" b="1" dirty="0">
                <a:latin typeface="Times New Roman" pitchFamily="18" charset="0"/>
                <a:cs typeface="Times New Roman" pitchFamily="18" charset="0"/>
              </a:rPr>
              <a:t>и задачи </a:t>
            </a: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3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- формировать и активизировать речевые навыки детей с ЗПР через планомерное включение их в разнообразные виды практического труда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обогащать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словарь глаголами,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существительными</a:t>
            </a:r>
          </a:p>
          <a:p>
            <a:pPr lvl="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прилагательными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которые сразу подкрепляются действием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endParaRPr lang="ru-RU" sz="10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стимулировать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развитие фразовой и связной речи через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комментирование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своих действий, составление алгоритмов о проделанной работе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развивать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коммуникативные навыки через организацию труда в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микрогруппах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Галина\Desktop\47251915958c946b36f91918d6035e5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214414" y="428604"/>
            <a:ext cx="7643866" cy="7355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/>
              <a:t>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Основные 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направления труда </a:t>
            </a:r>
          </a:p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их 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формы и методы работы внутри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трудового процесса</a:t>
            </a:r>
          </a:p>
          <a:p>
            <a:pPr algn="ctr"/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u="sng" dirty="0" smtClean="0">
                <a:latin typeface="Times New Roman" pitchFamily="18" charset="0"/>
                <a:cs typeface="Times New Roman" pitchFamily="18" charset="0"/>
              </a:rPr>
              <a:t>Самообслуживание</a:t>
            </a:r>
            <a:r>
              <a:rPr lang="ru-RU" sz="4400" u="sng" dirty="0">
                <a:latin typeface="Times New Roman" pitchFamily="18" charset="0"/>
                <a:cs typeface="Times New Roman" pitchFamily="18" charset="0"/>
              </a:rPr>
              <a:t> Хозяйственно-бытовой </a:t>
            </a:r>
            <a:r>
              <a:rPr lang="ru-RU" sz="4400" u="sng" dirty="0" smtClean="0">
                <a:latin typeface="Times New Roman" pitchFamily="18" charset="0"/>
                <a:cs typeface="Times New Roman" pitchFamily="18" charset="0"/>
              </a:rPr>
              <a:t>труд</a:t>
            </a:r>
            <a:r>
              <a:rPr lang="ru-RU" sz="4400" u="sng" dirty="0">
                <a:latin typeface="Times New Roman" pitchFamily="18" charset="0"/>
                <a:cs typeface="Times New Roman" pitchFamily="18" charset="0"/>
              </a:rPr>
              <a:t> Труд в природе и ручной труд</a:t>
            </a:r>
          </a:p>
          <a:p>
            <a:pPr algn="ctr"/>
            <a:endParaRPr lang="ru-RU" sz="4400" dirty="0"/>
          </a:p>
          <a:p>
            <a:pPr algn="ctr"/>
            <a:endParaRPr lang="ru-RU" sz="4400" b="1" i="1" dirty="0"/>
          </a:p>
          <a:p>
            <a:pPr algn="ctr"/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Галина\Desktop\47251915958c946b36f91918d6035e5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928662" y="487025"/>
            <a:ext cx="764386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u="sng" dirty="0" smtClean="0">
                <a:latin typeface="Times New Roman" pitchFamily="18" charset="0"/>
                <a:cs typeface="Times New Roman" pitchFamily="18" charset="0"/>
              </a:rPr>
              <a:t>Самообслуживание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речевого развития: </a:t>
            </a:r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активизировать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в речи глаголы и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существительные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, связанные с бытовыми действиями (надеть, застегнуть, помыть, пуговица, молния, шнурок), 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- стимулировать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появление простых просьб и инструкций.</a:t>
            </a:r>
          </a:p>
          <a:p>
            <a:pPr algn="ctr"/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Галина\Desktop\47251915958c946b36f91918d6035e5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71538" y="357166"/>
            <a:ext cx="764386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/>
              <a:t>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Формы и 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методы </a:t>
            </a:r>
            <a:endParaRPr lang="ru-RU" sz="4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1. Специальные 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рамки с застежками 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Монтессори-материалы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endParaRPr lang="ru-RU" sz="4400" dirty="0"/>
          </a:p>
        </p:txBody>
      </p:sp>
      <p:pic>
        <p:nvPicPr>
          <p:cNvPr id="6" name="Рисунок 5" descr="C:\Users\1\Downloads\176111951263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643182"/>
            <a:ext cx="4643470" cy="33784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3000372"/>
            <a:ext cx="3357586" cy="3357586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Галина\Desktop\47251915958c946b36f91918d6035e5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71538" y="357166"/>
            <a:ext cx="764386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   2. Ситуация «Помоги другу» </a:t>
            </a:r>
          </a:p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4400" dirty="0"/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736"/>
            <a:ext cx="5143536" cy="3286148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1857364"/>
            <a:ext cx="3429024" cy="4633507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Галина\Desktop\47251915958c946b36f91918d6035e5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71538" y="357166"/>
            <a:ext cx="764386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              3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Технология   </a:t>
            </a:r>
          </a:p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   последовательных образов</a:t>
            </a:r>
          </a:p>
          <a:p>
            <a:r>
              <a:rPr lang="ru-RU" sz="88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ctr"/>
            <a:endParaRPr lang="ru-RU" sz="4400" dirty="0"/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85926"/>
            <a:ext cx="1785950" cy="257176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714612" y="1785926"/>
            <a:ext cx="1857388" cy="250033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1785927"/>
            <a:ext cx="1785950" cy="264320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14480" y="3929066"/>
            <a:ext cx="1643074" cy="250033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86182" y="3929066"/>
            <a:ext cx="1714512" cy="248516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6578" y="3143248"/>
            <a:ext cx="2071702" cy="3249911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Галина\Desktop\47251915958c946b36f91918d6035e5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71538" y="357166"/>
            <a:ext cx="764386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. Игры с бытовым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    материалом 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моторики 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400" dirty="0"/>
          </a:p>
        </p:txBody>
      </p:sp>
      <p:pic>
        <p:nvPicPr>
          <p:cNvPr id="6" name="Рисунок 5" descr="C:\Users\1\Downloads\Без названия (16)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928802"/>
            <a:ext cx="3000396" cy="2214578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8" name="Рисунок 7" descr="C:\Users\1\Downloads\images (13)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6286512" y="1928802"/>
            <a:ext cx="2536190" cy="180276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9" name="Рисунок 8" descr="C:\Users\1\Downloads\Без названия (17)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12" y="4143380"/>
            <a:ext cx="2428892" cy="2353629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0" name="Рисунок 9" descr="C:\Users\1\Downloads\article23801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00100" y="4429132"/>
            <a:ext cx="2428892" cy="207170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7" name="Рисунок 6" descr="C:\Users\1\Downloads\images (11)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86116" y="2500306"/>
            <a:ext cx="3143272" cy="250033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973</TotalTime>
  <Words>436</Words>
  <Application>Microsoft Office PowerPoint</Application>
  <PresentationFormat>Экран (4:3)</PresentationFormat>
  <Paragraphs>95</Paragraphs>
  <Slides>23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Тема Office</vt:lpstr>
      <vt:lpstr>Точечный рисунок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Доклад: «Речевое развитие детей старшего дошкольного    возраста с ЗПР в процессе трудового воспитания»</dc:title>
  <dc:creator>Галина</dc:creator>
  <cp:lastModifiedBy>Галина</cp:lastModifiedBy>
  <cp:revision>101</cp:revision>
  <dcterms:created xsi:type="dcterms:W3CDTF">2025-10-18T10:02:15Z</dcterms:created>
  <dcterms:modified xsi:type="dcterms:W3CDTF">2026-03-05T09:09:26Z</dcterms:modified>
</cp:coreProperties>
</file>