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1" r:id="rId6"/>
    <p:sldId id="267" r:id="rId7"/>
    <p:sldId id="265" r:id="rId8"/>
    <p:sldId id="268" r:id="rId9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10" d="100"/>
          <a:sy n="110" d="100"/>
        </p:scale>
        <p:origin x="65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3025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332509" y="1510145"/>
            <a:ext cx="6352309" cy="26669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500" b="1" dirty="0">
                <a:solidFill>
                  <a:srgbClr val="6C310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Общие подходы к выявлению и развитию художественной одарённости дошкольников
</a:t>
            </a:r>
            <a:r>
              <a:rPr lang="en-US" sz="1800" dirty="0">
                <a:solidFill>
                  <a:srgbClr val="6C310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200" dirty="0">
                <a:solidFill>
                  <a:srgbClr val="6C310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Художественная одарённость — смесь наблюдательности, воображения и эмоциональной </a:t>
            </a:r>
            <a:r>
              <a:rPr lang="en-US" sz="1200" dirty="0" err="1">
                <a:solidFill>
                  <a:srgbClr val="6C310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отзывчивости</a:t>
            </a:r>
            <a:r>
              <a:rPr lang="en-US" sz="1200" dirty="0">
                <a:solidFill>
                  <a:srgbClr val="6C310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r>
              <a:rPr lang="ru-RU" sz="1200" dirty="0">
                <a:solidFill>
                  <a:srgbClr val="6C310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                                                         </a:t>
            </a:r>
          </a:p>
          <a:p>
            <a:pPr marL="0" indent="0" algn="r">
              <a:lnSpc>
                <a:spcPct val="100000"/>
              </a:lnSpc>
              <a:buNone/>
            </a:pPr>
            <a:endParaRPr lang="ru-RU" sz="1200" dirty="0">
              <a:solidFill>
                <a:srgbClr val="6C3101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r">
              <a:lnSpc>
                <a:spcPct val="100000"/>
              </a:lnSpc>
              <a:buNone/>
            </a:pPr>
            <a:endParaRPr lang="ru-RU" sz="1200" dirty="0">
              <a:solidFill>
                <a:srgbClr val="6C3101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r">
              <a:lnSpc>
                <a:spcPct val="100000"/>
              </a:lnSpc>
              <a:buNone/>
            </a:pPr>
            <a:endParaRPr lang="ru-RU" sz="1200" dirty="0">
              <a:solidFill>
                <a:srgbClr val="6C3101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r">
              <a:lnSpc>
                <a:spcPct val="100000"/>
              </a:lnSpc>
              <a:buNone/>
            </a:pPr>
            <a:r>
              <a:rPr lang="ru-RU" sz="1200" dirty="0">
                <a:solidFill>
                  <a:srgbClr val="6C310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Воспитатель: Лабутина Н.В.</a:t>
            </a:r>
          </a:p>
          <a:p>
            <a:pPr marL="0" indent="0" algn="l">
              <a:lnSpc>
                <a:spcPct val="100000"/>
              </a:lnSpc>
              <a:buNone/>
            </a:pPr>
            <a:endParaRPr lang="ru-RU" sz="1200" dirty="0">
              <a:solidFill>
                <a:srgbClr val="6C3101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6C310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3500" dirty="0"/>
          </a:p>
        </p:txBody>
      </p:sp>
      <p:sp>
        <p:nvSpPr>
          <p:cNvPr id="4" name="Text 1"/>
          <p:cNvSpPr txBox="1"/>
          <p:nvPr/>
        </p:nvSpPr>
        <p:spPr>
          <a:xfrm>
            <a:off x="431891" y="152401"/>
            <a:ext cx="6085500" cy="3463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spcAft>
                <a:spcPts val="800"/>
              </a:spcAft>
            </a:pP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дошкольное образовательное учреждение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«Детский сад №18 «Гнёздышко» комбинированного вида г. 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Орска»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657" y="1263000"/>
            <a:ext cx="2614985" cy="26724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384400" y="490250"/>
            <a:ext cx="7797600" cy="658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500" b="1" dirty="0">
                <a:solidFill>
                  <a:srgbClr val="3A451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Значение раннего выявления художественной одарённости
</a:t>
            </a:r>
            <a:endParaRPr lang="en-US" sz="2500" dirty="0"/>
          </a:p>
        </p:txBody>
      </p:sp>
      <p:sp>
        <p:nvSpPr>
          <p:cNvPr id="6" name="Text 1"/>
          <p:cNvSpPr txBox="1"/>
          <p:nvPr/>
        </p:nvSpPr>
        <p:spPr>
          <a:xfrm>
            <a:off x="683476" y="2345525"/>
            <a:ext cx="3840900" cy="2178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3A451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Художественная одарённость у дошкольников проявляется сложно и не всегда заметно. Семьи и общество стремятся к своевременной поддержке талантливых детей. Для этого важно объединить педагогические, психологические и развивающие подходы в практике ДОУ.
</a:t>
            </a:r>
            <a:endParaRPr lang="en-US" sz="1200" dirty="0"/>
          </a:p>
        </p:txBody>
      </p:sp>
      <p:sp>
        <p:nvSpPr>
          <p:cNvPr id="7" name="Text 2"/>
          <p:cNvSpPr txBox="1"/>
          <p:nvPr/>
        </p:nvSpPr>
        <p:spPr>
          <a:xfrm>
            <a:off x="8823825" y="4832200"/>
            <a:ext cx="215400" cy="199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200" dirty="0">
                <a:solidFill>
                  <a:srgbClr val="FFFAD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endParaRPr lang="en-US" sz="1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215400" y="252125"/>
            <a:ext cx="8131200" cy="728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500" b="1" dirty="0">
                <a:solidFill>
                  <a:srgbClr val="3A451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Признаки художественной одарённости у шестилетних детей
</a:t>
            </a:r>
            <a:endParaRPr lang="en-US" sz="2500" dirty="0"/>
          </a:p>
        </p:txBody>
      </p:sp>
      <p:sp>
        <p:nvSpPr>
          <p:cNvPr id="8" name="Text 1"/>
          <p:cNvSpPr txBox="1"/>
          <p:nvPr/>
        </p:nvSpPr>
        <p:spPr>
          <a:xfrm>
            <a:off x="345100" y="1159575"/>
            <a:ext cx="3630600" cy="1711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3A451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Дети с художественной одарённостью внимательно замечают мельчайшие детали окружающего мира, что проявляется в их рисунках и творческих идеях.
</a:t>
            </a:r>
            <a:endParaRPr lang="en-US" sz="1200" dirty="0"/>
          </a:p>
        </p:txBody>
      </p:sp>
      <p:sp>
        <p:nvSpPr>
          <p:cNvPr id="9" name="Text 2"/>
          <p:cNvSpPr txBox="1"/>
          <p:nvPr/>
        </p:nvSpPr>
        <p:spPr>
          <a:xfrm>
            <a:off x="8823825" y="4832200"/>
            <a:ext cx="215400" cy="199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200" dirty="0">
                <a:solidFill>
                  <a:srgbClr val="FFFAD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</a:t>
            </a:r>
            <a:endParaRPr lang="en-US" sz="1200" dirty="0"/>
          </a:p>
        </p:txBody>
      </p:sp>
      <p:sp>
        <p:nvSpPr>
          <p:cNvPr id="10" name="Text 3"/>
          <p:cNvSpPr txBox="1"/>
          <p:nvPr/>
        </p:nvSpPr>
        <p:spPr>
          <a:xfrm>
            <a:off x="4716000" y="1159575"/>
            <a:ext cx="3630600" cy="1711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3A451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Они устойчиво проявляют интерес к занятиям изобразительным искусством, регулярно предпочитая этот вид деятельности среди других.
</a:t>
            </a:r>
            <a:endParaRPr lang="en-US" sz="1200" dirty="0"/>
          </a:p>
        </p:txBody>
      </p:sp>
      <p:sp>
        <p:nvSpPr>
          <p:cNvPr id="11" name="Text 4"/>
          <p:cNvSpPr txBox="1"/>
          <p:nvPr/>
        </p:nvSpPr>
        <p:spPr>
          <a:xfrm>
            <a:off x="345100" y="3050725"/>
            <a:ext cx="3630600" cy="1711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3A451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Используют широкий спектр художественных средств и техник, комбинируя цвета, формы и материалы в своих работах.
</a:t>
            </a:r>
            <a:endParaRPr lang="en-US" sz="1200" dirty="0"/>
          </a:p>
        </p:txBody>
      </p:sp>
      <p:sp>
        <p:nvSpPr>
          <p:cNvPr id="12" name="Text 5"/>
          <p:cNvSpPr txBox="1"/>
          <p:nvPr/>
        </p:nvSpPr>
        <p:spPr>
          <a:xfrm>
            <a:off x="4716000" y="3050725"/>
            <a:ext cx="3630600" cy="1711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3A451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Создают собственные сюжеты и образы, выражая эмоциональные переживания и часто волнуясь или стесняются проявлять свои таланты открыто.
</a:t>
            </a:r>
            <a:endParaRPr lang="en-US" sz="1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1031" y="1638300"/>
            <a:ext cx="1326989" cy="133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8506" y="1638300"/>
            <a:ext cx="1326989" cy="133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7343" y="1638300"/>
            <a:ext cx="1326989" cy="133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8823825" y="4832200"/>
            <a:ext cx="215400" cy="199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200" dirty="0">
                <a:solidFill>
                  <a:srgbClr val="3A451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</a:t>
            </a:r>
            <a:endParaRPr lang="en-US" sz="1200" dirty="0"/>
          </a:p>
        </p:txBody>
      </p:sp>
      <p:sp>
        <p:nvSpPr>
          <p:cNvPr id="8" name="Text 1"/>
          <p:cNvSpPr txBox="1"/>
          <p:nvPr/>
        </p:nvSpPr>
        <p:spPr>
          <a:xfrm>
            <a:off x="828675" y="3457575"/>
            <a:ext cx="2276400" cy="1499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200" b="1" dirty="0">
                <a:solidFill>
                  <a:srgbClr val="3A451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Наблюдение и разнообразие творческих заданий
</a:t>
            </a:r>
            <a:r>
              <a:rPr lang="en-US" sz="800" dirty="0">
                <a:solidFill>
                  <a:srgbClr val="3A451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100" dirty="0">
                <a:solidFill>
                  <a:srgbClr val="3A451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Уделяется внимание проявлению инициативы ребёнка через широкий спектр творческих заданий. Поддержка выбора и создание свободной атмосферы стимулируют проявление одарённости.
</a:t>
            </a:r>
            <a:endParaRPr lang="en-US" sz="1200" dirty="0"/>
          </a:p>
        </p:txBody>
      </p:sp>
      <p:sp>
        <p:nvSpPr>
          <p:cNvPr id="9" name="Text 2"/>
          <p:cNvSpPr txBox="1"/>
          <p:nvPr/>
        </p:nvSpPr>
        <p:spPr>
          <a:xfrm>
            <a:off x="3486150" y="3457575"/>
            <a:ext cx="2276400" cy="1499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200" b="1" dirty="0">
                <a:solidFill>
                  <a:srgbClr val="3A451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Доверие и комфорт в творческой среде
</a:t>
            </a:r>
            <a:r>
              <a:rPr lang="en-US" sz="800" dirty="0">
                <a:solidFill>
                  <a:srgbClr val="3A451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100" dirty="0">
                <a:solidFill>
                  <a:srgbClr val="3A451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Создание доверительной атмосферы, где ребёнок чувствует свободу выражения, позволяет раскрыть творческий потенциал без страха оценки или осуждения.
</a:t>
            </a:r>
            <a:endParaRPr lang="en-US" sz="1200" dirty="0"/>
          </a:p>
        </p:txBody>
      </p:sp>
      <p:sp>
        <p:nvSpPr>
          <p:cNvPr id="10" name="Text 3"/>
          <p:cNvSpPr txBox="1"/>
          <p:nvPr/>
        </p:nvSpPr>
        <p:spPr>
          <a:xfrm>
            <a:off x="6154988" y="3457575"/>
            <a:ext cx="2276400" cy="1499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200" b="1" dirty="0">
                <a:solidFill>
                  <a:srgbClr val="3A451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Индивидуальный подход и бережная диагностика
</a:t>
            </a:r>
            <a:r>
              <a:rPr lang="en-US" sz="800" dirty="0">
                <a:solidFill>
                  <a:srgbClr val="3A451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100" dirty="0">
                <a:solidFill>
                  <a:srgbClr val="3A451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Учитываются психологические особенности детей, проводится ненавязчивая диагностика с целью поддержки, а не давления, без жёстких стандартов и сравнения.
</a:t>
            </a:r>
            <a:endParaRPr lang="en-US" sz="1200" dirty="0"/>
          </a:p>
        </p:txBody>
      </p:sp>
      <p:sp>
        <p:nvSpPr>
          <p:cNvPr id="11" name="Text 4"/>
          <p:cNvSpPr txBox="1"/>
          <p:nvPr/>
        </p:nvSpPr>
        <p:spPr>
          <a:xfrm>
            <a:off x="215400" y="252125"/>
            <a:ext cx="8708700" cy="728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500" b="1" dirty="0">
                <a:solidFill>
                  <a:srgbClr val="3A451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Ключевые условия выявления художественной одарённости
</a:t>
            </a:r>
            <a:endParaRPr lang="en-US" sz="25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225" y="1143728"/>
            <a:ext cx="2276400" cy="182734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4750" y="1143728"/>
            <a:ext cx="2276400" cy="182734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9275" y="1143728"/>
            <a:ext cx="2276400" cy="1827345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 0"/>
          <p:cNvSpPr txBox="1"/>
          <p:nvPr/>
        </p:nvSpPr>
        <p:spPr>
          <a:xfrm>
            <a:off x="8823825" y="4832200"/>
            <a:ext cx="215400" cy="199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200" dirty="0">
                <a:solidFill>
                  <a:srgbClr val="6C310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</a:t>
            </a:r>
            <a:endParaRPr lang="en-US" sz="1200" dirty="0"/>
          </a:p>
        </p:txBody>
      </p:sp>
      <p:sp>
        <p:nvSpPr>
          <p:cNvPr id="10" name="Text 1"/>
          <p:cNvSpPr txBox="1"/>
          <p:nvPr/>
        </p:nvSpPr>
        <p:spPr>
          <a:xfrm>
            <a:off x="215400" y="252125"/>
            <a:ext cx="8708700" cy="728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500" b="1" dirty="0">
                <a:solidFill>
                  <a:srgbClr val="6C310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Педагогические условия эффективного развития одарённости
</a:t>
            </a:r>
            <a:endParaRPr lang="en-US" sz="2500" dirty="0"/>
          </a:p>
        </p:txBody>
      </p:sp>
      <p:sp>
        <p:nvSpPr>
          <p:cNvPr id="11" name="Text 2"/>
          <p:cNvSpPr txBox="1"/>
          <p:nvPr/>
        </p:nvSpPr>
        <p:spPr>
          <a:xfrm>
            <a:off x="420225" y="3267075"/>
            <a:ext cx="2276400" cy="1470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200" b="1" dirty="0">
                <a:solidFill>
                  <a:srgbClr val="6C310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Разнообразие материалов и техники
</a:t>
            </a:r>
            <a:r>
              <a:rPr lang="en-US" sz="800" dirty="0">
                <a:solidFill>
                  <a:srgbClr val="6C310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100" dirty="0">
                <a:solidFill>
                  <a:srgbClr val="6C310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Организация пространства с доступом к разнообразным художественным материалам и техникам способствует экспериментированию и развитию творческого подхода каждого ребёнка.
</a:t>
            </a:r>
            <a:endParaRPr lang="en-US" sz="1200" dirty="0"/>
          </a:p>
        </p:txBody>
      </p:sp>
      <p:sp>
        <p:nvSpPr>
          <p:cNvPr id="12" name="Text 3"/>
          <p:cNvSpPr txBox="1"/>
          <p:nvPr/>
        </p:nvSpPr>
        <p:spPr>
          <a:xfrm>
            <a:off x="3414750" y="3267075"/>
            <a:ext cx="2276400" cy="1470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200" b="1" dirty="0">
                <a:solidFill>
                  <a:srgbClr val="6C310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Поддержка инициативы и свобода выражения
</a:t>
            </a:r>
            <a:r>
              <a:rPr lang="en-US" sz="800" dirty="0">
                <a:solidFill>
                  <a:srgbClr val="6C310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100" dirty="0">
                <a:solidFill>
                  <a:srgbClr val="6C310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Педагог поощряет самостоятельность и инициативность, создавая условия для свободного экспериментирования и отказа от жестких образцов в творчестве.
</a:t>
            </a:r>
            <a:endParaRPr lang="en-US" sz="1200" dirty="0"/>
          </a:p>
        </p:txBody>
      </p:sp>
      <p:sp>
        <p:nvSpPr>
          <p:cNvPr id="13" name="Text 4"/>
          <p:cNvSpPr txBox="1"/>
          <p:nvPr/>
        </p:nvSpPr>
        <p:spPr>
          <a:xfrm>
            <a:off x="6409275" y="3267075"/>
            <a:ext cx="2276400" cy="1470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200" b="1" dirty="0">
                <a:solidFill>
                  <a:srgbClr val="6C310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Индивидуализация и уважение к уникальности
</a:t>
            </a:r>
            <a:r>
              <a:rPr lang="en-US" sz="800" dirty="0">
                <a:solidFill>
                  <a:srgbClr val="6C310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100" dirty="0">
                <a:solidFill>
                  <a:srgbClr val="6C310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Важно поддерживать индивидуальный стиль ребёнка, исключать сравнение работ, чтобы способствовать раскрытию творческого потенциала.
</a:t>
            </a:r>
            <a:endParaRPr lang="en-US" sz="1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0" descr="preencoded.png">
            <a:extLst>
              <a:ext uri="{FF2B5EF4-FFF2-40B4-BE49-F238E27FC236}">
                <a16:creationId xmlns:a16="http://schemas.microsoft.com/office/drawing/2014/main" id="{8F8E727A-A091-45FF-C814-D7D418A73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Рисунок 5" descr="Picture background">
            <a:extLst>
              <a:ext uri="{FF2B5EF4-FFF2-40B4-BE49-F238E27FC236}">
                <a16:creationId xmlns:a16="http://schemas.microsoft.com/office/drawing/2014/main" id="{585355D9-D830-D073-2CB2-E2471C16A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74" y="1124871"/>
            <a:ext cx="2760980" cy="2252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Picture background">
            <a:extLst>
              <a:ext uri="{FF2B5EF4-FFF2-40B4-BE49-F238E27FC236}">
                <a16:creationId xmlns:a16="http://schemas.microsoft.com/office/drawing/2014/main" id="{CE50D130-C46B-8FC6-73F6-C1062500F7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459" y="1655691"/>
            <a:ext cx="2308121" cy="23982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5687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700" y="994372"/>
            <a:ext cx="3189000" cy="317305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4978525" y="1183650"/>
            <a:ext cx="3902400" cy="2794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277" b="1" dirty="0">
                <a:solidFill>
                  <a:srgbClr val="6C310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Стратегические выводы для практики развития художественной одарённости
</a:t>
            </a:r>
            <a:r>
              <a:rPr lang="en-US" sz="1589" dirty="0">
                <a:solidFill>
                  <a:srgbClr val="6C310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993" dirty="0">
                <a:solidFill>
                  <a:srgbClr val="6C310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Успех развития одарённости зависит от условий свободы и поддержки. Педагог выступает наставником, создающим среду для самостоятельного творческого поиска ребёнка.
</a:t>
            </a:r>
            <a:endParaRPr lang="en-US" sz="3277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1B6A5922-9EDA-8473-F518-A43BE0024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EA7EDAE-6C7A-0ABA-106A-74905DE03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164" y="616528"/>
            <a:ext cx="7225145" cy="220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1084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394</Words>
  <Application>Microsoft Office PowerPoint</Application>
  <PresentationFormat>Экран (16:9)</PresentationFormat>
  <Paragraphs>35</Paragraphs>
  <Slides>8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User</cp:lastModifiedBy>
  <cp:revision>3</cp:revision>
  <dcterms:created xsi:type="dcterms:W3CDTF">2026-04-23T16:17:51Z</dcterms:created>
  <dcterms:modified xsi:type="dcterms:W3CDTF">2026-04-27T15:48:41Z</dcterms:modified>
</cp:coreProperties>
</file>