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0" r:id="rId2"/>
    <p:sldId id="265" r:id="rId3"/>
    <p:sldId id="257" r:id="rId4"/>
    <p:sldId id="256" r:id="rId5"/>
    <p:sldId id="273" r:id="rId6"/>
    <p:sldId id="274" r:id="rId7"/>
    <p:sldId id="276" r:id="rId8"/>
    <p:sldId id="275" r:id="rId9"/>
    <p:sldId id="278" r:id="rId10"/>
    <p:sldId id="259" r:id="rId11"/>
    <p:sldId id="258" r:id="rId12"/>
    <p:sldId id="268" r:id="rId13"/>
    <p:sldId id="267" r:id="rId14"/>
    <p:sldId id="281" r:id="rId15"/>
    <p:sldId id="280" r:id="rId16"/>
    <p:sldId id="285" r:id="rId17"/>
    <p:sldId id="283" r:id="rId18"/>
    <p:sldId id="287" r:id="rId19"/>
    <p:sldId id="28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F5E0-1ED4-4864-A8F2-730811730FE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0CE7-7341-4EAA-BCAF-2D73263445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F5E0-1ED4-4864-A8F2-730811730FE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0CE7-7341-4EAA-BCAF-2D73263445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F5E0-1ED4-4864-A8F2-730811730FE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0CE7-7341-4EAA-BCAF-2D73263445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F5E0-1ED4-4864-A8F2-730811730FE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0CE7-7341-4EAA-BCAF-2D73263445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F5E0-1ED4-4864-A8F2-730811730FE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0CE7-7341-4EAA-BCAF-2D73263445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F5E0-1ED4-4864-A8F2-730811730FE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0CE7-7341-4EAA-BCAF-2D73263445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F5E0-1ED4-4864-A8F2-730811730FE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0CE7-7341-4EAA-BCAF-2D73263445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F5E0-1ED4-4864-A8F2-730811730FE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0CE7-7341-4EAA-BCAF-2D73263445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F5E0-1ED4-4864-A8F2-730811730FE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0CE7-7341-4EAA-BCAF-2D73263445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F5E0-1ED4-4864-A8F2-730811730FE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0CE7-7341-4EAA-BCAF-2D73263445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F5E0-1ED4-4864-A8F2-730811730FE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0CE7-7341-4EAA-BCAF-2D73263445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DF5E0-1ED4-4864-A8F2-730811730FE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C0CE7-7341-4EAA-BCAF-2D732634459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1.jpeg"/><Relationship Id="rId7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" y="541304"/>
            <a:ext cx="8373617" cy="48606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77390" y="1431925"/>
            <a:ext cx="5249545" cy="25006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Дидактические игры для ознакомления дошкольников с миром растений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«Всё начинается с семечка»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32480" y="5410200"/>
            <a:ext cx="5426710" cy="943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Автор: воспитатель высшей категории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Васильева Вера Александровна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5029" y="110836"/>
            <a:ext cx="485394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МДОАУ «ЦРР-дс № 120 г.Орска «Крепыш»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2478405" y="376555"/>
            <a:ext cx="6354445" cy="219646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266700">
              <a:lnSpc>
                <a:spcPct val="114000"/>
              </a:lnSpc>
            </a:pPr>
            <a:r>
              <a:rPr sz="2400" b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Дидактическая игра "С какого дерева плод?"</a:t>
            </a:r>
          </a:p>
          <a:p>
            <a:pPr defTabSz="266700">
              <a:lnSpc>
                <a:spcPct val="114000"/>
              </a:lnSpc>
            </a:pPr>
            <a:r>
              <a:rPr sz="2000" b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ru-RU" sz="2000" b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И</a:t>
            </a:r>
            <a:r>
              <a:rPr sz="2000" b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гра  направлена на развитие у детей знаний о природе, в частности о фруктах и деревьях, на которых они растут.</a:t>
            </a:r>
          </a:p>
        </p:txBody>
      </p:sp>
      <p:pic>
        <p:nvPicPr>
          <p:cNvPr id="3" name="Изображение 2" descr="20260210_151312"/>
          <p:cNvPicPr>
            <a:picLocks noChangeAspect="1"/>
          </p:cNvPicPr>
          <p:nvPr/>
        </p:nvPicPr>
        <p:blipFill>
          <a:blip r:embed="rId3"/>
          <a:srcRect l="11194" t="1315" r="17972" b="9"/>
          <a:stretch>
            <a:fillRect/>
          </a:stretch>
        </p:blipFill>
        <p:spPr>
          <a:xfrm rot="5400000">
            <a:off x="3653790" y="2092325"/>
            <a:ext cx="3615690" cy="5037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0260210_1552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50160" y="261620"/>
            <a:ext cx="3167380" cy="3167380"/>
          </a:xfrm>
          <a:prstGeom prst="rect">
            <a:avLst/>
          </a:prstGeom>
        </p:spPr>
      </p:pic>
      <p:pic>
        <p:nvPicPr>
          <p:cNvPr id="3" name="Изображение 2" descr="20260210_1553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17540" y="3485515"/>
            <a:ext cx="3006090" cy="3006090"/>
          </a:xfrm>
          <a:prstGeom prst="rect">
            <a:avLst/>
          </a:prstGeom>
        </p:spPr>
      </p:pic>
      <p:pic>
        <p:nvPicPr>
          <p:cNvPr id="4" name="Изображение 3" descr="20260210_151134"/>
          <p:cNvPicPr>
            <a:picLocks noChangeAspect="1"/>
          </p:cNvPicPr>
          <p:nvPr/>
        </p:nvPicPr>
        <p:blipFill>
          <a:blip r:embed="rId5"/>
          <a:srcRect l="22329" t="11833" r="2521"/>
          <a:stretch>
            <a:fillRect/>
          </a:stretch>
        </p:blipFill>
        <p:spPr>
          <a:xfrm>
            <a:off x="2733675" y="3738880"/>
            <a:ext cx="2499360" cy="2752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2433955" y="314325"/>
            <a:ext cx="6416675" cy="280479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66700">
              <a:lnSpc>
                <a:spcPct val="114000"/>
              </a:lnSpc>
            </a:pPr>
            <a:r>
              <a:rPr sz="2400" b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«Чьи семена?»</a:t>
            </a:r>
          </a:p>
          <a:p>
            <a:pPr defTabSz="266700">
              <a:lnSpc>
                <a:spcPct val="114000"/>
              </a:lnSpc>
            </a:pPr>
            <a:r>
              <a:rPr sz="2000" b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игра направленная на изучение садоводства, природы, овощей, фруктов и их семян. Игра развивает мелкую моторику, память, внимание, логическое мышление и расширяет словарный запас, помогая детям научиться сопоставлять семена с соответствующими растениями.</a:t>
            </a:r>
            <a:r>
              <a:rPr sz="2000">
                <a:solidFill>
                  <a:srgbClr val="0A0A0A"/>
                </a:solidFill>
                <a:latin typeface="Times New Roman" panose="02020603050405020304"/>
                <a:ea typeface="Times New Roman" panose="02020603050405020304"/>
              </a:rPr>
              <a:t> </a:t>
            </a:r>
          </a:p>
        </p:txBody>
      </p:sp>
      <p:pic>
        <p:nvPicPr>
          <p:cNvPr id="3" name="Изображение 2" descr="20260210_152745"/>
          <p:cNvPicPr>
            <a:picLocks noChangeAspect="1"/>
          </p:cNvPicPr>
          <p:nvPr/>
        </p:nvPicPr>
        <p:blipFill>
          <a:blip r:embed="rId3"/>
          <a:srcRect l="2787" t="-1093" r="9426" b="7333"/>
          <a:stretch>
            <a:fillRect/>
          </a:stretch>
        </p:blipFill>
        <p:spPr>
          <a:xfrm rot="5400000">
            <a:off x="2926715" y="2841625"/>
            <a:ext cx="3476625" cy="371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0260129_1030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11825" y="3429000"/>
            <a:ext cx="3114675" cy="3114675"/>
          </a:xfrm>
          <a:prstGeom prst="rect">
            <a:avLst/>
          </a:prstGeom>
        </p:spPr>
      </p:pic>
      <p:pic>
        <p:nvPicPr>
          <p:cNvPr id="3" name="Изображение 2" descr="20260210_1609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463165" y="262255"/>
            <a:ext cx="3241040" cy="3241040"/>
          </a:xfrm>
          <a:prstGeom prst="rect">
            <a:avLst/>
          </a:prstGeom>
        </p:spPr>
      </p:pic>
      <p:pic>
        <p:nvPicPr>
          <p:cNvPr id="4" name="Рисунок 2" descr="https://xn--j1ahfl.xn--p1ai/data/images/u245552/t1549560087ab.png"/>
          <p:cNvPicPr>
            <a:picLocks noChangeAspect="1" noChangeArrowheads="1"/>
          </p:cNvPicPr>
          <p:nvPr/>
        </p:nvPicPr>
        <p:blipFill>
          <a:blip r:embed="rId5"/>
          <a:srcRect l="6964" t="8714" r="9992" b="43378"/>
          <a:stretch>
            <a:fillRect/>
          </a:stretch>
        </p:blipFill>
        <p:spPr>
          <a:xfrm>
            <a:off x="1774190" y="3912870"/>
            <a:ext cx="322072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xn--j1ahfl.xn--p1ai/data/images/u245552/t1549560087ad.png"/>
          <p:cNvPicPr>
            <a:picLocks noChangeAspect="1" noChangeArrowheads="1"/>
          </p:cNvPicPr>
          <p:nvPr/>
        </p:nvPicPr>
        <p:blipFill>
          <a:blip r:embed="rId6"/>
          <a:srcRect l="9936" t="8003" r="6208" b="39848"/>
          <a:stretch>
            <a:fillRect/>
          </a:stretch>
        </p:blipFill>
        <p:spPr>
          <a:xfrm>
            <a:off x="5922645" y="541655"/>
            <a:ext cx="2889250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2521585" y="443865"/>
            <a:ext cx="6390005" cy="265557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24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«Вершки и корешки» </a:t>
            </a:r>
          </a:p>
          <a:p>
            <a:endParaRPr sz="2400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sz="2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 закрепление знаний об овощных культурах, их строении (наземная/подземная часть) и съедобных частях. Задачи включают развитие классификации овощей, формирование умения составлять целое из частей, развитие зрительного внимания, памяти, мелкой моторики и развитие речи</a:t>
            </a:r>
            <a:r>
              <a:rPr sz="2000" b="1" i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3" name="Изображение 2" descr="20260210_151433"/>
          <p:cNvPicPr>
            <a:picLocks noChangeAspect="1"/>
          </p:cNvPicPr>
          <p:nvPr/>
        </p:nvPicPr>
        <p:blipFill>
          <a:blip r:embed="rId3"/>
          <a:srcRect l="8519" t="10694" r="8796"/>
          <a:stretch>
            <a:fillRect/>
          </a:stretch>
        </p:blipFill>
        <p:spPr>
          <a:xfrm rot="5400000">
            <a:off x="3509645" y="3017520"/>
            <a:ext cx="3382010" cy="3653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0260210_1606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23490" y="323850"/>
            <a:ext cx="3023235" cy="3023235"/>
          </a:xfrm>
          <a:prstGeom prst="rect">
            <a:avLst/>
          </a:prstGeom>
        </p:spPr>
      </p:pic>
      <p:pic>
        <p:nvPicPr>
          <p:cNvPr id="3" name="Изображение 2" descr="20260129_1026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39765" y="3429000"/>
            <a:ext cx="3031490" cy="3031490"/>
          </a:xfrm>
          <a:prstGeom prst="rect">
            <a:avLst/>
          </a:prstGeom>
        </p:spPr>
      </p:pic>
      <p:pic>
        <p:nvPicPr>
          <p:cNvPr id="6" name="Изображение 5" descr="20260129_102448"/>
          <p:cNvPicPr>
            <a:picLocks noChangeAspect="1"/>
          </p:cNvPicPr>
          <p:nvPr/>
        </p:nvPicPr>
        <p:blipFill>
          <a:blip r:embed="rId5"/>
          <a:srcRect l="22787" t="5463" r="9315" b="3963"/>
          <a:stretch>
            <a:fillRect/>
          </a:stretch>
        </p:blipFill>
        <p:spPr>
          <a:xfrm rot="5400000">
            <a:off x="2508885" y="3267075"/>
            <a:ext cx="2482215" cy="3312160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6"/>
          <a:stretch>
            <a:fillRect/>
          </a:stretch>
        </p:blipFill>
        <p:spPr>
          <a:xfrm>
            <a:off x="6089015" y="256540"/>
            <a:ext cx="2458720" cy="302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2137410" y="663575"/>
            <a:ext cx="6920230" cy="9785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/>
            <a:r>
              <a:rPr lang="ru-RU" sz="24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КОЛЛЕКЦИЯ СЕМЯН ОВОЩЕЙ И ЦВЕТОВ</a:t>
            </a:r>
          </a:p>
        </p:txBody>
      </p:sp>
      <p:pic>
        <p:nvPicPr>
          <p:cNvPr id="4" name="Изображение 3" descr="20260210_162154"/>
          <p:cNvPicPr>
            <a:picLocks noChangeAspect="1"/>
          </p:cNvPicPr>
          <p:nvPr/>
        </p:nvPicPr>
        <p:blipFill>
          <a:blip r:embed="rId3"/>
          <a:srcRect l="28778" t="-519" r="25491"/>
          <a:stretch>
            <a:fillRect/>
          </a:stretch>
        </p:blipFill>
        <p:spPr>
          <a:xfrm rot="5400000">
            <a:off x="3822065" y="440690"/>
            <a:ext cx="2631440" cy="5785485"/>
          </a:xfrm>
          <a:prstGeom prst="rect">
            <a:avLst/>
          </a:prstGeom>
        </p:spPr>
      </p:pic>
      <p:pic>
        <p:nvPicPr>
          <p:cNvPr id="5" name="Изображение 4" descr="20260210_161523"/>
          <p:cNvPicPr>
            <a:picLocks noChangeAspect="1"/>
          </p:cNvPicPr>
          <p:nvPr/>
        </p:nvPicPr>
        <p:blipFill>
          <a:blip r:embed="rId4"/>
          <a:srcRect l="28269" t="2630" r="5491" b="3370"/>
          <a:stretch>
            <a:fillRect/>
          </a:stretch>
        </p:blipFill>
        <p:spPr>
          <a:xfrm rot="5400000" flipV="1">
            <a:off x="1449705" y="4521835"/>
            <a:ext cx="1722755" cy="2444750"/>
          </a:xfrm>
          <a:prstGeom prst="rect">
            <a:avLst/>
          </a:prstGeom>
        </p:spPr>
      </p:pic>
      <p:pic>
        <p:nvPicPr>
          <p:cNvPr id="6" name="Изображение 5" descr="20260210_161701"/>
          <p:cNvPicPr>
            <a:picLocks noChangeAspect="1"/>
          </p:cNvPicPr>
          <p:nvPr/>
        </p:nvPicPr>
        <p:blipFill>
          <a:blip r:embed="rId5"/>
          <a:srcRect l="19352" t="4787" r="13380" b="954"/>
          <a:stretch>
            <a:fillRect/>
          </a:stretch>
        </p:blipFill>
        <p:spPr>
          <a:xfrm rot="5400000">
            <a:off x="4119245" y="4537710"/>
            <a:ext cx="1722120" cy="2413635"/>
          </a:xfrm>
          <a:prstGeom prst="rect">
            <a:avLst/>
          </a:prstGeom>
        </p:spPr>
      </p:pic>
      <p:pic>
        <p:nvPicPr>
          <p:cNvPr id="7" name="Изображение 6" descr="20260210_161753"/>
          <p:cNvPicPr>
            <a:picLocks noChangeAspect="1"/>
          </p:cNvPicPr>
          <p:nvPr/>
        </p:nvPicPr>
        <p:blipFill>
          <a:blip r:embed="rId6"/>
          <a:srcRect l="25972" t="3139" r="5222" b="2222"/>
          <a:stretch>
            <a:fillRect/>
          </a:stretch>
        </p:blipFill>
        <p:spPr>
          <a:xfrm rot="5400000">
            <a:off x="6757670" y="4514215"/>
            <a:ext cx="1760220" cy="2421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0260210_145728"/>
          <p:cNvPicPr>
            <a:picLocks noChangeAspect="1"/>
          </p:cNvPicPr>
          <p:nvPr/>
        </p:nvPicPr>
        <p:blipFill>
          <a:blip r:embed="rId3"/>
          <a:srcRect l="21648" t="-2722" r="29565"/>
          <a:stretch>
            <a:fillRect/>
          </a:stretch>
        </p:blipFill>
        <p:spPr>
          <a:xfrm rot="5400000">
            <a:off x="3769995" y="1163955"/>
            <a:ext cx="3345815" cy="704469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2320290" y="243840"/>
            <a:ext cx="6555740" cy="24358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l"/>
            <a:r>
              <a:rPr lang="en-US" altLang="en-US" sz="24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Заключение</a:t>
            </a:r>
            <a:r>
              <a:rPr lang="ru-RU" altLang="en-US" sz="24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:</a:t>
            </a:r>
            <a:endParaRPr lang="en-US" altLang="en-US" sz="2400" b="1" i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Google Sans"/>
              <a:cs typeface="Times New Roman" panose="02020603050405020304" pitchFamily="18" charset="0"/>
            </a:endParaRPr>
          </a:p>
          <a:p>
            <a:pPr marL="0" indent="0"/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Педагогический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опыт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подтверждает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,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что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применение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дидактических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игр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существенно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повышает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качество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образовательного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процесса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.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Через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игру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дети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получают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ценные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знания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о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растениях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,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укрепляется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связь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теории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с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практикой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,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формируется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осознанное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отношение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к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окружающему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миру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и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любовь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к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lang="en-US" altLang="en-US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природе</a:t>
            </a:r>
            <a:r>
              <a:rPr lang="en-US" altLang="ru-RU" sz="2000" b="1" i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2372995" y="331470"/>
            <a:ext cx="6380480" cy="606044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266700">
              <a:lnSpc>
                <a:spcPct val="114000"/>
              </a:lnSpc>
            </a:pP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Рекомендации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коллегам-педагогам</a:t>
            </a:r>
            <a:endParaRPr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14000"/>
              </a:lnSpc>
            </a:pPr>
            <a:endParaRPr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/>
              <a:ea typeface="Calibri" panose="020F0502020204030204"/>
            </a:endParaRPr>
          </a:p>
          <a:p>
            <a:pPr defTabSz="266700">
              <a:lnSpc>
                <a:spcPct val="114000"/>
              </a:lnSpc>
            </a:pPr>
            <a:r>
              <a:rPr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Чтобы</a:t>
            </a:r>
            <a:r>
              <a:rPr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сделать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занятия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ещё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интереснее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и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эффективнее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рекомендуется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следующее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:</a:t>
            </a:r>
          </a:p>
          <a:p>
            <a:pPr defTabSz="266700">
              <a:lnSpc>
                <a:spcPct val="114000"/>
              </a:lnSpc>
              <a:buFont typeface="Wingdings" panose="05000000000000000000"/>
              <a:buChar char="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Создавать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благоприятную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атмосферу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поддерживая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доверительные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отношения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с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воспитанниками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.</a:t>
            </a:r>
          </a:p>
          <a:p>
            <a:pPr defTabSz="266700">
              <a:lnSpc>
                <a:spcPct val="114000"/>
              </a:lnSpc>
              <a:buFont typeface="Wingdings" panose="05000000000000000000"/>
              <a:buChar char="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Использовать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разнообразные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материалы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и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пособия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(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карточки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игрушки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природные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предметы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),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чтобы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повысить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наглядность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уроков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.</a:t>
            </a:r>
          </a:p>
          <a:p>
            <a:pPr defTabSz="266700">
              <a:lnSpc>
                <a:spcPct val="114000"/>
              </a:lnSpc>
              <a:buFont typeface="Wingdings" panose="05000000000000000000"/>
              <a:buChar char="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Регулярно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проводить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экскурсии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и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прогулки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давая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возможность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детям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непосредственно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соприкасаться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 с </a:t>
            </a: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природой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2372995" y="331470"/>
            <a:ext cx="6380480" cy="606044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266700">
              <a:lnSpc>
                <a:spcPct val="114000"/>
              </a:lnSpc>
            </a:pPr>
            <a:endParaRPr lang="ru-RU" sz="3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14000"/>
              </a:lnSpc>
            </a:pP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14000"/>
              </a:lnSpc>
            </a:pPr>
            <a:endParaRPr lang="ru-RU" sz="3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14000"/>
              </a:lnSpc>
            </a:pP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14000"/>
              </a:lnSpc>
            </a:pPr>
            <a:endParaRPr lang="ru-RU" sz="3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14000"/>
              </a:lnSpc>
            </a:pP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14000"/>
              </a:lnSpc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</a:rPr>
              <a:t>Спасибо за внимание!</a:t>
            </a:r>
            <a:endParaRPr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72995" y="331470"/>
            <a:ext cx="63804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4B4B4B"/>
                </a:solidFill>
                <a:latin typeface="Verdana"/>
              </a:rPr>
              <a:t>«Ребёнок наблюдателен, он видит остро, точно и часто запоминает увиденное на всю жизнь»  </a:t>
            </a:r>
            <a:endParaRPr lang="ru-RU" sz="2800" dirty="0" smtClean="0">
              <a:solidFill>
                <a:srgbClr val="4B4B4B"/>
              </a:solidFill>
              <a:latin typeface="Verdana"/>
            </a:endParaRPr>
          </a:p>
          <a:p>
            <a:pPr algn="r"/>
            <a:r>
              <a:rPr lang="ru-RU" sz="2800" dirty="0" smtClean="0">
                <a:solidFill>
                  <a:srgbClr val="4B4B4B"/>
                </a:solidFill>
                <a:latin typeface="Verdana"/>
              </a:rPr>
              <a:t>Агния </a:t>
            </a:r>
            <a:r>
              <a:rPr lang="ru-RU" sz="2800" dirty="0" err="1" smtClean="0">
                <a:solidFill>
                  <a:srgbClr val="4B4B4B"/>
                </a:solidFill>
                <a:latin typeface="Verdana"/>
              </a:rPr>
              <a:t>Барто</a:t>
            </a:r>
            <a:endParaRPr lang="ru-RU" sz="2800" dirty="0">
              <a:solidFill>
                <a:srgbClr val="4B4B4B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5600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2452255" y="260350"/>
            <a:ext cx="6469495" cy="368744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44450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Актуальность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marL="0" indent="0" algn="just" defTabSz="44450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zh-C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Современное общество предъявляет высокие требования к уровню подготовки подрастающего поколения, особенно в области экологического воспитания и формирования бережного отношения к природе. Именно дошкольный возраст является наиболее благоприятным периодом для знакомства с разнообразием растительного мира, ведь именно тогда дети проявляют наибольший интерес ко всему новому и необычному.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93940" y="462668"/>
            <a:ext cx="6539345" cy="552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endParaRPr lang="ru-RU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994025" y="1094105"/>
            <a:ext cx="4572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altLang="ru-RU"/>
          </a:p>
          <a:p>
            <a:endParaRPr lang="ru-RU" altLang="en-US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2443480" y="252730"/>
            <a:ext cx="6443345" cy="3596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altLang="en-US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Дидактические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игры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являются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эффективным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инструментом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развития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познавательной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активности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детей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дошкольного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возраста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способствуя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формированию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интереса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окружающему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миру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включая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мир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природы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растительный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мир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</a:t>
            </a:r>
            <a:r>
              <a:rPr lang="en-US" altLang="en-US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Использование</a:t>
            </a:r>
            <a:r>
              <a:rPr lang="en-US" alt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игровых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форм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позволяет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сделать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процесс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изучения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увлекательным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естественным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образом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вовлекающим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ребенка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образовательный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процесс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endParaRPr lang="en-US" altLang="en-US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en-US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en-US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en-US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en-US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en-US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73742858" name="Изображение 1073742857" descr="3RI2v_GOg5GItOJLMC2307j09mQLTZy8Dp7-qmrRK_mG58cubylE-WZK82Ulk7Fr8MsJVpAVqUTmdKjkF_b54u1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045" y="3905885"/>
            <a:ext cx="2530475" cy="2531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Изображение 4"/>
          <p:cNvPicPr/>
          <p:nvPr/>
        </p:nvPicPr>
        <p:blipFill>
          <a:blip r:embed="rId5"/>
          <a:stretch>
            <a:fillRect/>
          </a:stretch>
        </p:blipFill>
        <p:spPr>
          <a:xfrm>
            <a:off x="4008120" y="3848735"/>
            <a:ext cx="2290445" cy="2633345"/>
          </a:xfrm>
          <a:prstGeom prst="rect">
            <a:avLst/>
          </a:prstGeom>
        </p:spPr>
      </p:pic>
      <p:graphicFrame>
        <p:nvGraphicFramePr>
          <p:cNvPr id="9" name="Объект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534785" y="3848735"/>
          <a:ext cx="2213610" cy="2576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r:id="rId7" imgW="5358130" imgH="5940425" progId="Word.Document.12">
                  <p:embed/>
                </p:oleObj>
              </mc:Choice>
              <mc:Fallback>
                <p:oleObj r:id="rId7" imgW="5358130" imgH="5940425" progId="Word.Document.12">
                  <p:embed/>
                  <p:pic>
                    <p:nvPicPr>
                      <p:cNvPr id="0" name="Изображение 102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34785" y="3848735"/>
                        <a:ext cx="2213610" cy="2576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овое поле 5"/>
          <p:cNvSpPr txBox="1"/>
          <p:nvPr/>
        </p:nvSpPr>
        <p:spPr>
          <a:xfrm>
            <a:off x="2286000" y="481965"/>
            <a:ext cx="6231890" cy="49891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400" b="1" u="sng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Цель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ru-RU" sz="24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познакомить детей с видами семян различных плодов растений;</a:t>
            </a:r>
            <a:endParaRPr lang="ru-RU" sz="24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закрепить знания детей об овощах, фруктах, цветах, зелени;</a:t>
            </a:r>
            <a:endParaRPr lang="ru-RU" sz="24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развивать мелкую моторику пальцев рук;</a:t>
            </a:r>
            <a:endParaRPr lang="ru-RU" sz="24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развивать мышление, внимание, память.</a:t>
            </a:r>
            <a:endParaRPr lang="ru-RU" altLang="en-US" sz="2400" b="1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овое поле 5"/>
          <p:cNvSpPr txBox="1"/>
          <p:nvPr/>
        </p:nvSpPr>
        <p:spPr>
          <a:xfrm>
            <a:off x="2261235" y="308610"/>
            <a:ext cx="5997575" cy="48444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адачи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Развитие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наблюдательности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внимания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памяти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воображения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путем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привлечения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ребенка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изучению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свойств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растений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цветов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листьев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плодов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семян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Формирование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первичных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научных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понятий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циклах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роста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развития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растений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сезонных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изменениях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мире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флоры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Стимулирование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коммуникативных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способностей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расширение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активного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словаря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детей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развитие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речи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умения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выражать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свои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мысли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словами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ru-RU" sz="24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endParaRPr lang="ru-RU" altLang="en-US" sz="24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овое поле 5"/>
          <p:cNvSpPr txBox="1"/>
          <p:nvPr/>
        </p:nvSpPr>
        <p:spPr>
          <a:xfrm>
            <a:off x="2286000" y="420370"/>
            <a:ext cx="6504305" cy="2203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228600" algn="l">
              <a:lnSpc>
                <a:spcPct val="107000"/>
              </a:lnSpc>
              <a:spcAft>
                <a:spcPts val="0"/>
              </a:spcAft>
            </a:pP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Дидактическая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игра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"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Посади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огород</a:t>
            </a:r>
            <a:r>
              <a:rPr lang="en-US" alt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"</a:t>
            </a: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endParaRPr lang="en-US" altLang="en-US" sz="20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гра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ориентированная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последовательность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понятие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роста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направлена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развитие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детей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понимания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процесса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роста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растений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от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семечка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до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взрослого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растения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плодами</a:t>
            </a:r>
            <a:r>
              <a:rPr lang="en-US" alt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ru-RU" altLang="en-US" sz="20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7" name="Изображение 26" descr="20260210_150915"/>
          <p:cNvPicPr>
            <a:picLocks noChangeAspect="1"/>
          </p:cNvPicPr>
          <p:nvPr/>
        </p:nvPicPr>
        <p:blipFill>
          <a:blip r:embed="rId3"/>
          <a:srcRect l="39093" t="23676" r="21926"/>
          <a:stretch>
            <a:fillRect/>
          </a:stretch>
        </p:blipFill>
        <p:spPr>
          <a:xfrm rot="5400000">
            <a:off x="3874770" y="1428750"/>
            <a:ext cx="3242310" cy="6350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овое поле 5"/>
          <p:cNvSpPr txBox="1"/>
          <p:nvPr/>
        </p:nvSpPr>
        <p:spPr>
          <a:xfrm>
            <a:off x="2286000" y="481965"/>
            <a:ext cx="6231890" cy="49891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endParaRPr lang="ru-RU" altLang="en-US" sz="2400" b="1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Изображение 1" descr="20260210_1557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57120" y="274320"/>
            <a:ext cx="3006090" cy="3006090"/>
          </a:xfrm>
          <a:prstGeom prst="rect">
            <a:avLst/>
          </a:prstGeom>
        </p:spPr>
      </p:pic>
      <p:pic>
        <p:nvPicPr>
          <p:cNvPr id="3" name="Изображение 2" descr="20260210_1559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93385" y="3429000"/>
            <a:ext cx="3084830" cy="3084830"/>
          </a:xfrm>
          <a:prstGeom prst="rect">
            <a:avLst/>
          </a:prstGeom>
        </p:spPr>
      </p:pic>
      <p:pic>
        <p:nvPicPr>
          <p:cNvPr id="8" name="Рисунок 8" descr="C:\Users\44DF~1\AppData\Local\Temp\ksohtml4784\wps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19750" y="1196975"/>
            <a:ext cx="3074035" cy="116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2" descr="C:\Users\44DF~1\AppData\Local\Temp\ksohtml4784\wps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60805" y="4095750"/>
            <a:ext cx="3944620" cy="137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2520950" y="317500"/>
            <a:ext cx="6311265" cy="356806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266700">
              <a:lnSpc>
                <a:spcPct val="114000"/>
              </a:lnSpc>
            </a:pPr>
            <a:r>
              <a:rPr sz="2400" b="1" i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Arial" panose="020B0604020202020204"/>
              </a:rPr>
              <a:t>Дидактическая игра «Четвертый лишний»</a:t>
            </a:r>
          </a:p>
          <a:p>
            <a:pPr algn="l" defTabSz="266700">
              <a:lnSpc>
                <a:spcPct val="114000"/>
              </a:lnSpc>
            </a:pPr>
            <a:endParaRPr lang="ru-RU" sz="2000" b="1" i="0">
              <a:solidFill>
                <a:schemeClr val="accent1">
                  <a:lumMod val="50000"/>
                </a:schemeClr>
              </a:solidFill>
              <a:latin typeface="Times New Roman" panose="02020603050405020304"/>
              <a:ea typeface="Arial" panose="020B0604020202020204"/>
            </a:endParaRPr>
          </a:p>
          <a:p>
            <a:pPr algn="l" defTabSz="266700">
              <a:lnSpc>
                <a:spcPct val="114000"/>
              </a:lnSpc>
            </a:pPr>
            <a:r>
              <a:rPr lang="ru-RU" sz="2000" b="1" i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Arial" panose="020B0604020202020204"/>
              </a:rPr>
              <a:t>И</a:t>
            </a:r>
            <a:r>
              <a:rPr sz="2000" b="1" i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Arial" panose="020B0604020202020204"/>
              </a:rPr>
              <a:t>гра  направлена на развитие у дошкольников логического мышления, внимания, памяти и речи через классификацию предметов по существенному</a:t>
            </a:r>
          </a:p>
          <a:p>
            <a:pPr algn="l" defTabSz="266700">
              <a:lnSpc>
                <a:spcPct val="114000"/>
              </a:lnSpc>
            </a:pPr>
            <a:r>
              <a:rPr sz="2000" b="1" i="0">
                <a:solidFill>
                  <a:schemeClr val="accent1">
                    <a:lumMod val="50000"/>
                  </a:schemeClr>
                </a:solidFill>
                <a:latin typeface="Times New Roman" panose="02020603050405020304"/>
                <a:ea typeface="Arial" panose="020B0604020202020204"/>
              </a:rPr>
              <a:t>признаку. В ходе игры дети учатся выделять четвертый лишний предмет, обобщать понятия (овощи, фрукты), правильно аргументировать свой ответ, развивая словесно-логическое мышление и словарь. </a:t>
            </a:r>
          </a:p>
        </p:txBody>
      </p:sp>
      <p:pic>
        <p:nvPicPr>
          <p:cNvPr id="3" name="Изображение 2" descr="20260210_150605"/>
          <p:cNvPicPr>
            <a:picLocks noChangeAspect="1"/>
          </p:cNvPicPr>
          <p:nvPr/>
        </p:nvPicPr>
        <p:blipFill>
          <a:blip r:embed="rId3"/>
          <a:srcRect l="6611" t="1194" r="19250" b="-120"/>
          <a:stretch>
            <a:fillRect/>
          </a:stretch>
        </p:blipFill>
        <p:spPr>
          <a:xfrm rot="5400000">
            <a:off x="4859655" y="3206750"/>
            <a:ext cx="2838450" cy="3789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0260210_1602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96185" y="352425"/>
            <a:ext cx="3076575" cy="3076575"/>
          </a:xfrm>
          <a:prstGeom prst="rect">
            <a:avLst/>
          </a:prstGeom>
        </p:spPr>
      </p:pic>
      <p:pic>
        <p:nvPicPr>
          <p:cNvPr id="3" name="Изображение 2" descr="20260210_1602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379720" y="3197225"/>
            <a:ext cx="3303270" cy="3303270"/>
          </a:xfrm>
          <a:prstGeom prst="rect">
            <a:avLst/>
          </a:prstGeom>
        </p:spPr>
      </p:pic>
      <p:pic>
        <p:nvPicPr>
          <p:cNvPr id="4" name="Изображение 3" descr="20260210_150605"/>
          <p:cNvPicPr>
            <a:picLocks noChangeAspect="1"/>
          </p:cNvPicPr>
          <p:nvPr/>
        </p:nvPicPr>
        <p:blipFill>
          <a:blip r:embed="rId5"/>
          <a:srcRect l="5343" t="1352" r="58102" b="4000"/>
          <a:stretch>
            <a:fillRect/>
          </a:stretch>
        </p:blipFill>
        <p:spPr>
          <a:xfrm rot="5400000">
            <a:off x="2404110" y="2830195"/>
            <a:ext cx="1599565" cy="4141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531</Words>
  <Application>Microsoft Office PowerPoint</Application>
  <PresentationFormat>Экран (4:3)</PresentationFormat>
  <Paragraphs>54</Paragraphs>
  <Slides>19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Документ Microsoft Word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пользователь1</dc:creator>
  <cp:lastModifiedBy>МДОАУ №120</cp:lastModifiedBy>
  <cp:revision>19</cp:revision>
  <dcterms:created xsi:type="dcterms:W3CDTF">2023-05-02T14:55:00Z</dcterms:created>
  <dcterms:modified xsi:type="dcterms:W3CDTF">2026-02-20T08:03:39Z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B64896597A65400080E7A7A0344EBA71_13</vt:lpwstr>
  </property>
  <property fmtid="{D5CDD505-2E9C-101B-9397-08002B2CF9AE}" pid="3" name="KSOProductBuildVer">
    <vt:lpwstr>1049-12.2.0.23196</vt:lpwstr>
  </property>
</Properties>
</file>