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1"/>
  </p:notesMasterIdLst>
  <p:sldIdLst>
    <p:sldId id="263" r:id="rId3"/>
    <p:sldId id="352" r:id="rId4"/>
    <p:sldId id="256" r:id="rId5"/>
    <p:sldId id="257" r:id="rId6"/>
    <p:sldId id="258" r:id="rId7"/>
    <p:sldId id="259" r:id="rId8"/>
    <p:sldId id="260" r:id="rId9"/>
    <p:sldId id="261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99"/>
    <a:srgbClr val="99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F94992-DA01-4600-95DB-74228CB23E63}" type="datetimeFigureOut">
              <a:rPr lang="ru-RU" smtClean="0"/>
              <a:t>27.10.2026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0115BF-A427-4187-A670-94BB1AB7EC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82644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A6C7AF-376D-5158-9664-3BAF3D6A06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58D9BD2-49A5-C53C-FD87-1549093952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C9D9244-ECF5-8EE5-0075-6C63BA2CF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3851E-6BC5-4D2F-8A2E-B5DEC58ACBA0}" type="datetimeFigureOut">
              <a:rPr lang="ru-RU" smtClean="0"/>
              <a:t>27.10.2026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5D6C921-9664-C8B8-E40B-060A59352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3DB1CD9-0CE6-1788-98EB-8A51A4BD3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7F773-536F-41C5-8A07-62ADFD59AE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96346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B80733-9021-1C49-7683-6CF99129B7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28B46B8-6B9D-915E-FE34-E86F0ABFDE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34B5BDD-EE02-A861-CE02-2DD95713AF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3851E-6BC5-4D2F-8A2E-B5DEC58ACBA0}" type="datetimeFigureOut">
              <a:rPr lang="ru-RU" smtClean="0"/>
              <a:t>27.10.2026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3F4BDBC-CBD5-7EFD-D015-EE75D3587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407BB5F-9494-8C40-D00F-22245C896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7F773-536F-41C5-8A07-62ADFD59AE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20364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F644A5-D51C-211F-345B-1BBE1FAAD3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8B03B04-FBEA-31D6-0EC3-88604692AA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3FDD768-10E4-44F2-F2C1-1EF24C63C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3851E-6BC5-4D2F-8A2E-B5DEC58ACBA0}" type="datetimeFigureOut">
              <a:rPr lang="ru-RU" smtClean="0"/>
              <a:t>27.10.2026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F42E44-3F92-6292-2E86-DA60AD5DD2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88412C4-38F9-E892-F2D3-74994FDDA7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7F773-536F-41C5-8A07-62ADFD59AE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05569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4AF552-7494-915D-6DA9-F0A7ED168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FB5C4BD-EC80-CEC0-F53F-4CCF6887F1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AE82D72-DD2C-90E0-332A-D2C085F32B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DD125E5-C0E8-2058-31D9-3D11A527B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3851E-6BC5-4D2F-8A2E-B5DEC58ACBA0}" type="datetimeFigureOut">
              <a:rPr lang="ru-RU" smtClean="0"/>
              <a:t>27.10.2026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F3AB4B4-225A-5E8B-FA69-C275ACAD5E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BBE31A0-A59C-F133-2CDF-1281E31F5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7F773-536F-41C5-8A07-62ADFD59AE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03548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3B9A4B-56D1-0501-9B1A-ACDF3C94A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4E11D80-30B8-BF6A-1E62-3C3EDD4549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4925227-24AC-2D3F-CF1E-DD64BE8226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8B079AB-DDE4-18D5-14A9-30BC7A300F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A9647B2-6AF7-AFE5-7A21-57015D3F47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A787724-5AF6-F77B-DEE6-5559C7CD83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3851E-6BC5-4D2F-8A2E-B5DEC58ACBA0}" type="datetimeFigureOut">
              <a:rPr lang="ru-RU" smtClean="0"/>
              <a:t>27.10.2026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EA841C06-A2C2-116D-6906-D584E3FD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B1B30E9-AAC8-FA39-41E1-F0467DD39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7F773-536F-41C5-8A07-62ADFD59AE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61032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E7D904-35E1-FD52-5F28-9CDA3BC59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F78EDF5F-2AA3-9903-AA3B-22D894F361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3851E-6BC5-4D2F-8A2E-B5DEC58ACBA0}" type="datetimeFigureOut">
              <a:rPr lang="ru-RU" smtClean="0"/>
              <a:t>27.10.2026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2A1B6AA-C502-39E0-9D30-D3AB9E53B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CC572A7-1F6D-7AD0-62E7-7C48B7399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7F773-536F-41C5-8A07-62ADFD59AE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60694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C5666101-FC36-BE60-22BD-FDAD4F672A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3851E-6BC5-4D2F-8A2E-B5DEC58ACBA0}" type="datetimeFigureOut">
              <a:rPr lang="ru-RU" smtClean="0"/>
              <a:t>27.10.2026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A867DF0-7513-B269-181C-EF54A5E07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7F2E606-1044-607C-C566-B2DDA47D0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7F773-536F-41C5-8A07-62ADFD59AE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25209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8C78F4-D28D-7A65-783A-EAFA300BB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1047111-320B-EA20-C55F-BEA0FAA678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18631F1-A7D7-98C9-3B17-6402758C4C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CDF7F56-A16B-54ED-E8BE-C0200E13C9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3851E-6BC5-4D2F-8A2E-B5DEC58ACBA0}" type="datetimeFigureOut">
              <a:rPr lang="ru-RU" smtClean="0"/>
              <a:t>27.10.2026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1EA3A3B-4A87-077D-2704-4DD318B1B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E9D6D16-F336-0E9B-C917-8B339227D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7F773-536F-41C5-8A07-62ADFD59AE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40952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21AED2-7C72-0A7A-3C9A-F064D4E19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51B1681-3B8D-4A13-6B1E-50224CEBCC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4B4B874-CE1B-2939-BDFF-E5C7B5DF03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3F4FAEE-0CE8-5576-D486-341B794642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3851E-6BC5-4D2F-8A2E-B5DEC58ACBA0}" type="datetimeFigureOut">
              <a:rPr lang="ru-RU" smtClean="0"/>
              <a:t>27.10.2026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01FBD4B-2614-BC0E-D0F8-F11F6126D6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41DB30B-50EB-0628-823D-DDECF89BFC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7F773-536F-41C5-8A07-62ADFD59AE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9779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84746F-CE5D-DDBB-C4F5-18DF80E17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35ED19B-1E35-E122-4781-B5EF43176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BA4C272-4218-FE37-ACCF-485E3012D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3851E-6BC5-4D2F-8A2E-B5DEC58ACBA0}" type="datetimeFigureOut">
              <a:rPr lang="ru-RU" smtClean="0"/>
              <a:t>27.10.2026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998805A-9657-1148-418B-F8D218A2D7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9BC4AC9-E5C6-25E1-8DB0-1D180A18F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7F773-536F-41C5-8A07-62ADFD59AE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0303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33637AA-60A6-F08B-FD30-EC2036B32E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CA61E99-35A4-10D6-3F7D-CD1C8B6E18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DA4D0A5-3A5F-15BD-057F-8AAD445D9C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3851E-6BC5-4D2F-8A2E-B5DEC58ACBA0}" type="datetimeFigureOut">
              <a:rPr lang="ru-RU" smtClean="0"/>
              <a:t>27.10.2026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A13F30E-3186-6A3B-7193-873C1FC33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118091A-3761-44D8-DB81-2ECE5325A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7F773-536F-41C5-8A07-62ADFD59AE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91996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9749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bg>
      <p:bgPr>
        <a:solidFill>
          <a:srgbClr val="EDEDED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oogle Shape;16;p3"/>
          <p:cNvGrpSpPr/>
          <p:nvPr/>
        </p:nvGrpSpPr>
        <p:grpSpPr>
          <a:xfrm>
            <a:off x="6531160" y="-194568"/>
            <a:ext cx="5661178" cy="7052615"/>
            <a:chOff x="0" y="-47625"/>
            <a:chExt cx="2236500" cy="2786200"/>
          </a:xfrm>
        </p:grpSpPr>
        <p:sp>
          <p:nvSpPr>
            <p:cNvPr id="17" name="Google Shape;17;p3"/>
            <p:cNvSpPr/>
            <p:nvPr/>
          </p:nvSpPr>
          <p:spPr>
            <a:xfrm>
              <a:off x="0" y="0"/>
              <a:ext cx="2236381" cy="2738575"/>
            </a:xfrm>
            <a:custGeom>
              <a:avLst/>
              <a:gdLst/>
              <a:ahLst/>
              <a:cxnLst/>
              <a:rect l="l" t="t" r="r" b="b"/>
              <a:pathLst>
                <a:path w="2236381" h="2738575" extrusionOk="0">
                  <a:moveTo>
                    <a:pt x="0" y="0"/>
                  </a:moveTo>
                  <a:lnTo>
                    <a:pt x="2236381" y="0"/>
                  </a:lnTo>
                  <a:lnTo>
                    <a:pt x="2236381" y="2738575"/>
                  </a:lnTo>
                  <a:lnTo>
                    <a:pt x="0" y="2738575"/>
                  </a:lnTo>
                  <a:close/>
                </a:path>
              </a:pathLst>
            </a:custGeom>
            <a:solidFill>
              <a:srgbClr val="DF7FC1"/>
            </a:solidFill>
            <a:ln>
              <a:noFill/>
            </a:ln>
          </p:spPr>
        </p:sp>
        <p:sp>
          <p:nvSpPr>
            <p:cNvPr id="18" name="Google Shape;18;p3"/>
            <p:cNvSpPr txBox="1"/>
            <p:nvPr/>
          </p:nvSpPr>
          <p:spPr>
            <a:xfrm>
              <a:off x="0" y="-47625"/>
              <a:ext cx="2236500" cy="278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" name="Google Shape;19;p3"/>
          <p:cNvSpPr/>
          <p:nvPr/>
        </p:nvSpPr>
        <p:spPr>
          <a:xfrm>
            <a:off x="10028740" y="1266563"/>
            <a:ext cx="2513769" cy="2743200"/>
          </a:xfrm>
          <a:custGeom>
            <a:avLst/>
            <a:gdLst/>
            <a:ahLst/>
            <a:cxnLst/>
            <a:rect l="l" t="t" r="r" b="b"/>
            <a:pathLst>
              <a:path w="3770653" h="4114800" extrusionOk="0">
                <a:moveTo>
                  <a:pt x="0" y="0"/>
                </a:moveTo>
                <a:lnTo>
                  <a:pt x="3770654" y="0"/>
                </a:lnTo>
                <a:lnTo>
                  <a:pt x="377065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0" name="Google Shape;20;p3"/>
          <p:cNvSpPr>
            <a:spLocks noGrp="1"/>
          </p:cNvSpPr>
          <p:nvPr>
            <p:ph type="pic" idx="2"/>
          </p:nvPr>
        </p:nvSpPr>
        <p:spPr>
          <a:xfrm>
            <a:off x="6531167" y="465317"/>
            <a:ext cx="3497600" cy="4658200"/>
          </a:xfrm>
          <a:prstGeom prst="rect">
            <a:avLst/>
          </a:prstGeom>
          <a:noFill/>
          <a:ln>
            <a:noFill/>
          </a:ln>
        </p:spPr>
      </p:sp>
      <p:sp>
        <p:nvSpPr>
          <p:cNvPr id="21" name="Google Shape;21;p3"/>
          <p:cNvSpPr>
            <a:spLocks noGrp="1"/>
          </p:cNvSpPr>
          <p:nvPr>
            <p:ph type="pic" idx="3"/>
          </p:nvPr>
        </p:nvSpPr>
        <p:spPr>
          <a:xfrm>
            <a:off x="10194783" y="4555033"/>
            <a:ext cx="1790200" cy="17902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4120942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/>
          <p:nvPr/>
        </p:nvSpPr>
        <p:spPr>
          <a:xfrm>
            <a:off x="-17850" y="0"/>
            <a:ext cx="5179243" cy="6882952"/>
          </a:xfrm>
          <a:custGeom>
            <a:avLst/>
            <a:gdLst/>
            <a:ahLst/>
            <a:cxnLst/>
            <a:rect l="l" t="t" r="r" b="b"/>
            <a:pathLst>
              <a:path w="2045784" h="2738575" extrusionOk="0">
                <a:moveTo>
                  <a:pt x="0" y="0"/>
                </a:moveTo>
                <a:lnTo>
                  <a:pt x="2045784" y="0"/>
                </a:lnTo>
                <a:lnTo>
                  <a:pt x="2045784" y="2738575"/>
                </a:lnTo>
                <a:lnTo>
                  <a:pt x="0" y="2738575"/>
                </a:lnTo>
                <a:close/>
              </a:path>
            </a:pathLst>
          </a:custGeom>
          <a:solidFill>
            <a:srgbClr val="4981BB"/>
          </a:solidFill>
          <a:ln>
            <a:noFill/>
          </a:ln>
        </p:spPr>
      </p:sp>
      <p:sp>
        <p:nvSpPr>
          <p:cNvPr id="24" name="Google Shape;24;p4"/>
          <p:cNvSpPr/>
          <p:nvPr/>
        </p:nvSpPr>
        <p:spPr>
          <a:xfrm>
            <a:off x="3845171" y="2049730"/>
            <a:ext cx="1321723" cy="2743200"/>
          </a:xfrm>
          <a:custGeom>
            <a:avLst/>
            <a:gdLst/>
            <a:ahLst/>
            <a:cxnLst/>
            <a:rect l="l" t="t" r="r" b="b"/>
            <a:pathLst>
              <a:path w="1982585" h="4114800" extrusionOk="0">
                <a:moveTo>
                  <a:pt x="0" y="0"/>
                </a:moveTo>
                <a:lnTo>
                  <a:pt x="1982585" y="0"/>
                </a:lnTo>
                <a:lnTo>
                  <a:pt x="198258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5" name="Google Shape;25;p4"/>
          <p:cNvSpPr>
            <a:spLocks noGrp="1"/>
          </p:cNvSpPr>
          <p:nvPr>
            <p:ph type="pic" idx="2"/>
          </p:nvPr>
        </p:nvSpPr>
        <p:spPr>
          <a:xfrm>
            <a:off x="-17850" y="0"/>
            <a:ext cx="3863000" cy="6858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2392992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oogle Shape;27;p5"/>
          <p:cNvGrpSpPr/>
          <p:nvPr/>
        </p:nvGrpSpPr>
        <p:grpSpPr>
          <a:xfrm>
            <a:off x="6531160" y="-120551"/>
            <a:ext cx="5661178" cy="6978702"/>
            <a:chOff x="0" y="-47625"/>
            <a:chExt cx="2236500" cy="2757000"/>
          </a:xfrm>
        </p:grpSpPr>
        <p:sp>
          <p:nvSpPr>
            <p:cNvPr id="28" name="Google Shape;28;p5"/>
            <p:cNvSpPr/>
            <p:nvPr/>
          </p:nvSpPr>
          <p:spPr>
            <a:xfrm>
              <a:off x="0" y="0"/>
              <a:ext cx="2236381" cy="2709333"/>
            </a:xfrm>
            <a:custGeom>
              <a:avLst/>
              <a:gdLst/>
              <a:ahLst/>
              <a:cxnLst/>
              <a:rect l="l" t="t" r="r" b="b"/>
              <a:pathLst>
                <a:path w="2236381" h="2709333" extrusionOk="0">
                  <a:moveTo>
                    <a:pt x="0" y="0"/>
                  </a:moveTo>
                  <a:lnTo>
                    <a:pt x="2236381" y="0"/>
                  </a:lnTo>
                  <a:lnTo>
                    <a:pt x="2236381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ED7944"/>
            </a:solidFill>
            <a:ln>
              <a:noFill/>
            </a:ln>
          </p:spPr>
        </p:sp>
        <p:sp>
          <p:nvSpPr>
            <p:cNvPr id="29" name="Google Shape;29;p5"/>
            <p:cNvSpPr txBox="1"/>
            <p:nvPr/>
          </p:nvSpPr>
          <p:spPr>
            <a:xfrm>
              <a:off x="0" y="-47625"/>
              <a:ext cx="2236500" cy="275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0" name="Google Shape;30;p5"/>
          <p:cNvSpPr/>
          <p:nvPr/>
        </p:nvSpPr>
        <p:spPr>
          <a:xfrm>
            <a:off x="9531235" y="3916015"/>
            <a:ext cx="3550236" cy="2330246"/>
          </a:xfrm>
          <a:custGeom>
            <a:avLst/>
            <a:gdLst/>
            <a:ahLst/>
            <a:cxnLst/>
            <a:rect l="l" t="t" r="r" b="b"/>
            <a:pathLst>
              <a:path w="5325354" h="3495369" extrusionOk="0">
                <a:moveTo>
                  <a:pt x="0" y="0"/>
                </a:moveTo>
                <a:lnTo>
                  <a:pt x="5325354" y="0"/>
                </a:lnTo>
                <a:lnTo>
                  <a:pt x="5325354" y="3495369"/>
                </a:lnTo>
                <a:lnTo>
                  <a:pt x="0" y="34953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1" name="Google Shape;31;p5"/>
          <p:cNvSpPr>
            <a:spLocks noGrp="1"/>
          </p:cNvSpPr>
          <p:nvPr>
            <p:ph type="pic" idx="2"/>
          </p:nvPr>
        </p:nvSpPr>
        <p:spPr>
          <a:xfrm>
            <a:off x="6531167" y="465317"/>
            <a:ext cx="5221200" cy="2533000"/>
          </a:xfrm>
          <a:prstGeom prst="rect">
            <a:avLst/>
          </a:prstGeom>
          <a:noFill/>
          <a:ln>
            <a:noFill/>
          </a:ln>
        </p:spPr>
      </p:sp>
      <p:sp>
        <p:nvSpPr>
          <p:cNvPr id="32" name="Google Shape;32;p5"/>
          <p:cNvSpPr>
            <a:spLocks noGrp="1"/>
          </p:cNvSpPr>
          <p:nvPr>
            <p:ph type="pic" idx="3"/>
          </p:nvPr>
        </p:nvSpPr>
        <p:spPr>
          <a:xfrm>
            <a:off x="7262000" y="3603600"/>
            <a:ext cx="3309200" cy="30562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8278657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oogle Shape;34;p6"/>
          <p:cNvGrpSpPr/>
          <p:nvPr/>
        </p:nvGrpSpPr>
        <p:grpSpPr>
          <a:xfrm>
            <a:off x="0" y="1918140"/>
            <a:ext cx="12192079" cy="2357159"/>
            <a:chOff x="0" y="-47625"/>
            <a:chExt cx="4816592" cy="931217"/>
          </a:xfrm>
        </p:grpSpPr>
        <p:sp>
          <p:nvSpPr>
            <p:cNvPr id="35" name="Google Shape;35;p6"/>
            <p:cNvSpPr/>
            <p:nvPr/>
          </p:nvSpPr>
          <p:spPr>
            <a:xfrm>
              <a:off x="0" y="0"/>
              <a:ext cx="4816592" cy="883592"/>
            </a:xfrm>
            <a:custGeom>
              <a:avLst/>
              <a:gdLst/>
              <a:ahLst/>
              <a:cxnLst/>
              <a:rect l="l" t="t" r="r" b="b"/>
              <a:pathLst>
                <a:path w="4816592" h="883592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883592"/>
                  </a:lnTo>
                  <a:lnTo>
                    <a:pt x="0" y="883592"/>
                  </a:lnTo>
                  <a:close/>
                </a:path>
              </a:pathLst>
            </a:custGeom>
            <a:solidFill>
              <a:srgbClr val="529F77"/>
            </a:solidFill>
            <a:ln>
              <a:noFill/>
            </a:ln>
          </p:spPr>
        </p:sp>
        <p:sp>
          <p:nvSpPr>
            <p:cNvPr id="36" name="Google Shape;36;p6"/>
            <p:cNvSpPr txBox="1"/>
            <p:nvPr/>
          </p:nvSpPr>
          <p:spPr>
            <a:xfrm>
              <a:off x="0" y="-47625"/>
              <a:ext cx="4816500" cy="931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7" name="Google Shape;37;p6"/>
          <p:cNvSpPr/>
          <p:nvPr/>
        </p:nvSpPr>
        <p:spPr>
          <a:xfrm>
            <a:off x="3614884" y="2656517"/>
            <a:ext cx="1016575" cy="1954953"/>
          </a:xfrm>
          <a:custGeom>
            <a:avLst/>
            <a:gdLst/>
            <a:ahLst/>
            <a:cxnLst/>
            <a:rect l="l" t="t" r="r" b="b"/>
            <a:pathLst>
              <a:path w="1524863" h="2932429" extrusionOk="0">
                <a:moveTo>
                  <a:pt x="0" y="0"/>
                </a:moveTo>
                <a:lnTo>
                  <a:pt x="1524863" y="0"/>
                </a:lnTo>
                <a:lnTo>
                  <a:pt x="1524863" y="2932429"/>
                </a:lnTo>
                <a:lnTo>
                  <a:pt x="0" y="29324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8" name="Google Shape;38;p6"/>
          <p:cNvSpPr/>
          <p:nvPr/>
        </p:nvSpPr>
        <p:spPr>
          <a:xfrm>
            <a:off x="7560542" y="1474048"/>
            <a:ext cx="1016575" cy="1954953"/>
          </a:xfrm>
          <a:custGeom>
            <a:avLst/>
            <a:gdLst/>
            <a:ahLst/>
            <a:cxnLst/>
            <a:rect l="l" t="t" r="r" b="b"/>
            <a:pathLst>
              <a:path w="1524863" h="2932429" extrusionOk="0">
                <a:moveTo>
                  <a:pt x="0" y="0"/>
                </a:moveTo>
                <a:lnTo>
                  <a:pt x="1524863" y="0"/>
                </a:lnTo>
                <a:lnTo>
                  <a:pt x="1524863" y="2932429"/>
                </a:lnTo>
                <a:lnTo>
                  <a:pt x="0" y="29324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9" name="Google Shape;39;p6"/>
          <p:cNvSpPr>
            <a:spLocks noGrp="1"/>
          </p:cNvSpPr>
          <p:nvPr>
            <p:ph type="pic" idx="2"/>
          </p:nvPr>
        </p:nvSpPr>
        <p:spPr>
          <a:xfrm>
            <a:off x="685833" y="2038667"/>
            <a:ext cx="2929000" cy="2236600"/>
          </a:xfrm>
          <a:prstGeom prst="rect">
            <a:avLst/>
          </a:prstGeom>
          <a:noFill/>
          <a:ln>
            <a:noFill/>
          </a:ln>
        </p:spPr>
      </p:sp>
      <p:sp>
        <p:nvSpPr>
          <p:cNvPr id="40" name="Google Shape;40;p6"/>
          <p:cNvSpPr>
            <a:spLocks noGrp="1"/>
          </p:cNvSpPr>
          <p:nvPr>
            <p:ph type="pic" idx="3"/>
          </p:nvPr>
        </p:nvSpPr>
        <p:spPr>
          <a:xfrm>
            <a:off x="4631467" y="2038667"/>
            <a:ext cx="2929000" cy="2236600"/>
          </a:xfrm>
          <a:prstGeom prst="rect">
            <a:avLst/>
          </a:prstGeom>
          <a:noFill/>
          <a:ln>
            <a:noFill/>
          </a:ln>
        </p:spPr>
      </p:sp>
      <p:sp>
        <p:nvSpPr>
          <p:cNvPr id="41" name="Google Shape;41;p6"/>
          <p:cNvSpPr>
            <a:spLocks noGrp="1"/>
          </p:cNvSpPr>
          <p:nvPr>
            <p:ph type="pic" idx="4"/>
          </p:nvPr>
        </p:nvSpPr>
        <p:spPr>
          <a:xfrm>
            <a:off x="8577183" y="2038667"/>
            <a:ext cx="2929000" cy="22366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2712692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bg>
      <p:bgPr>
        <a:solidFill>
          <a:srgbClr val="DF7FC1"/>
        </a:solidFill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oogle Shape;43;p7"/>
          <p:cNvGrpSpPr/>
          <p:nvPr/>
        </p:nvGrpSpPr>
        <p:grpSpPr>
          <a:xfrm>
            <a:off x="6089650" y="1007117"/>
            <a:ext cx="6102299" cy="4374140"/>
            <a:chOff x="0" y="-57150"/>
            <a:chExt cx="2485864" cy="1728044"/>
          </a:xfrm>
        </p:grpSpPr>
        <p:sp>
          <p:nvSpPr>
            <p:cNvPr id="44" name="Google Shape;44;p7"/>
            <p:cNvSpPr/>
            <p:nvPr/>
          </p:nvSpPr>
          <p:spPr>
            <a:xfrm>
              <a:off x="0" y="0"/>
              <a:ext cx="2485864" cy="1670894"/>
            </a:xfrm>
            <a:custGeom>
              <a:avLst/>
              <a:gdLst/>
              <a:ahLst/>
              <a:cxnLst/>
              <a:rect l="l" t="t" r="r" b="b"/>
              <a:pathLst>
                <a:path w="2485864" h="1670894" extrusionOk="0">
                  <a:moveTo>
                    <a:pt x="0" y="0"/>
                  </a:moveTo>
                  <a:lnTo>
                    <a:pt x="2485864" y="0"/>
                  </a:lnTo>
                  <a:lnTo>
                    <a:pt x="2485864" y="1670894"/>
                  </a:lnTo>
                  <a:lnTo>
                    <a:pt x="0" y="167089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</p:sp>
        <p:sp>
          <p:nvSpPr>
            <p:cNvPr id="45" name="Google Shape;45;p7"/>
            <p:cNvSpPr txBox="1"/>
            <p:nvPr/>
          </p:nvSpPr>
          <p:spPr>
            <a:xfrm>
              <a:off x="0" y="-57150"/>
              <a:ext cx="2485800" cy="172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6" name="Google Shape;46;p7"/>
          <p:cNvSpPr/>
          <p:nvPr/>
        </p:nvSpPr>
        <p:spPr>
          <a:xfrm>
            <a:off x="3352800" y="4114800"/>
            <a:ext cx="2743200" cy="2743200"/>
          </a:xfrm>
          <a:custGeom>
            <a:avLst/>
            <a:gdLst/>
            <a:ahLst/>
            <a:cxnLst/>
            <a:rect l="l" t="t" r="r" b="b"/>
            <a:pathLst>
              <a:path w="4114800" h="4114800" extrusionOk="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4393637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s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40380854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03EFDB-12BF-D70B-796F-0C5FB85FA1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94F39FB-1528-BBA0-C51A-0F983F2FC6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5A1D982-B449-E51E-6883-7F1B182070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F03851E-6BC5-4D2F-8A2E-B5DEC58ACBA0}" type="datetimeFigureOut">
              <a:rPr lang="ru-RU" smtClean="0"/>
              <a:t>27.10.2026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CB109BE-53DA-940F-6D63-DA0D63951B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8D1578B-8D80-B2F9-81E0-DB6A55C60F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0B7F773-536F-41C5-8A07-62ADFD59AE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6771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6E6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65057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DED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8"/>
          <p:cNvGrpSpPr/>
          <p:nvPr/>
        </p:nvGrpSpPr>
        <p:grpSpPr>
          <a:xfrm>
            <a:off x="6531160" y="-194568"/>
            <a:ext cx="5660841" cy="7052568"/>
            <a:chOff x="0" y="-47625"/>
            <a:chExt cx="2236381" cy="2786200"/>
          </a:xfrm>
        </p:grpSpPr>
        <p:sp>
          <p:nvSpPr>
            <p:cNvPr id="52" name="Google Shape;52;p8"/>
            <p:cNvSpPr/>
            <p:nvPr/>
          </p:nvSpPr>
          <p:spPr>
            <a:xfrm>
              <a:off x="0" y="0"/>
              <a:ext cx="2236381" cy="2738575"/>
            </a:xfrm>
            <a:custGeom>
              <a:avLst/>
              <a:gdLst/>
              <a:ahLst/>
              <a:cxnLst/>
              <a:rect l="l" t="t" r="r" b="b"/>
              <a:pathLst>
                <a:path w="2236381" h="2738575" extrusionOk="0">
                  <a:moveTo>
                    <a:pt x="0" y="0"/>
                  </a:moveTo>
                  <a:lnTo>
                    <a:pt x="2236381" y="0"/>
                  </a:lnTo>
                  <a:lnTo>
                    <a:pt x="2236381" y="2738575"/>
                  </a:lnTo>
                  <a:lnTo>
                    <a:pt x="0" y="2738575"/>
                  </a:lnTo>
                  <a:close/>
                </a:path>
              </a:pathLst>
            </a:custGeom>
            <a:solidFill>
              <a:srgbClr val="DF7FC1"/>
            </a:solidFill>
            <a:ln>
              <a:noFill/>
            </a:ln>
          </p:spPr>
        </p:sp>
        <p:sp>
          <p:nvSpPr>
            <p:cNvPr id="53" name="Google Shape;53;p8"/>
            <p:cNvSpPr txBox="1"/>
            <p:nvPr/>
          </p:nvSpPr>
          <p:spPr>
            <a:xfrm>
              <a:off x="0" y="-47625"/>
              <a:ext cx="2236381" cy="2786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 defTabSz="609630">
                <a:lnSpc>
                  <a:spcPct val="140000"/>
                </a:lnSpc>
                <a:buClr>
                  <a:srgbClr val="000000"/>
                </a:buClr>
              </a:pPr>
              <a:endParaRPr sz="120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4" name="Google Shape;54;p8"/>
          <p:cNvSpPr/>
          <p:nvPr/>
        </p:nvSpPr>
        <p:spPr>
          <a:xfrm>
            <a:off x="10028740" y="1266563"/>
            <a:ext cx="2513769" cy="2743200"/>
          </a:xfrm>
          <a:custGeom>
            <a:avLst/>
            <a:gdLst/>
            <a:ahLst/>
            <a:cxnLst/>
            <a:rect l="l" t="t" r="r" b="b"/>
            <a:pathLst>
              <a:path w="3770653" h="4114800" extrusionOk="0">
                <a:moveTo>
                  <a:pt x="0" y="0"/>
                </a:moveTo>
                <a:lnTo>
                  <a:pt x="3770654" y="0"/>
                </a:lnTo>
                <a:lnTo>
                  <a:pt x="377065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55" name="Google Shape;55;p8"/>
          <p:cNvSpPr txBox="1"/>
          <p:nvPr/>
        </p:nvSpPr>
        <p:spPr>
          <a:xfrm>
            <a:off x="236952" y="3012567"/>
            <a:ext cx="6220647" cy="19943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defTabSz="609630">
              <a:lnSpc>
                <a:spcPct val="80998"/>
              </a:lnSpc>
              <a:buClr>
                <a:srgbClr val="000000"/>
              </a:buClr>
            </a:pPr>
            <a:r>
              <a:rPr lang="ru-RU" sz="4000" b="1" kern="0" dirty="0">
                <a:solidFill>
                  <a:srgbClr val="990099"/>
                </a:solidFill>
                <a:latin typeface="Arial"/>
                <a:ea typeface="Arial"/>
                <a:cs typeface="Arial"/>
                <a:sym typeface="Arial"/>
              </a:rPr>
              <a:t>«Как сделать родителей активными участниками образовательного процесса ДОО»</a:t>
            </a:r>
            <a:endParaRPr sz="100" b="1" kern="0" dirty="0">
              <a:solidFill>
                <a:srgbClr val="990099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57" name="Google Shape;57;p8"/>
          <p:cNvSpPr txBox="1"/>
          <p:nvPr/>
        </p:nvSpPr>
        <p:spPr>
          <a:xfrm>
            <a:off x="345306" y="311704"/>
            <a:ext cx="5722627" cy="517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 defTabSz="609630">
              <a:lnSpc>
                <a:spcPct val="140000"/>
              </a:lnSpc>
              <a:buClr>
                <a:srgbClr val="000000"/>
              </a:buClr>
            </a:pPr>
            <a:r>
              <a:rPr lang="ru-RU" sz="1200" b="1" kern="0" dirty="0">
                <a:solidFill>
                  <a:srgbClr val="222222"/>
                </a:solidFill>
                <a:latin typeface="Arial"/>
                <a:cs typeface="Arial"/>
                <a:sym typeface="Arial"/>
              </a:rPr>
              <a:t>Муниципальное дошкольное образовательное автономное учреждение «Центр развития ребенка – детский сад № 56 «Надежда» г. Орска»</a:t>
            </a:r>
            <a:endParaRPr sz="933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59" name="Google Shape;59;p8"/>
          <p:cNvSpPr txBox="1"/>
          <p:nvPr/>
        </p:nvSpPr>
        <p:spPr>
          <a:xfrm>
            <a:off x="236952" y="1972608"/>
            <a:ext cx="4753163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defTabSz="609630">
              <a:lnSpc>
                <a:spcPct val="120000"/>
              </a:lnSpc>
              <a:buClr>
                <a:srgbClr val="000000"/>
              </a:buClr>
            </a:pPr>
            <a:r>
              <a:rPr lang="ru-RU" sz="2400" b="1" kern="0" dirty="0">
                <a:solidFill>
                  <a:srgbClr val="CC3399"/>
                </a:solidFill>
                <a:latin typeface="Arial"/>
                <a:ea typeface="Arial"/>
                <a:cs typeface="Arial"/>
                <a:sym typeface="Arial"/>
              </a:rPr>
              <a:t>Педагогическая лаборатория</a:t>
            </a:r>
            <a:endParaRPr sz="1400" b="1" kern="0" dirty="0">
              <a:solidFill>
                <a:srgbClr val="CC3399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C729EE8-8E29-4116-AD8C-C5859A0FE5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9656" y="572819"/>
            <a:ext cx="3681574" cy="2070885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7D61EAE-6BD4-4536-8236-641BE04433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9665" y="4095755"/>
            <a:ext cx="4014379" cy="267625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그룹 36">
            <a:extLst>
              <a:ext uri="{FF2B5EF4-FFF2-40B4-BE49-F238E27FC236}">
                <a16:creationId xmlns:a16="http://schemas.microsoft.com/office/drawing/2014/main" id="{753910D3-34EE-45B9-9C78-61D30C88BE41}"/>
              </a:ext>
            </a:extLst>
          </p:cNvPr>
          <p:cNvGrpSpPr/>
          <p:nvPr/>
        </p:nvGrpSpPr>
        <p:grpSpPr>
          <a:xfrm>
            <a:off x="-367150" y="1452759"/>
            <a:ext cx="4366418" cy="4366420"/>
            <a:chOff x="-436990" y="1822053"/>
            <a:chExt cx="4366418" cy="4366420"/>
          </a:xfrm>
        </p:grpSpPr>
        <p:grpSp>
          <p:nvGrpSpPr>
            <p:cNvPr id="38" name="그룹 37">
              <a:extLst>
                <a:ext uri="{FF2B5EF4-FFF2-40B4-BE49-F238E27FC236}">
                  <a16:creationId xmlns:a16="http://schemas.microsoft.com/office/drawing/2014/main" id="{75C43606-A6B3-4F50-A71D-6287BD04B342}"/>
                </a:ext>
              </a:extLst>
            </p:cNvPr>
            <p:cNvGrpSpPr/>
            <p:nvPr/>
          </p:nvGrpSpPr>
          <p:grpSpPr>
            <a:xfrm>
              <a:off x="-436990" y="1822053"/>
              <a:ext cx="4366418" cy="4366420"/>
              <a:chOff x="-683388" y="1575655"/>
              <a:chExt cx="4859214" cy="4859216"/>
            </a:xfrm>
          </p:grpSpPr>
          <p:sp>
            <p:nvSpPr>
              <p:cNvPr id="44" name="Block Arc 4">
                <a:extLst>
                  <a:ext uri="{FF2B5EF4-FFF2-40B4-BE49-F238E27FC236}">
                    <a16:creationId xmlns:a16="http://schemas.microsoft.com/office/drawing/2014/main" id="{913C22A0-0B27-4C5F-BDC1-E2D490CEE340}"/>
                  </a:ext>
                </a:extLst>
              </p:cNvPr>
              <p:cNvSpPr/>
              <p:nvPr/>
            </p:nvSpPr>
            <p:spPr>
              <a:xfrm>
                <a:off x="-683388" y="1575655"/>
                <a:ext cx="4859214" cy="4859216"/>
              </a:xfrm>
              <a:prstGeom prst="blockArc">
                <a:avLst>
                  <a:gd name="adj1" fmla="val 16209091"/>
                  <a:gd name="adj2" fmla="val 18320479"/>
                  <a:gd name="adj3" fmla="val 23958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45" name="Block Arc 5">
                <a:extLst>
                  <a:ext uri="{FF2B5EF4-FFF2-40B4-BE49-F238E27FC236}">
                    <a16:creationId xmlns:a16="http://schemas.microsoft.com/office/drawing/2014/main" id="{192BC93F-8F47-435D-9464-AA4A651ECB5B}"/>
                  </a:ext>
                </a:extLst>
              </p:cNvPr>
              <p:cNvSpPr/>
              <p:nvPr/>
            </p:nvSpPr>
            <p:spPr>
              <a:xfrm>
                <a:off x="-683388" y="1575655"/>
                <a:ext cx="4859214" cy="4859216"/>
              </a:xfrm>
              <a:prstGeom prst="blockArc">
                <a:avLst>
                  <a:gd name="adj1" fmla="val 18440637"/>
                  <a:gd name="adj2" fmla="val 20365499"/>
                  <a:gd name="adj3" fmla="val 23828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46" name="Block Arc 6">
                <a:extLst>
                  <a:ext uri="{FF2B5EF4-FFF2-40B4-BE49-F238E27FC236}">
                    <a16:creationId xmlns:a16="http://schemas.microsoft.com/office/drawing/2014/main" id="{F47B8132-94F2-422C-8497-B3EB5810C21B}"/>
                  </a:ext>
                </a:extLst>
              </p:cNvPr>
              <p:cNvSpPr/>
              <p:nvPr/>
            </p:nvSpPr>
            <p:spPr>
              <a:xfrm>
                <a:off x="-683388" y="1575655"/>
                <a:ext cx="4859214" cy="4859216"/>
              </a:xfrm>
              <a:prstGeom prst="blockArc">
                <a:avLst>
                  <a:gd name="adj1" fmla="val 20467931"/>
                  <a:gd name="adj2" fmla="val 900907"/>
                  <a:gd name="adj3" fmla="val 23852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47" name="Block Arc 6">
                <a:extLst>
                  <a:ext uri="{FF2B5EF4-FFF2-40B4-BE49-F238E27FC236}">
                    <a16:creationId xmlns:a16="http://schemas.microsoft.com/office/drawing/2014/main" id="{C9370064-6F9B-4D3C-A99C-522FB9069060}"/>
                  </a:ext>
                </a:extLst>
              </p:cNvPr>
              <p:cNvSpPr/>
              <p:nvPr/>
            </p:nvSpPr>
            <p:spPr>
              <a:xfrm>
                <a:off x="-683388" y="1575655"/>
                <a:ext cx="4859214" cy="4859216"/>
              </a:xfrm>
              <a:prstGeom prst="blockArc">
                <a:avLst>
                  <a:gd name="adj1" fmla="val 989992"/>
                  <a:gd name="adj2" fmla="val 3027435"/>
                  <a:gd name="adj3" fmla="val 23748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48" name="Block Arc 6">
                <a:extLst>
                  <a:ext uri="{FF2B5EF4-FFF2-40B4-BE49-F238E27FC236}">
                    <a16:creationId xmlns:a16="http://schemas.microsoft.com/office/drawing/2014/main" id="{E32C0BC7-CBBB-49FA-8B6C-F6EA1F57620C}"/>
                  </a:ext>
                </a:extLst>
              </p:cNvPr>
              <p:cNvSpPr/>
              <p:nvPr/>
            </p:nvSpPr>
            <p:spPr>
              <a:xfrm>
                <a:off x="-683388" y="1575655"/>
                <a:ext cx="4859214" cy="4859216"/>
              </a:xfrm>
              <a:prstGeom prst="blockArc">
                <a:avLst>
                  <a:gd name="adj1" fmla="val 3114901"/>
                  <a:gd name="adj2" fmla="val 5418623"/>
                  <a:gd name="adj3" fmla="val 23873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39" name="Isosceles Triangle 8">
              <a:extLst>
                <a:ext uri="{FF2B5EF4-FFF2-40B4-BE49-F238E27FC236}">
                  <a16:creationId xmlns:a16="http://schemas.microsoft.com/office/drawing/2014/main" id="{93DF6F11-50FD-4943-9CA2-F311324A3C52}"/>
                </a:ext>
              </a:extLst>
            </p:cNvPr>
            <p:cNvSpPr/>
            <p:nvPr/>
          </p:nvSpPr>
          <p:spPr>
            <a:xfrm rot="14219947">
              <a:off x="2437932" y="3234506"/>
              <a:ext cx="215927" cy="373048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Isosceles Triangle 8">
              <a:extLst>
                <a:ext uri="{FF2B5EF4-FFF2-40B4-BE49-F238E27FC236}">
                  <a16:creationId xmlns:a16="http://schemas.microsoft.com/office/drawing/2014/main" id="{867C7EA6-A8B5-42DD-A1B8-C188F492C1D1}"/>
                </a:ext>
              </a:extLst>
            </p:cNvPr>
            <p:cNvSpPr/>
            <p:nvPr/>
          </p:nvSpPr>
          <p:spPr>
            <a:xfrm rot="16200000">
              <a:off x="2610296" y="3791080"/>
              <a:ext cx="215927" cy="373048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Isosceles Triangle 8">
              <a:extLst>
                <a:ext uri="{FF2B5EF4-FFF2-40B4-BE49-F238E27FC236}">
                  <a16:creationId xmlns:a16="http://schemas.microsoft.com/office/drawing/2014/main" id="{D326955F-5AA1-4655-B88A-CBADCF8A373A}"/>
                </a:ext>
              </a:extLst>
            </p:cNvPr>
            <p:cNvSpPr/>
            <p:nvPr/>
          </p:nvSpPr>
          <p:spPr>
            <a:xfrm rot="12050706">
              <a:off x="1923529" y="2897656"/>
              <a:ext cx="215927" cy="373048"/>
            </a:xfrm>
            <a:prstGeom prst="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Isosceles Triangle 8">
              <a:extLst>
                <a:ext uri="{FF2B5EF4-FFF2-40B4-BE49-F238E27FC236}">
                  <a16:creationId xmlns:a16="http://schemas.microsoft.com/office/drawing/2014/main" id="{DFA2B2B0-876A-4091-8435-75BED9FFEE92}"/>
                </a:ext>
              </a:extLst>
            </p:cNvPr>
            <p:cNvSpPr/>
            <p:nvPr/>
          </p:nvSpPr>
          <p:spPr>
            <a:xfrm rot="7380053" flipV="1">
              <a:off x="2457477" y="4357487"/>
              <a:ext cx="215927" cy="373048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Isosceles Triangle 8">
              <a:extLst>
                <a:ext uri="{FF2B5EF4-FFF2-40B4-BE49-F238E27FC236}">
                  <a16:creationId xmlns:a16="http://schemas.microsoft.com/office/drawing/2014/main" id="{47A62C99-ED9D-48A3-9730-F3BA646A50D1}"/>
                </a:ext>
              </a:extLst>
            </p:cNvPr>
            <p:cNvSpPr/>
            <p:nvPr/>
          </p:nvSpPr>
          <p:spPr>
            <a:xfrm rot="9549294" flipV="1">
              <a:off x="1943074" y="4774356"/>
              <a:ext cx="215927" cy="373048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работы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ounded Rectangle 7">
            <a:extLst>
              <a:ext uri="{FF2B5EF4-FFF2-40B4-BE49-F238E27FC236}">
                <a16:creationId xmlns:a16="http://schemas.microsoft.com/office/drawing/2014/main" id="{F3F74E86-4B65-4986-B70E-D90E07FC28BD}"/>
              </a:ext>
            </a:extLst>
          </p:cNvPr>
          <p:cNvSpPr/>
          <p:nvPr/>
        </p:nvSpPr>
        <p:spPr>
          <a:xfrm>
            <a:off x="2985701" y="2853940"/>
            <a:ext cx="352176" cy="303924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2"/>
              </a:solidFill>
            </a:endParaRPr>
          </a:p>
        </p:txBody>
      </p:sp>
      <p:sp>
        <p:nvSpPr>
          <p:cNvPr id="4" name="Isosceles Triangle 51">
            <a:extLst>
              <a:ext uri="{FF2B5EF4-FFF2-40B4-BE49-F238E27FC236}">
                <a16:creationId xmlns:a16="http://schemas.microsoft.com/office/drawing/2014/main" id="{CFDED677-E537-4406-9DB4-566DD9943E47}"/>
              </a:ext>
            </a:extLst>
          </p:cNvPr>
          <p:cNvSpPr/>
          <p:nvPr/>
        </p:nvSpPr>
        <p:spPr>
          <a:xfrm>
            <a:off x="3004835" y="4787366"/>
            <a:ext cx="333042" cy="244221"/>
          </a:xfrm>
          <a:custGeom>
            <a:avLst/>
            <a:gdLst/>
            <a:ahLst/>
            <a:cxnLst/>
            <a:rect l="l" t="t" r="r" b="b"/>
            <a:pathLst>
              <a:path w="3240001" h="2375905">
                <a:moveTo>
                  <a:pt x="1974640" y="1379575"/>
                </a:moveTo>
                <a:lnTo>
                  <a:pt x="3240001" y="2375905"/>
                </a:lnTo>
                <a:lnTo>
                  <a:pt x="1" y="2375905"/>
                </a:lnTo>
                <a:lnTo>
                  <a:pt x="1269863" y="1399042"/>
                </a:lnTo>
                <a:lnTo>
                  <a:pt x="1610574" y="1745545"/>
                </a:lnTo>
                <a:close/>
                <a:moveTo>
                  <a:pt x="3240001" y="126952"/>
                </a:moveTo>
                <a:lnTo>
                  <a:pt x="3240001" y="2258912"/>
                </a:lnTo>
                <a:lnTo>
                  <a:pt x="2032457" y="1334195"/>
                </a:lnTo>
                <a:close/>
                <a:moveTo>
                  <a:pt x="0" y="117525"/>
                </a:moveTo>
                <a:lnTo>
                  <a:pt x="1207545" y="1324768"/>
                </a:lnTo>
                <a:lnTo>
                  <a:pt x="0" y="2249485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1610572" y="16205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Rounded Rectangle 5">
            <a:extLst>
              <a:ext uri="{FF2B5EF4-FFF2-40B4-BE49-F238E27FC236}">
                <a16:creationId xmlns:a16="http://schemas.microsoft.com/office/drawing/2014/main" id="{14A4CE4E-FBEE-4C10-98CC-E2600D876828}"/>
              </a:ext>
            </a:extLst>
          </p:cNvPr>
          <p:cNvSpPr/>
          <p:nvPr/>
        </p:nvSpPr>
        <p:spPr>
          <a:xfrm flipH="1">
            <a:off x="2061576" y="5431999"/>
            <a:ext cx="391682" cy="323114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Teardrop 1">
            <a:extLst>
              <a:ext uri="{FF2B5EF4-FFF2-40B4-BE49-F238E27FC236}">
                <a16:creationId xmlns:a16="http://schemas.microsoft.com/office/drawing/2014/main" id="{BC7B54DC-A6AE-46ED-BF92-915828099EBF}"/>
              </a:ext>
            </a:extLst>
          </p:cNvPr>
          <p:cNvSpPr/>
          <p:nvPr/>
        </p:nvSpPr>
        <p:spPr>
          <a:xfrm rot="18805991">
            <a:off x="3295022" y="3726720"/>
            <a:ext cx="376862" cy="372930"/>
          </a:xfrm>
          <a:custGeom>
            <a:avLst/>
            <a:gdLst/>
            <a:ahLst/>
            <a:cxnLst/>
            <a:rect l="l" t="t" r="r" b="b"/>
            <a:pathLst>
              <a:path w="1807241" h="1788383">
                <a:moveTo>
                  <a:pt x="712876" y="1117592"/>
                </a:moveTo>
                <a:cubicBezTo>
                  <a:pt x="771173" y="1181828"/>
                  <a:pt x="811089" y="1255910"/>
                  <a:pt x="847925" y="1348018"/>
                </a:cubicBezTo>
                <a:cubicBezTo>
                  <a:pt x="814544" y="1418896"/>
                  <a:pt x="753893" y="1474052"/>
                  <a:pt x="679064" y="1498332"/>
                </a:cubicBezTo>
                <a:lnTo>
                  <a:pt x="308226" y="1106637"/>
                </a:lnTo>
                <a:cubicBezTo>
                  <a:pt x="336560" y="1033247"/>
                  <a:pt x="394949" y="975701"/>
                  <a:pt x="467546" y="946245"/>
                </a:cubicBezTo>
                <a:cubicBezTo>
                  <a:pt x="577903" y="998968"/>
                  <a:pt x="654580" y="1053357"/>
                  <a:pt x="712876" y="1117592"/>
                </a:cubicBezTo>
                <a:close/>
                <a:moveTo>
                  <a:pt x="1038527" y="398886"/>
                </a:moveTo>
                <a:lnTo>
                  <a:pt x="1405560" y="786562"/>
                </a:lnTo>
                <a:cubicBezTo>
                  <a:pt x="1374476" y="799049"/>
                  <a:pt x="1340402" y="804299"/>
                  <a:pt x="1305054" y="803332"/>
                </a:cubicBezTo>
                <a:lnTo>
                  <a:pt x="1008167" y="795212"/>
                </a:lnTo>
                <a:lnTo>
                  <a:pt x="1016288" y="498325"/>
                </a:lnTo>
                <a:cubicBezTo>
                  <a:pt x="1017255" y="462976"/>
                  <a:pt x="1024360" y="429240"/>
                  <a:pt x="1038527" y="398886"/>
                </a:cubicBezTo>
                <a:close/>
                <a:moveTo>
                  <a:pt x="1097925" y="218888"/>
                </a:moveTo>
                <a:cubicBezTo>
                  <a:pt x="992582" y="279303"/>
                  <a:pt x="921871" y="392886"/>
                  <a:pt x="921053" y="523256"/>
                </a:cubicBezTo>
                <a:lnTo>
                  <a:pt x="919136" y="828763"/>
                </a:lnTo>
                <a:lnTo>
                  <a:pt x="830924" y="915875"/>
                </a:lnTo>
                <a:lnTo>
                  <a:pt x="525417" y="913958"/>
                </a:lnTo>
                <a:cubicBezTo>
                  <a:pt x="403891" y="913196"/>
                  <a:pt x="296188" y="973343"/>
                  <a:pt x="234366" y="1067831"/>
                </a:cubicBezTo>
                <a:lnTo>
                  <a:pt x="710285" y="1570519"/>
                </a:lnTo>
                <a:cubicBezTo>
                  <a:pt x="811872" y="1510375"/>
                  <a:pt x="878808" y="1399439"/>
                  <a:pt x="879603" y="1272618"/>
                </a:cubicBezTo>
                <a:lnTo>
                  <a:pt x="881520" y="967111"/>
                </a:lnTo>
                <a:lnTo>
                  <a:pt x="969732" y="879999"/>
                </a:lnTo>
                <a:lnTo>
                  <a:pt x="1275239" y="881916"/>
                </a:lnTo>
                <a:cubicBezTo>
                  <a:pt x="1400271" y="882701"/>
                  <a:pt x="1510670" y="819011"/>
                  <a:pt x="1573529" y="721242"/>
                </a:cubicBezTo>
                <a:close/>
                <a:moveTo>
                  <a:pt x="1162945" y="27894"/>
                </a:moveTo>
                <a:lnTo>
                  <a:pt x="1782798" y="682611"/>
                </a:lnTo>
                <a:cubicBezTo>
                  <a:pt x="1816692" y="718411"/>
                  <a:pt x="1815147" y="774907"/>
                  <a:pt x="1779347" y="808801"/>
                </a:cubicBezTo>
                <a:cubicBezTo>
                  <a:pt x="1743547" y="842694"/>
                  <a:pt x="1687050" y="841149"/>
                  <a:pt x="1653157" y="805349"/>
                </a:cubicBezTo>
                <a:lnTo>
                  <a:pt x="1644015" y="795693"/>
                </a:lnTo>
                <a:cubicBezTo>
                  <a:pt x="1561789" y="910282"/>
                  <a:pt x="1426630" y="983636"/>
                  <a:pt x="1274606" y="982683"/>
                </a:cubicBezTo>
                <a:lnTo>
                  <a:pt x="980378" y="980836"/>
                </a:lnTo>
                <a:lnTo>
                  <a:pt x="980378" y="1270380"/>
                </a:lnTo>
                <a:cubicBezTo>
                  <a:pt x="980378" y="1427425"/>
                  <a:pt x="901198" y="1565976"/>
                  <a:pt x="779756" y="1647056"/>
                </a:cubicBezTo>
                <a:cubicBezTo>
                  <a:pt x="807405" y="1681913"/>
                  <a:pt x="803595" y="1732594"/>
                  <a:pt x="770486" y="1763941"/>
                </a:cubicBezTo>
                <a:cubicBezTo>
                  <a:pt x="734686" y="1797834"/>
                  <a:pt x="678189" y="1796289"/>
                  <a:pt x="644296" y="1760489"/>
                </a:cubicBezTo>
                <a:lnTo>
                  <a:pt x="24442" y="1105772"/>
                </a:lnTo>
                <a:cubicBezTo>
                  <a:pt x="-9451" y="1069973"/>
                  <a:pt x="-7906" y="1013476"/>
                  <a:pt x="27894" y="979583"/>
                </a:cubicBezTo>
                <a:cubicBezTo>
                  <a:pt x="63694" y="945689"/>
                  <a:pt x="120190" y="947235"/>
                  <a:pt x="154084" y="983034"/>
                </a:cubicBezTo>
                <a:lnTo>
                  <a:pt x="163237" y="992702"/>
                </a:lnTo>
                <a:cubicBezTo>
                  <a:pt x="244774" y="882877"/>
                  <a:pt x="375836" y="813180"/>
                  <a:pt x="523178" y="813180"/>
                </a:cubicBezTo>
                <a:lnTo>
                  <a:pt x="818460" y="813180"/>
                </a:lnTo>
                <a:lnTo>
                  <a:pt x="820284" y="522622"/>
                </a:lnTo>
                <a:cubicBezTo>
                  <a:pt x="821285" y="363119"/>
                  <a:pt x="903845" y="223207"/>
                  <a:pt x="1028952" y="143673"/>
                </a:cubicBezTo>
                <a:cubicBezTo>
                  <a:pt x="999689" y="108599"/>
                  <a:pt x="1002953" y="56445"/>
                  <a:pt x="1036755" y="24443"/>
                </a:cubicBezTo>
                <a:cubicBezTo>
                  <a:pt x="1072555" y="-9451"/>
                  <a:pt x="1129052" y="-7906"/>
                  <a:pt x="1162945" y="2789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타원 6">
            <a:extLst>
              <a:ext uri="{FF2B5EF4-FFF2-40B4-BE49-F238E27FC236}">
                <a16:creationId xmlns:a16="http://schemas.microsoft.com/office/drawing/2014/main" id="{DF28DF9C-8EC8-4523-83D8-14DBA52D18B0}"/>
              </a:ext>
            </a:extLst>
          </p:cNvPr>
          <p:cNvSpPr/>
          <p:nvPr/>
        </p:nvSpPr>
        <p:spPr>
          <a:xfrm>
            <a:off x="929999" y="2848163"/>
            <a:ext cx="1575612" cy="1575612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87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 w="635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8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A35410F-47A6-4DD9-BC13-4AB870FA5D09}"/>
              </a:ext>
            </a:extLst>
          </p:cNvPr>
          <p:cNvSpPr txBox="1"/>
          <p:nvPr/>
        </p:nvSpPr>
        <p:spPr>
          <a:xfrm>
            <a:off x="4131714" y="1397267"/>
            <a:ext cx="21550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ko-KR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Педагог-психолог Недорезова Г.А.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C283D12-3108-4867-9D81-97330A3F2A31}"/>
              </a:ext>
            </a:extLst>
          </p:cNvPr>
          <p:cNvSpPr txBox="1"/>
          <p:nvPr/>
        </p:nvSpPr>
        <p:spPr>
          <a:xfrm>
            <a:off x="4199716" y="2251447"/>
            <a:ext cx="1914212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altLang="ko-KR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 1К</a:t>
            </a:r>
          </a:p>
          <a:p>
            <a:r>
              <a:rPr lang="ru-RU" altLang="ko-KR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Зайцева О.К.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DC3E9BE-CBCC-4AED-A04F-0B6FE4E63B68}"/>
              </a:ext>
            </a:extLst>
          </p:cNvPr>
          <p:cNvSpPr txBox="1"/>
          <p:nvPr/>
        </p:nvSpPr>
        <p:spPr>
          <a:xfrm>
            <a:off x="4243142" y="3422837"/>
            <a:ext cx="2042564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altLang="ko-KR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Педагог-психолог Недорезова Г.А.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9E32581-3806-4230-8C94-9C8D54CF3133}"/>
              </a:ext>
            </a:extLst>
          </p:cNvPr>
          <p:cNvSpPr txBox="1"/>
          <p:nvPr/>
        </p:nvSpPr>
        <p:spPr>
          <a:xfrm>
            <a:off x="4276397" y="4425467"/>
            <a:ext cx="1946102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altLang="ko-KR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 1К </a:t>
            </a:r>
            <a:r>
              <a:rPr lang="ru-RU" altLang="ko-KR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Хазипова</a:t>
            </a:r>
            <a:r>
              <a:rPr lang="ru-RU" altLang="ko-KR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А.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488F0D2-B4A5-4D74-888F-B65B1E45ECB0}"/>
              </a:ext>
            </a:extLst>
          </p:cNvPr>
          <p:cNvSpPr txBox="1"/>
          <p:nvPr/>
        </p:nvSpPr>
        <p:spPr>
          <a:xfrm>
            <a:off x="4321812" y="5828547"/>
            <a:ext cx="204256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altLang="ko-KR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Педагог-психолог Недорезова Г.А.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Rectangle 3">
            <a:extLst>
              <a:ext uri="{FF2B5EF4-FFF2-40B4-BE49-F238E27FC236}">
                <a16:creationId xmlns:a16="http://schemas.microsoft.com/office/drawing/2014/main" id="{DBBD5693-D337-426C-A898-5D0AFA91738C}"/>
              </a:ext>
            </a:extLst>
          </p:cNvPr>
          <p:cNvSpPr/>
          <p:nvPr/>
        </p:nvSpPr>
        <p:spPr>
          <a:xfrm>
            <a:off x="6760568" y="1244345"/>
            <a:ext cx="5031742" cy="69578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/>
          </a:p>
        </p:txBody>
      </p:sp>
      <p:sp>
        <p:nvSpPr>
          <p:cNvPr id="24" name="Rectangle 29">
            <a:extLst>
              <a:ext uri="{FF2B5EF4-FFF2-40B4-BE49-F238E27FC236}">
                <a16:creationId xmlns:a16="http://schemas.microsoft.com/office/drawing/2014/main" id="{BDD63599-359F-4943-B714-8BE8B5DD6B06}"/>
              </a:ext>
            </a:extLst>
          </p:cNvPr>
          <p:cNvSpPr/>
          <p:nvPr/>
        </p:nvSpPr>
        <p:spPr>
          <a:xfrm>
            <a:off x="6760568" y="2157485"/>
            <a:ext cx="5031744" cy="10921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/>
          </a:p>
        </p:txBody>
      </p:sp>
      <p:sp>
        <p:nvSpPr>
          <p:cNvPr id="25" name="Rectangle 30">
            <a:extLst>
              <a:ext uri="{FF2B5EF4-FFF2-40B4-BE49-F238E27FC236}">
                <a16:creationId xmlns:a16="http://schemas.microsoft.com/office/drawing/2014/main" id="{34F23E13-4356-44C1-B3B3-3588DDB22FEE}"/>
              </a:ext>
            </a:extLst>
          </p:cNvPr>
          <p:cNvSpPr/>
          <p:nvPr/>
        </p:nvSpPr>
        <p:spPr>
          <a:xfrm>
            <a:off x="6691318" y="3422946"/>
            <a:ext cx="5100993" cy="69578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/>
          </a:p>
        </p:txBody>
      </p:sp>
      <p:sp>
        <p:nvSpPr>
          <p:cNvPr id="26" name="Rectangle 31">
            <a:extLst>
              <a:ext uri="{FF2B5EF4-FFF2-40B4-BE49-F238E27FC236}">
                <a16:creationId xmlns:a16="http://schemas.microsoft.com/office/drawing/2014/main" id="{02A55CE2-199C-460B-80CF-E44683D0978C}"/>
              </a:ext>
            </a:extLst>
          </p:cNvPr>
          <p:cNvSpPr/>
          <p:nvPr/>
        </p:nvSpPr>
        <p:spPr>
          <a:xfrm>
            <a:off x="6751664" y="4302695"/>
            <a:ext cx="5040647" cy="11803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/>
          </a:p>
        </p:txBody>
      </p:sp>
      <p:sp>
        <p:nvSpPr>
          <p:cNvPr id="27" name="Rectangle 32">
            <a:extLst>
              <a:ext uri="{FF2B5EF4-FFF2-40B4-BE49-F238E27FC236}">
                <a16:creationId xmlns:a16="http://schemas.microsoft.com/office/drawing/2014/main" id="{06EAEBFF-4E82-4D36-BD7C-257DA078BD7D}"/>
              </a:ext>
            </a:extLst>
          </p:cNvPr>
          <p:cNvSpPr/>
          <p:nvPr/>
        </p:nvSpPr>
        <p:spPr>
          <a:xfrm>
            <a:off x="6751663" y="5803821"/>
            <a:ext cx="5040647" cy="6957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ru-RU" altLang="ko-KR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5.Рефлексия</a:t>
            </a:r>
            <a:endParaRPr lang="ko-KR" alt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E8D6186-C2A8-4D95-9433-8B655E83CDE8}"/>
              </a:ext>
            </a:extLst>
          </p:cNvPr>
          <p:cNvSpPr txBox="1"/>
          <p:nvPr/>
        </p:nvSpPr>
        <p:spPr>
          <a:xfrm>
            <a:off x="6893014" y="1405768"/>
            <a:ext cx="4509776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altLang="ko-K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Погружение в проблему</a:t>
            </a:r>
            <a:endParaRPr lang="ko-KR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13A000A-0438-4112-8F1B-1BD433B8D867}"/>
              </a:ext>
            </a:extLst>
          </p:cNvPr>
          <p:cNvSpPr txBox="1"/>
          <p:nvPr/>
        </p:nvSpPr>
        <p:spPr>
          <a:xfrm>
            <a:off x="6893014" y="2128618"/>
            <a:ext cx="4585149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 fontAlgn="base"/>
            <a:r>
              <a:rPr lang="ru-RU" sz="20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000" b="1" i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0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Нетрадиционные формы и методы взаимодействия с родителями.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77A2F01-28B2-4BA7-8262-7A55A71FCC99}"/>
              </a:ext>
            </a:extLst>
          </p:cNvPr>
          <p:cNvSpPr txBox="1"/>
          <p:nvPr/>
        </p:nvSpPr>
        <p:spPr>
          <a:xfrm>
            <a:off x="6994239" y="3356346"/>
            <a:ext cx="4798073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sz="20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000" b="1" i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0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Психологические техники общения с родителями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5D23929-71A9-44D7-BD8B-E0B3DB39871C}"/>
              </a:ext>
            </a:extLst>
          </p:cNvPr>
          <p:cNvSpPr txBox="1"/>
          <p:nvPr/>
        </p:nvSpPr>
        <p:spPr>
          <a:xfrm>
            <a:off x="6893014" y="4216686"/>
            <a:ext cx="4899297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 fontAlgn="base"/>
            <a:r>
              <a:rPr lang="ru-RU" sz="20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4.Из опыта работы онлайн-сервис для анонимных вопросов и обратной связи  с родителями  ( «Кармашек тревоги»)     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35A1335-A652-46F2-A0BE-42E996E084A4}"/>
              </a:ext>
            </a:extLst>
          </p:cNvPr>
          <p:cNvSpPr txBox="1"/>
          <p:nvPr/>
        </p:nvSpPr>
        <p:spPr>
          <a:xfrm>
            <a:off x="9222578" y="5542180"/>
            <a:ext cx="1969767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altLang="ko-KR" sz="1200" b="1" dirty="0">
                <a:solidFill>
                  <a:schemeClr val="bg1"/>
                </a:solidFill>
                <a:cs typeface="Arial" pitchFamily="34" charset="0"/>
              </a:rPr>
              <a:t>Рефлексия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33" name="Group 14">
            <a:extLst>
              <a:ext uri="{FF2B5EF4-FFF2-40B4-BE49-F238E27FC236}">
                <a16:creationId xmlns:a16="http://schemas.microsoft.com/office/drawing/2014/main" id="{832232B0-679D-4382-AA0A-7A1F28E67D34}"/>
              </a:ext>
            </a:extLst>
          </p:cNvPr>
          <p:cNvGrpSpPr/>
          <p:nvPr/>
        </p:nvGrpSpPr>
        <p:grpSpPr>
          <a:xfrm>
            <a:off x="1126145" y="3238172"/>
            <a:ext cx="1272241" cy="738664"/>
            <a:chOff x="3233965" y="1845713"/>
            <a:chExt cx="1420260" cy="738664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7B509B6-E700-4D8F-8DD0-70576BAD383B}"/>
                </a:ext>
              </a:extLst>
            </p:cNvPr>
            <p:cNvSpPr txBox="1"/>
            <p:nvPr/>
          </p:nvSpPr>
          <p:spPr>
            <a:xfrm>
              <a:off x="3233965" y="1845713"/>
              <a:ext cx="14021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Add Text</a:t>
              </a:r>
              <a:endPara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A1D3418-DC00-4E50-8100-D285B76E9F51}"/>
                </a:ext>
              </a:extLst>
            </p:cNvPr>
            <p:cNvSpPr txBox="1"/>
            <p:nvPr/>
          </p:nvSpPr>
          <p:spPr>
            <a:xfrm>
              <a:off x="3252027" y="2122712"/>
              <a:ext cx="140219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PowerPoint Presentation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36" name="Round Same Side Corner Rectangle 11">
            <a:extLst>
              <a:ext uri="{FF2B5EF4-FFF2-40B4-BE49-F238E27FC236}">
                <a16:creationId xmlns:a16="http://schemas.microsoft.com/office/drawing/2014/main" id="{41FEF09A-8A44-4DF5-BCD0-21636E74594A}"/>
              </a:ext>
            </a:extLst>
          </p:cNvPr>
          <p:cNvSpPr>
            <a:spLocks noChangeAspect="1"/>
          </p:cNvSpPr>
          <p:nvPr/>
        </p:nvSpPr>
        <p:spPr>
          <a:xfrm rot="9900000">
            <a:off x="2132662" y="2237117"/>
            <a:ext cx="396000" cy="336326"/>
          </a:xfrm>
          <a:custGeom>
            <a:avLst/>
            <a:gdLst/>
            <a:ahLst/>
            <a:cxnLst/>
            <a:rect l="l" t="t" r="r" b="b"/>
            <a:pathLst>
              <a:path w="2911009" h="2472345">
                <a:moveTo>
                  <a:pt x="2219598" y="1335309"/>
                </a:moveTo>
                <a:lnTo>
                  <a:pt x="2219598" y="1222573"/>
                </a:lnTo>
                <a:cubicBezTo>
                  <a:pt x="2219598" y="1176944"/>
                  <a:pt x="2241926" y="1136530"/>
                  <a:pt x="2277694" y="1113650"/>
                </a:cubicBezTo>
                <a:lnTo>
                  <a:pt x="2277694" y="137786"/>
                </a:lnTo>
                <a:cubicBezTo>
                  <a:pt x="2277694" y="61689"/>
                  <a:pt x="2339383" y="0"/>
                  <a:pt x="2415480" y="0"/>
                </a:cubicBezTo>
                <a:lnTo>
                  <a:pt x="2545196" y="0"/>
                </a:lnTo>
                <a:cubicBezTo>
                  <a:pt x="2621293" y="0"/>
                  <a:pt x="2682982" y="61689"/>
                  <a:pt x="2682982" y="137786"/>
                </a:cubicBezTo>
                <a:lnTo>
                  <a:pt x="2682982" y="1099067"/>
                </a:lnTo>
                <a:cubicBezTo>
                  <a:pt x="2730197" y="1120049"/>
                  <a:pt x="2762708" y="1167515"/>
                  <a:pt x="2762708" y="1222573"/>
                </a:cubicBezTo>
                <a:lnTo>
                  <a:pt x="2762708" y="1480834"/>
                </a:lnTo>
                <a:close/>
                <a:moveTo>
                  <a:pt x="241900" y="1676361"/>
                </a:moveTo>
                <a:cubicBezTo>
                  <a:pt x="69371" y="1631107"/>
                  <a:pt x="-34146" y="1454930"/>
                  <a:pt x="10296" y="1282189"/>
                </a:cubicBezTo>
                <a:cubicBezTo>
                  <a:pt x="54739" y="1109449"/>
                  <a:pt x="230428" y="1005105"/>
                  <a:pt x="403375" y="1048736"/>
                </a:cubicBezTo>
                <a:cubicBezTo>
                  <a:pt x="349550" y="1257945"/>
                  <a:pt x="295726" y="1467153"/>
                  <a:pt x="241900" y="1676361"/>
                </a:cubicBezTo>
                <a:close/>
                <a:moveTo>
                  <a:pt x="2578947" y="2467929"/>
                </a:moveTo>
                <a:lnTo>
                  <a:pt x="1957545" y="2301425"/>
                </a:lnTo>
                <a:lnTo>
                  <a:pt x="2194209" y="1418183"/>
                </a:lnTo>
                <a:lnTo>
                  <a:pt x="2815611" y="1584687"/>
                </a:lnTo>
                <a:cubicBezTo>
                  <a:pt x="2884250" y="1603079"/>
                  <a:pt x="2924985" y="1673632"/>
                  <a:pt x="2906593" y="1742272"/>
                </a:cubicBezTo>
                <a:lnTo>
                  <a:pt x="2736532" y="2376947"/>
                </a:lnTo>
                <a:cubicBezTo>
                  <a:pt x="2718140" y="2445587"/>
                  <a:pt x="2647586" y="2486321"/>
                  <a:pt x="2578947" y="2467929"/>
                </a:cubicBezTo>
                <a:close/>
                <a:moveTo>
                  <a:pt x="610249" y="2287120"/>
                </a:moveTo>
                <a:lnTo>
                  <a:pt x="1020264" y="756923"/>
                </a:lnTo>
                <a:lnTo>
                  <a:pt x="2107356" y="1398691"/>
                </a:lnTo>
                <a:lnTo>
                  <a:pt x="1872582" y="2274879"/>
                </a:lnTo>
                <a:close/>
                <a:moveTo>
                  <a:pt x="426016" y="2349577"/>
                </a:moveTo>
                <a:lnTo>
                  <a:pt x="243978" y="2300800"/>
                </a:lnTo>
                <a:cubicBezTo>
                  <a:pt x="205115" y="2290387"/>
                  <a:pt x="182051" y="2250439"/>
                  <a:pt x="192464" y="2211576"/>
                </a:cubicBezTo>
                <a:lnTo>
                  <a:pt x="620679" y="613455"/>
                </a:lnTo>
                <a:cubicBezTo>
                  <a:pt x="631093" y="574592"/>
                  <a:pt x="671040" y="551528"/>
                  <a:pt x="709903" y="561941"/>
                </a:cubicBezTo>
                <a:lnTo>
                  <a:pt x="891942" y="610718"/>
                </a:lnTo>
                <a:cubicBezTo>
                  <a:pt x="930805" y="621132"/>
                  <a:pt x="953869" y="661079"/>
                  <a:pt x="943455" y="699942"/>
                </a:cubicBezTo>
                <a:lnTo>
                  <a:pt x="515240" y="2298064"/>
                </a:lnTo>
                <a:cubicBezTo>
                  <a:pt x="504827" y="2336927"/>
                  <a:pt x="464879" y="2359990"/>
                  <a:pt x="426016" y="234957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A5910E8F-62AE-4008-8DC7-1DB45110AA23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2500759">
            <a:off x="5723224" y="3029839"/>
            <a:ext cx="869537" cy="874368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64AFFE1B-C402-43AC-B479-CA485207C3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500759">
            <a:off x="5767414" y="4030414"/>
            <a:ext cx="869537" cy="874368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6F294589-077D-4A7A-9943-3F3052514376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2500759">
            <a:off x="5728516" y="5465680"/>
            <a:ext cx="869537" cy="874368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488D97B4-926B-4B04-A883-E6664E05F4EA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2500759">
            <a:off x="5811605" y="1918268"/>
            <a:ext cx="869537" cy="874368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44CFE75B-6621-40EC-8E31-E735057D761A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2500759">
            <a:off x="5690990" y="1015574"/>
            <a:ext cx="869537" cy="874368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7B29EDFE-13CB-428C-9042-348439A89A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650" y="2493362"/>
            <a:ext cx="2480517" cy="228521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274621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967B10-E08A-1505-29D1-CDFA87662A6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55368DA-E9E8-3A43-605F-AE6CC87478B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Изображение выглядит как снимок экрана, туман, апельсин, размытие">
            <a:extLst>
              <a:ext uri="{FF2B5EF4-FFF2-40B4-BE49-F238E27FC236}">
                <a16:creationId xmlns:a16="http://schemas.microsoft.com/office/drawing/2014/main" id="{919EAEEF-1CB6-D97B-29F3-AB1843E192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26411F6-241F-83C5-8D6E-8A352679CA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12649" y="1761561"/>
            <a:ext cx="4244777" cy="497152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1F62FE1-B0EC-12B9-B77B-8F8C120265EC}"/>
              </a:ext>
            </a:extLst>
          </p:cNvPr>
          <p:cNvSpPr txBox="1"/>
          <p:nvPr/>
        </p:nvSpPr>
        <p:spPr>
          <a:xfrm>
            <a:off x="1126733" y="568623"/>
            <a:ext cx="96166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i="1" dirty="0">
                <a:solidFill>
                  <a:srgbClr val="C00000"/>
                </a:solidFill>
                <a:latin typeface="Arial Black" panose="020B0A04020102020204" pitchFamily="34" charset="0"/>
              </a:rPr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ADC091B-4A40-B7F3-960D-25A17D53B2CA}"/>
              </a:ext>
            </a:extLst>
          </p:cNvPr>
          <p:cNvSpPr txBox="1"/>
          <p:nvPr/>
        </p:nvSpPr>
        <p:spPr>
          <a:xfrm>
            <a:off x="1448656" y="852755"/>
            <a:ext cx="94199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i="1" dirty="0">
                <a:solidFill>
                  <a:srgbClr val="C00000"/>
                </a:solidFill>
                <a:latin typeface="Arial Black" panose="020B0A04020102020204" pitchFamily="34" charset="0"/>
              </a:rPr>
              <a:t>«ВАЗА ОЖИДАНИЯ»</a:t>
            </a:r>
          </a:p>
        </p:txBody>
      </p:sp>
    </p:spTree>
    <p:extLst>
      <p:ext uri="{BB962C8B-B14F-4D97-AF65-F5344CB8AC3E}">
        <p14:creationId xmlns:p14="http://schemas.microsoft.com/office/powerpoint/2010/main" val="39897842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967B10-E08A-1505-29D1-CDFA87662A6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55368DA-E9E8-3A43-605F-AE6CC87478B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Изображение выглядит как снимок экрана, туман, апельсин, размытие">
            <a:extLst>
              <a:ext uri="{FF2B5EF4-FFF2-40B4-BE49-F238E27FC236}">
                <a16:creationId xmlns:a16="http://schemas.microsoft.com/office/drawing/2014/main" id="{919EAEEF-1CB6-D97B-29F3-AB1843E192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7" name="Рисунок 6" descr="Изображение выглядит как аксессуар, Багаж и сумки, сумка, Ручная кладь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26411F6-241F-83C5-8D6E-8A352679CA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3039" y="595902"/>
            <a:ext cx="9144001" cy="62620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1F62FE1-B0EC-12B9-B77B-8F8C120265EC}"/>
              </a:ext>
            </a:extLst>
          </p:cNvPr>
          <p:cNvSpPr txBox="1"/>
          <p:nvPr/>
        </p:nvSpPr>
        <p:spPr>
          <a:xfrm>
            <a:off x="133564" y="523982"/>
            <a:ext cx="117844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i="1" dirty="0">
                <a:solidFill>
                  <a:srgbClr val="C00000"/>
                </a:solidFill>
                <a:latin typeface="Arial Black" panose="020B0A04020102020204" pitchFamily="34" charset="0"/>
              </a:rPr>
              <a:t>ИГРА «ЧЕМОДАН В ДОРОГУ»</a:t>
            </a:r>
          </a:p>
        </p:txBody>
      </p:sp>
    </p:spTree>
    <p:extLst>
      <p:ext uri="{BB962C8B-B14F-4D97-AF65-F5344CB8AC3E}">
        <p14:creationId xmlns:p14="http://schemas.microsoft.com/office/powerpoint/2010/main" val="1401670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967B10-E08A-1505-29D1-CDFA87662A6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55368DA-E9E8-3A43-605F-AE6CC87478B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Изображение выглядит как снимок экрана, туман, апельсин, размытие">
            <a:extLst>
              <a:ext uri="{FF2B5EF4-FFF2-40B4-BE49-F238E27FC236}">
                <a16:creationId xmlns:a16="http://schemas.microsoft.com/office/drawing/2014/main" id="{919EAEEF-1CB6-D97B-29F3-AB1843E192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1F62FE1-B0EC-12B9-B77B-8F8C120265EC}"/>
              </a:ext>
            </a:extLst>
          </p:cNvPr>
          <p:cNvSpPr txBox="1"/>
          <p:nvPr/>
        </p:nvSpPr>
        <p:spPr>
          <a:xfrm>
            <a:off x="1" y="523982"/>
            <a:ext cx="121919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i="1" dirty="0">
                <a:solidFill>
                  <a:srgbClr val="C00000"/>
                </a:solidFill>
                <a:latin typeface="Arial Black" panose="020B0A04020102020204" pitchFamily="34" charset="0"/>
              </a:rPr>
              <a:t>ИГРА «ФРАЗА НА 10 СЕКУНД»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00BC715-B025-6C62-B15D-F672AACBBDB5}"/>
              </a:ext>
            </a:extLst>
          </p:cNvPr>
          <p:cNvSpPr txBox="1"/>
          <p:nvPr/>
        </p:nvSpPr>
        <p:spPr>
          <a:xfrm>
            <a:off x="1371601" y="1600201"/>
            <a:ext cx="839879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Шаблон фразы: </a:t>
            </a:r>
          </a:p>
          <a:p>
            <a:endParaRPr lang="ru-RU" sz="5400" b="1" kern="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54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«1 мысль </a:t>
            </a:r>
          </a:p>
          <a:p>
            <a:pPr algn="ctr"/>
            <a:r>
              <a:rPr lang="ru-RU" sz="54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+1 конкретная просьба </a:t>
            </a:r>
          </a:p>
          <a:p>
            <a:pPr algn="ctr"/>
            <a:r>
              <a:rPr lang="ru-RU" sz="54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+ 1 слово благодарности»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11191771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967B10-E08A-1505-29D1-CDFA87662A6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55368DA-E9E8-3A43-605F-AE6CC87478B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Изображение выглядит как снимок экрана, туман, апельсин, размытие">
            <a:extLst>
              <a:ext uri="{FF2B5EF4-FFF2-40B4-BE49-F238E27FC236}">
                <a16:creationId xmlns:a16="http://schemas.microsoft.com/office/drawing/2014/main" id="{919EAEEF-1CB6-D97B-29F3-AB1843E192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1F62FE1-B0EC-12B9-B77B-8F8C120265EC}"/>
              </a:ext>
            </a:extLst>
          </p:cNvPr>
          <p:cNvSpPr txBox="1"/>
          <p:nvPr/>
        </p:nvSpPr>
        <p:spPr>
          <a:xfrm>
            <a:off x="1" y="523982"/>
            <a:ext cx="121919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ИГРА «ФРАЗА НА 10 СЕКУНД»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00BC715-B025-6C62-B15D-F672AACBBDB5}"/>
              </a:ext>
            </a:extLst>
          </p:cNvPr>
          <p:cNvSpPr txBox="1"/>
          <p:nvPr/>
        </p:nvSpPr>
        <p:spPr>
          <a:xfrm>
            <a:off x="273978" y="1600201"/>
            <a:ext cx="11835829" cy="47171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Критерии хорошей фразы: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800" kern="0" dirty="0">
                <a:effectLst/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✅</a:t>
            </a:r>
            <a:r>
              <a:rPr lang="ru-RU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Нет давления:</a:t>
            </a:r>
            <a:r>
              <a:rPr lang="ru-RU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нет слов «должны», «обязаны», «надо».</a:t>
            </a:r>
            <a:endParaRPr lang="ru-RU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800" kern="0" dirty="0">
                <a:effectLst/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✅</a:t>
            </a:r>
            <a:r>
              <a:rPr lang="ru-RU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Есть конкретика:</a:t>
            </a:r>
            <a:r>
              <a:rPr lang="ru-RU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«1 фото», «10 минут», «1 строка».</a:t>
            </a:r>
            <a:endParaRPr lang="ru-RU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800" kern="0" dirty="0">
                <a:effectLst/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✅</a:t>
            </a:r>
            <a:r>
              <a:rPr lang="ru-RU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Есть ценность для родителя/ребёнка:</a:t>
            </a:r>
            <a:r>
              <a:rPr lang="ru-RU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«для ребёнка это поддержка», «поможет быстрее собраться».</a:t>
            </a:r>
            <a:endParaRPr lang="ru-RU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800" kern="0" dirty="0">
                <a:effectLst/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✅</a:t>
            </a:r>
            <a:r>
              <a:rPr lang="ru-RU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Границы:</a:t>
            </a:r>
            <a:r>
              <a:rPr lang="ru-RU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«если нет — не страшно», «я всё остальное сделаю сама».</a:t>
            </a:r>
            <a:endParaRPr lang="ru-RU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800" kern="0" dirty="0">
                <a:effectLst/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✅</a:t>
            </a:r>
            <a:r>
              <a:rPr lang="ru-RU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Укладывается в 15–20 слов</a:t>
            </a:r>
            <a:r>
              <a:rPr lang="ru-RU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(≈10–12 секунд речи).</a:t>
            </a:r>
            <a:endParaRPr lang="ru-RU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50547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967B10-E08A-1505-29D1-CDFA87662A6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55368DA-E9E8-3A43-605F-AE6CC87478B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Изображение выглядит как снимок экрана, туман, апельсин, размытие">
            <a:extLst>
              <a:ext uri="{FF2B5EF4-FFF2-40B4-BE49-F238E27FC236}">
                <a16:creationId xmlns:a16="http://schemas.microsoft.com/office/drawing/2014/main" id="{919EAEEF-1CB6-D97B-29F3-AB1843E192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4465"/>
            <a:ext cx="12191999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1F62FE1-B0EC-12B9-B77B-8F8C120265EC}"/>
              </a:ext>
            </a:extLst>
          </p:cNvPr>
          <p:cNvSpPr txBox="1"/>
          <p:nvPr/>
        </p:nvSpPr>
        <p:spPr>
          <a:xfrm>
            <a:off x="2" y="599416"/>
            <a:ext cx="121919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i="1" dirty="0">
                <a:solidFill>
                  <a:srgbClr val="C00000"/>
                </a:solidFill>
                <a:latin typeface="Arial Black" panose="020B0A04020102020204" pitchFamily="34" charset="0"/>
              </a:rPr>
              <a:t>ЧЕК-ЛИСТ </a:t>
            </a:r>
            <a:r>
              <a:rPr kumimoji="0" lang="ru-RU" sz="40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«ФРАЗА НА 10 СЕКУНД»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00BC715-B025-6C62-B15D-F672AACBBDB5}"/>
              </a:ext>
            </a:extLst>
          </p:cNvPr>
          <p:cNvSpPr txBox="1"/>
          <p:nvPr/>
        </p:nvSpPr>
        <p:spPr>
          <a:xfrm>
            <a:off x="945221" y="3973857"/>
            <a:ext cx="10835653" cy="3059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Критерии хорошей фразы: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342900" lvl="0" indent="-342900" algn="ctr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kern="0" dirty="0">
                <a:effectLst/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✅</a:t>
            </a:r>
            <a:r>
              <a:rPr lang="ru-RU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Нет давления:</a:t>
            </a:r>
            <a:r>
              <a:rPr lang="ru-RU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нет слов «должны», «обязаны», «надо».</a:t>
            </a:r>
            <a:endParaRPr lang="ru-RU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ctr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kern="0" dirty="0">
                <a:effectLst/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✅</a:t>
            </a:r>
            <a:r>
              <a:rPr lang="ru-RU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Есть конкретика:</a:t>
            </a:r>
            <a:r>
              <a:rPr lang="ru-RU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«1 фото», «10 минут», «1 строка».</a:t>
            </a:r>
            <a:endParaRPr lang="ru-RU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ctr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kern="0" dirty="0">
                <a:effectLst/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✅</a:t>
            </a:r>
            <a:r>
              <a:rPr lang="ru-RU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Есть ценность для родителя/ребёнка:</a:t>
            </a:r>
            <a:r>
              <a:rPr lang="ru-RU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«для ребёнка это поддержка», «поможет быстрее собраться».</a:t>
            </a:r>
            <a:endParaRPr lang="ru-RU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ctr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kern="0" dirty="0">
                <a:effectLst/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✅</a:t>
            </a:r>
            <a:r>
              <a:rPr lang="ru-RU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Границы:</a:t>
            </a:r>
            <a:r>
              <a:rPr lang="ru-RU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«если нет — не страшно», «я всё остальное сделаю сама».</a:t>
            </a:r>
            <a:endParaRPr lang="ru-RU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ctr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kern="0" dirty="0">
                <a:effectLst/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✅</a:t>
            </a:r>
            <a:r>
              <a:rPr lang="ru-RU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Укладывается в 15–20 слов</a:t>
            </a:r>
            <a:r>
              <a:rPr lang="ru-RU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(≈10–12 секунд речи).</a:t>
            </a:r>
            <a:endParaRPr lang="ru-RU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9E3AC44-77C5-451C-16B0-1674E8DDEED0}"/>
              </a:ext>
            </a:extLst>
          </p:cNvPr>
          <p:cNvSpPr txBox="1"/>
          <p:nvPr/>
        </p:nvSpPr>
        <p:spPr>
          <a:xfrm>
            <a:off x="3739792" y="1307302"/>
            <a:ext cx="5147353" cy="22344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Шаблон «Фраза на 10 секунд»: </a:t>
            </a:r>
          </a:p>
          <a:p>
            <a:pPr marL="342900" lvl="0" indent="-342900" algn="ctr">
              <a:lnSpc>
                <a:spcPct val="115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ru-RU" sz="16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1. </a:t>
            </a:r>
            <a:r>
              <a:rPr lang="ru-RU" sz="16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Мысль: </a:t>
            </a:r>
            <a:r>
              <a:rPr lang="ru-RU" sz="16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«Детям/нам поможет…»</a:t>
            </a:r>
            <a:endParaRPr lang="ru-RU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ctr">
              <a:lnSpc>
                <a:spcPct val="115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ru-RU" sz="16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Просьба: </a:t>
            </a:r>
            <a:r>
              <a:rPr lang="ru-RU" sz="16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«Если есть… — сделайте, пожалуйста…»</a:t>
            </a:r>
            <a:endParaRPr lang="ru-RU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ctr">
              <a:lnSpc>
                <a:spcPct val="115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ru-RU" sz="16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Границы: </a:t>
            </a:r>
            <a:r>
              <a:rPr lang="ru-RU" sz="16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«Если нет — не страшно…»</a:t>
            </a:r>
            <a:endParaRPr lang="ru-RU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4. Благодарность: </a:t>
            </a:r>
            <a:r>
              <a:rPr lang="ru-RU" sz="16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«Спасибо заранее!»</a:t>
            </a:r>
            <a:br>
              <a:rPr lang="ru-RU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5915569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967B10-E08A-1505-29D1-CDFA87662A6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55368DA-E9E8-3A43-605F-AE6CC87478B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Изображение выглядит как снимок экрана, туман, апельсин, размытие">
            <a:extLst>
              <a:ext uri="{FF2B5EF4-FFF2-40B4-BE49-F238E27FC236}">
                <a16:creationId xmlns:a16="http://schemas.microsoft.com/office/drawing/2014/main" id="{919EAEEF-1CB6-D97B-29F3-AB1843E192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26411F6-241F-83C5-8D6E-8A352679CA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36826" y="1761561"/>
            <a:ext cx="3596422" cy="497152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1F62FE1-B0EC-12B9-B77B-8F8C120265EC}"/>
              </a:ext>
            </a:extLst>
          </p:cNvPr>
          <p:cNvSpPr txBox="1"/>
          <p:nvPr/>
        </p:nvSpPr>
        <p:spPr>
          <a:xfrm>
            <a:off x="1126733" y="568623"/>
            <a:ext cx="96166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ADC091B-4A40-B7F3-960D-25A17D53B2CA}"/>
              </a:ext>
            </a:extLst>
          </p:cNvPr>
          <p:cNvSpPr txBox="1"/>
          <p:nvPr/>
        </p:nvSpPr>
        <p:spPr>
          <a:xfrm>
            <a:off x="1448656" y="852755"/>
            <a:ext cx="94199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«ВАЗА НАПОЛНЕНИЯ»</a:t>
            </a:r>
          </a:p>
        </p:txBody>
      </p:sp>
    </p:spTree>
    <p:extLst>
      <p:ext uri="{BB962C8B-B14F-4D97-AF65-F5344CB8AC3E}">
        <p14:creationId xmlns:p14="http://schemas.microsoft.com/office/powerpoint/2010/main" val="261375012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266</TotalTime>
  <Words>383</Words>
  <Application>Microsoft Office PowerPoint</Application>
  <PresentationFormat>Широкоэкранный</PresentationFormat>
  <Paragraphs>50</Paragraphs>
  <Slides>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8</vt:i4>
      </vt:variant>
    </vt:vector>
  </HeadingPairs>
  <TitlesOfParts>
    <vt:vector size="18" baseType="lpstr">
      <vt:lpstr>Aptos</vt:lpstr>
      <vt:lpstr>Aptos Display</vt:lpstr>
      <vt:lpstr>Arial</vt:lpstr>
      <vt:lpstr>Arial Black</vt:lpstr>
      <vt:lpstr>Calibri</vt:lpstr>
      <vt:lpstr>Segoe UI Emoji</vt:lpstr>
      <vt:lpstr>Symbol</vt:lpstr>
      <vt:lpstr>Times New Roman</vt:lpstr>
      <vt:lpstr>Тема Office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vipural2026@outlook.com</dc:creator>
  <cp:lastModifiedBy>Наталья</cp:lastModifiedBy>
  <cp:revision>5</cp:revision>
  <dcterms:created xsi:type="dcterms:W3CDTF">2026-10-12T19:30:30Z</dcterms:created>
  <dcterms:modified xsi:type="dcterms:W3CDTF">2026-10-27T06:23:24Z</dcterms:modified>
</cp:coreProperties>
</file>