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68" r:id="rId4"/>
    <p:sldId id="259" r:id="rId5"/>
    <p:sldId id="257" r:id="rId6"/>
    <p:sldId id="258" r:id="rId7"/>
    <p:sldId id="261" r:id="rId8"/>
    <p:sldId id="263" r:id="rId9"/>
    <p:sldId id="265" r:id="rId10"/>
    <p:sldId id="270" r:id="rId11"/>
    <p:sldId id="264" r:id="rId12"/>
    <p:sldId id="266" r:id="rId13"/>
    <p:sldId id="267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ADB46-CD31-4E86-893A-841793F036C8}" type="datetimeFigureOut">
              <a:rPr lang="ru-RU" smtClean="0"/>
              <a:pPr/>
              <a:t>16.02.2026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0C149-BFF8-4A66-9B18-34B13C3193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9691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ADB46-CD31-4E86-893A-841793F036C8}" type="datetimeFigureOut">
              <a:rPr lang="ru-RU" smtClean="0"/>
              <a:pPr/>
              <a:t>16.02.2026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0C149-BFF8-4A66-9B18-34B13C3193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87238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ADB46-CD31-4E86-893A-841793F036C8}" type="datetimeFigureOut">
              <a:rPr lang="ru-RU" smtClean="0"/>
              <a:pPr/>
              <a:t>16.02.2026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0C149-BFF8-4A66-9B18-34B13C3193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73240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ADB46-CD31-4E86-893A-841793F036C8}" type="datetimeFigureOut">
              <a:rPr lang="ru-RU" smtClean="0"/>
              <a:pPr/>
              <a:t>16.02.2026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0C149-BFF8-4A66-9B18-34B13C3193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1502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ADB46-CD31-4E86-893A-841793F036C8}" type="datetimeFigureOut">
              <a:rPr lang="ru-RU" smtClean="0"/>
              <a:pPr/>
              <a:t>16.02.2026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0C149-BFF8-4A66-9B18-34B13C3193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847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ADB46-CD31-4E86-893A-841793F036C8}" type="datetimeFigureOut">
              <a:rPr lang="ru-RU" smtClean="0"/>
              <a:pPr/>
              <a:t>16.02.2026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0C149-BFF8-4A66-9B18-34B13C3193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48820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ADB46-CD31-4E86-893A-841793F036C8}" type="datetimeFigureOut">
              <a:rPr lang="ru-RU" smtClean="0"/>
              <a:pPr/>
              <a:t>16.02.2026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0C149-BFF8-4A66-9B18-34B13C3193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29905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ADB46-CD31-4E86-893A-841793F036C8}" type="datetimeFigureOut">
              <a:rPr lang="ru-RU" smtClean="0"/>
              <a:pPr/>
              <a:t>16.02.2026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0C149-BFF8-4A66-9B18-34B13C3193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31646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ADB46-CD31-4E86-893A-841793F036C8}" type="datetimeFigureOut">
              <a:rPr lang="ru-RU" smtClean="0"/>
              <a:pPr/>
              <a:t>16.02.2026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0C149-BFF8-4A66-9B18-34B13C3193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2038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ADB46-CD31-4E86-893A-841793F036C8}" type="datetimeFigureOut">
              <a:rPr lang="ru-RU" smtClean="0"/>
              <a:pPr/>
              <a:t>16.02.2026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0C149-BFF8-4A66-9B18-34B13C3193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1766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ADB46-CD31-4E86-893A-841793F036C8}" type="datetimeFigureOut">
              <a:rPr lang="ru-RU" smtClean="0"/>
              <a:pPr/>
              <a:t>16.02.2026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0C149-BFF8-4A66-9B18-34B13C3193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88971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ADB46-CD31-4E86-893A-841793F036C8}" type="datetimeFigureOut">
              <a:rPr lang="ru-RU" smtClean="0"/>
              <a:pPr/>
              <a:t>16.02.2026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80C149-BFF8-4A66-9B18-34B13C3193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74274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NULL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09" y="46327"/>
            <a:ext cx="12034981" cy="68116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41174" y="1032236"/>
            <a:ext cx="10008704" cy="2941637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«Что такое огород и что на нем растет?»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23323" y="1479369"/>
            <a:ext cx="7915262" cy="586364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конкурс» Огород на окне»</a:t>
            </a: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3435927" y="4143628"/>
            <a:ext cx="5721927" cy="1429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mtClean="0"/>
              <a:t>Воспитателиь </a:t>
            </a:r>
            <a:r>
              <a:rPr lang="ru-RU" dirty="0"/>
              <a:t>ГКП: </a:t>
            </a:r>
          </a:p>
          <a:p>
            <a:pPr>
              <a:spcBef>
                <a:spcPts val="0"/>
              </a:spcBef>
            </a:pPr>
            <a:r>
              <a:rPr lang="ru-RU" b="1" dirty="0" err="1"/>
              <a:t>Никуленкова</a:t>
            </a:r>
            <a:r>
              <a:rPr lang="ru-RU" b="1" dirty="0"/>
              <a:t> О.Е</a:t>
            </a:r>
            <a:r>
              <a:rPr lang="ru-RU" b="1" dirty="0" smtClean="0"/>
              <a:t>.</a:t>
            </a:r>
            <a:endParaRPr lang="ru-RU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76592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09FF2AE-8D14-07ED-6768-F77A04BAF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C07BD50-AC37-72FC-71F4-CA8CC1B56C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6326"/>
            <a:ext cx="12034981" cy="6811673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79B01AD-B04C-7945-D564-04D616CE6F9C}"/>
              </a:ext>
            </a:extLst>
          </p:cNvPr>
          <p:cNvSpPr/>
          <p:nvPr/>
        </p:nvSpPr>
        <p:spPr>
          <a:xfrm>
            <a:off x="157019" y="66074"/>
            <a:ext cx="11862261" cy="667875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 в образовательную деятельность:</a:t>
            </a:r>
          </a:p>
          <a:p>
            <a:pPr indent="-342900">
              <a:buFont typeface="Wingdings" panose="05000000000000000000" pitchFamily="2" charset="2"/>
              <a:buChar char="§"/>
            </a:pP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42900">
              <a:buFont typeface="Wingdings" panose="05000000000000000000" pitchFamily="2" charset="2"/>
              <a:buChar char="§"/>
            </a:pP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42900">
              <a:buFont typeface="Wingdings" panose="05000000000000000000" pitchFamily="2" charset="2"/>
              <a:buChar char="§"/>
            </a:pP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42900">
              <a:buFont typeface="Wingdings" panose="05000000000000000000" pitchFamily="2" charset="2"/>
              <a:buChar char="§"/>
            </a:pP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42900">
              <a:buFont typeface="Wingdings" panose="05000000000000000000" pitchFamily="2" charset="2"/>
              <a:buChar char="§"/>
            </a:pP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42900">
              <a:buFont typeface="Wingdings" panose="05000000000000000000" pitchFamily="2" charset="2"/>
              <a:buChar char="§"/>
            </a:pP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42900">
              <a:buFont typeface="Wingdings" panose="05000000000000000000" pitchFamily="2" charset="2"/>
              <a:buChar char="§"/>
            </a:pP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42900">
              <a:buFont typeface="Wingdings" panose="05000000000000000000" pitchFamily="2" charset="2"/>
              <a:buChar char="§"/>
            </a:pP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42900">
              <a:buFont typeface="Wingdings" panose="05000000000000000000" pitchFamily="2" charset="2"/>
              <a:buChar char="§"/>
            </a:pP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42900">
              <a:buFont typeface="Wingdings" panose="05000000000000000000" pitchFamily="2" charset="2"/>
              <a:buChar char="§"/>
            </a:pP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42900">
              <a:buFont typeface="Wingdings" panose="05000000000000000000" pitchFamily="2" charset="2"/>
              <a:buChar char="§"/>
            </a:pP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42900">
              <a:buFont typeface="Wingdings" panose="05000000000000000000" pitchFamily="2" charset="2"/>
              <a:buChar char="§"/>
            </a:pP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42900">
              <a:buFont typeface="Wingdings" panose="05000000000000000000" pitchFamily="2" charset="2"/>
              <a:buChar char="§"/>
            </a:pP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42900">
              <a:buFont typeface="Wingdings" panose="05000000000000000000" pitchFamily="2" charset="2"/>
              <a:buChar char="§"/>
            </a:pP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42900">
              <a:buFont typeface="Wingdings" panose="05000000000000000000" pitchFamily="2" charset="2"/>
              <a:buChar char="§"/>
            </a:pP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42900">
              <a:buFont typeface="Wingdings" panose="05000000000000000000" pitchFamily="2" charset="2"/>
              <a:buChar char="§"/>
            </a:pP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42900">
              <a:buFont typeface="Wingdings" panose="05000000000000000000" pitchFamily="2" charset="2"/>
              <a:buChar char="§"/>
            </a:pP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42900">
              <a:buFont typeface="Wingdings" panose="05000000000000000000" pitchFamily="2" charset="2"/>
              <a:buChar char="§"/>
            </a:pP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42900">
              <a:buFont typeface="Wingdings" panose="05000000000000000000" pitchFamily="2" charset="2"/>
              <a:buChar char="§"/>
            </a:pP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42900">
              <a:buFont typeface="Wingdings" panose="05000000000000000000" pitchFamily="2" charset="2"/>
              <a:buChar char="§"/>
            </a:pP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xmlns="" id="{548493C4-117F-14DE-38BD-38DE668D89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2D5E9C0-CAF4-D9C8-1DA8-EC49CA30312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10145" r="10727"/>
          <a:stretch>
            <a:fillRect/>
          </a:stretch>
        </p:blipFill>
        <p:spPr>
          <a:xfrm flipH="1">
            <a:off x="347040" y="4049434"/>
            <a:ext cx="3030318" cy="26898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19914E7-CC2F-3BEE-5134-3C05CA95BB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34" t="18336" r="-2525" b="-18336"/>
          <a:stretch>
            <a:fillRect/>
          </a:stretch>
        </p:blipFill>
        <p:spPr>
          <a:xfrm>
            <a:off x="5517286" y="4008772"/>
            <a:ext cx="3633496" cy="307065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478E60A0-E925-AA9D-4918-6EE1B55B812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92806" y="3096351"/>
            <a:ext cx="3355594" cy="297070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2258E65-06F5-8688-7F58-AE9522D7922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-7226" t="4145" r="7226" b="22255"/>
          <a:stretch>
            <a:fillRect/>
          </a:stretch>
        </p:blipFill>
        <p:spPr>
          <a:xfrm>
            <a:off x="8381072" y="547990"/>
            <a:ext cx="3316407" cy="325443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629B1004-E7D5-19B8-6D81-2AE696A3196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 l="17050" r="36187"/>
          <a:stretch>
            <a:fillRect/>
          </a:stretch>
        </p:blipFill>
        <p:spPr>
          <a:xfrm>
            <a:off x="647024" y="790945"/>
            <a:ext cx="3140013" cy="302161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3A2E8E5E-8642-5786-C8CB-46F2C85FC7D2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 l="12890" t="13991" r="22632" b="24968"/>
          <a:stretch>
            <a:fillRect/>
          </a:stretch>
        </p:blipFill>
        <p:spPr>
          <a:xfrm>
            <a:off x="9229291" y="3205079"/>
            <a:ext cx="2640774" cy="333339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2BF6BE45-F6AE-B44C-983A-96731B7F2377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 r="40125"/>
          <a:stretch>
            <a:fillRect/>
          </a:stretch>
        </p:blipFill>
        <p:spPr>
          <a:xfrm>
            <a:off x="4152266" y="742810"/>
            <a:ext cx="3730447" cy="280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9830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6326"/>
            <a:ext cx="12034981" cy="68116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09929" y="150530"/>
            <a:ext cx="5599439" cy="3112653"/>
          </a:xfrm>
          <a:prstGeom prst="rect">
            <a:avLst/>
          </a:prstGeom>
        </p:spPr>
      </p:pic>
      <p:sp>
        <p:nvSpPr>
          <p:cNvPr id="7" name="AutoShape 2" descr="https://i.oneme.ru/i?r=BTE2sh_eZW7g8kugOdIm2NotUCptIOAvO8q8GHJfbk9ztum7IvlgGJ2dxLcxwPQXLN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7975" y="3506525"/>
            <a:ext cx="5367770" cy="3269493"/>
          </a:xfrm>
          <a:prstGeom prst="rect">
            <a:avLst/>
          </a:prstGeom>
        </p:spPr>
      </p:pic>
      <p:sp>
        <p:nvSpPr>
          <p:cNvPr id="10" name="AutoShape 4" descr="https://i.oneme.ru/i?r=BTE2sh_eZW7g8kugOdIm2NotmqySHj5_RVmWL-XFY9I8dum7IvlgGJ2dxLcxwPQXLN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665" y="150530"/>
            <a:ext cx="5424599" cy="323659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097376" y="3774375"/>
            <a:ext cx="5698383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игры, книжки о росте и развитии растений дополняют сведения о живых объектах нашего огорода</a:t>
            </a:r>
          </a:p>
        </p:txBody>
      </p:sp>
    </p:spTree>
    <p:extLst>
      <p:ext uri="{BB962C8B-B14F-4D97-AF65-F5344CB8AC3E}">
        <p14:creationId xmlns:p14="http://schemas.microsoft.com/office/powerpoint/2010/main" xmlns="" val="2997167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6326"/>
            <a:ext cx="12034981" cy="681167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11170" y="1513573"/>
            <a:ext cx="5812107" cy="415498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— наши активные помощники:</a:t>
            </a:r>
          </a:p>
          <a:p>
            <a:pPr indent="-342900"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Обсуждали идею оформления огорода.</a:t>
            </a:r>
          </a:p>
          <a:p>
            <a:pPr indent="-342900"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Помогли с материалами (контейнеры, земля, семена).</a:t>
            </a:r>
          </a:p>
          <a:p>
            <a:pPr indent="-342900"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Участвовали в конкурсе на лучшую «избушку» - фигурку     для оформления огорода.</a:t>
            </a:r>
          </a:p>
          <a:p>
            <a:pPr indent="-342900"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Участвовали в изготовлении «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травянчиков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671404" y="549117"/>
            <a:ext cx="5575852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с родителями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2063EBA-9BFF-AB69-8BAC-A189D6B8D6E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28958" t="38938" r="8229" b="21012"/>
          <a:stretch>
            <a:fillRect/>
          </a:stretch>
        </p:blipFill>
        <p:spPr>
          <a:xfrm>
            <a:off x="7753937" y="4345867"/>
            <a:ext cx="4026893" cy="23491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B46AF07-4052-8D42-7CA7-A853D37CEC6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14952" r="3577"/>
          <a:stretch>
            <a:fillRect/>
          </a:stretch>
        </p:blipFill>
        <p:spPr>
          <a:xfrm>
            <a:off x="6634447" y="1189443"/>
            <a:ext cx="4385844" cy="299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2519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6326"/>
            <a:ext cx="12034981" cy="681167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64641" y="221341"/>
            <a:ext cx="9528654" cy="37240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огород год дарит знания, самые яркие моменты и хорошее настроение!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4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 к нашему проекту «Что такое огород и что на нем растет?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26972" y="3682033"/>
            <a:ext cx="5110809" cy="3010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050" y="3360722"/>
            <a:ext cx="3808576" cy="3048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/>
          <a:srcRect l="24448"/>
          <a:stretch/>
        </p:blipFill>
        <p:spPr>
          <a:xfrm>
            <a:off x="8694127" y="3398938"/>
            <a:ext cx="3371879" cy="3127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178751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09" y="46327"/>
            <a:ext cx="12034981" cy="681167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44826" y="262111"/>
            <a:ext cx="10853531" cy="193899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Огород на подоконнике — это не просто растения, а важный педагогический инструмент с чёткими образовательными и воспитательными целями. </a:t>
            </a:r>
          </a:p>
          <a:p>
            <a:pPr algn="just"/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нашего огорода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создание условий для освоения начал экологической культуры через прямое взаимодействие с живыми растениями.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75252" y="2452059"/>
            <a:ext cx="10992677" cy="415498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создания центра «Что такое огород и что на нем растет?» </a:t>
            </a:r>
          </a:p>
          <a:p>
            <a:pPr algn="just"/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3525" indent="-263525" algn="just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1.Формирование естественнонаучных представлений: Показать детям цикл жизни растения (семя → росток → растение → плод/зелень) в реальном времени.</a:t>
            </a:r>
          </a:p>
          <a:p>
            <a:pPr marL="263525" indent="-263525" algn="just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2.Развитие наблюдательности: ведение «Дневника наблюдений», где дети зарисовывают изменения.</a:t>
            </a:r>
          </a:p>
          <a:p>
            <a:pPr marL="263525" indent="-263525" algn="just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Проведение простых опытов: Что нужно для роста? (Свет, вода, тепло).       Что будет, если поставить в темноту? Поливать разной водой?</a:t>
            </a:r>
          </a:p>
          <a:p>
            <a:pPr marL="263525" indent="-263525" algn="just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Формирование бережного отношения к природе, понимание, что всё живое нуждается в заботе.</a:t>
            </a:r>
          </a:p>
        </p:txBody>
      </p:sp>
    </p:spTree>
    <p:extLst>
      <p:ext uri="{BB962C8B-B14F-4D97-AF65-F5344CB8AC3E}">
        <p14:creationId xmlns:p14="http://schemas.microsoft.com/office/powerpoint/2010/main" xmlns="" val="2998302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09" y="46327"/>
            <a:ext cx="12034981" cy="681167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/>
          <a:srcRect t="8616"/>
          <a:stretch/>
        </p:blipFill>
        <p:spPr>
          <a:xfrm>
            <a:off x="145774" y="139149"/>
            <a:ext cx="9525000" cy="5306764"/>
          </a:xfrm>
          <a:prstGeom prst="rect">
            <a:avLst/>
          </a:prstGeom>
        </p:spPr>
      </p:pic>
      <p:sp>
        <p:nvSpPr>
          <p:cNvPr id="7" name="Овальная выноска 6"/>
          <p:cNvSpPr/>
          <p:nvPr/>
        </p:nvSpPr>
        <p:spPr>
          <a:xfrm rot="1436283">
            <a:off x="7986373" y="648001"/>
            <a:ext cx="3368802" cy="2216025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Что такое огород и что на нем растет?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197275" y="4410097"/>
            <a:ext cx="8805342" cy="230832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оформления нашего огорода мы выбрали светлое и удобное для доступа детей место. Огород на окне — живая лаборатория, где дети через прямое участие и наблюдение учатся любить природу, понимать её законы и развивают целый спектр важных навыков и качеств. Это практика, воплощённая в жизни.</a:t>
            </a:r>
          </a:p>
        </p:txBody>
      </p:sp>
    </p:spTree>
    <p:extLst>
      <p:ext uri="{BB962C8B-B14F-4D97-AF65-F5344CB8AC3E}">
        <p14:creationId xmlns:p14="http://schemas.microsoft.com/office/powerpoint/2010/main" xmlns="" val="3480480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09" y="46327"/>
            <a:ext cx="12034981" cy="68116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9117" y="267855"/>
            <a:ext cx="4593031" cy="301318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9118" y="3362035"/>
            <a:ext cx="4593031" cy="333184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/>
          <a:srcRect l="3100" r="19701"/>
          <a:stretch/>
        </p:blipFill>
        <p:spPr>
          <a:xfrm>
            <a:off x="8187692" y="2725353"/>
            <a:ext cx="3900935" cy="34865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/>
          <a:srcRect t="15855"/>
          <a:stretch/>
        </p:blipFill>
        <p:spPr>
          <a:xfrm>
            <a:off x="4906376" y="267854"/>
            <a:ext cx="3816106" cy="64260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11404" y="6184456"/>
            <a:ext cx="4877223" cy="6462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52894" y="435808"/>
            <a:ext cx="5194242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3506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09" y="46327"/>
            <a:ext cx="12034981" cy="68116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4178" y="1483728"/>
            <a:ext cx="9063814" cy="5112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75234">
            <a:off x="7552450" y="113047"/>
            <a:ext cx="3622459" cy="292633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5225" y="336060"/>
            <a:ext cx="5509591" cy="30469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F1115"/>
                </a:solidFill>
                <a:latin typeface="quote-cjk-patch"/>
              </a:rPr>
              <a:t>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quote-cjk-patch"/>
              </a:rPr>
              <a:t>«Жители» нашего огорода: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quote-cjk-patch"/>
            </a:endParaRPr>
          </a:p>
          <a:p>
            <a:pPr algn="just">
              <a:buFont typeface="+mj-lt"/>
              <a:buAutoNum type="arabicPeriod"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quote-cjk-patch"/>
              </a:rPr>
              <a:t>Укроп, петрушка, лук (из луковиц), салат.</a:t>
            </a:r>
          </a:p>
          <a:p>
            <a:pPr algn="just">
              <a:buFont typeface="+mj-lt"/>
              <a:buAutoNum type="arabicPeriod"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quote-cjk-patch"/>
              </a:rPr>
              <a:t>Фасоль и тыква (растут быстро, видны этапы роста).</a:t>
            </a:r>
          </a:p>
          <a:p>
            <a:pPr algn="just">
              <a:buFont typeface="+mj-lt"/>
              <a:buAutoNum type="arabicPeriod"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quote-cjk-patch"/>
              </a:rPr>
              <a:t>Овес, пшеница для кошек.</a:t>
            </a:r>
          </a:p>
          <a:p>
            <a:pPr algn="just">
              <a:buFont typeface="+mj-lt"/>
              <a:buAutoNum type="arabicPeriod"/>
            </a:pPr>
            <a:r>
              <a:rPr lang="ru-RU" sz="2400" b="0" i="0" dirty="0">
                <a:solidFill>
                  <a:schemeClr val="accent1">
                    <a:lumMod val="75000"/>
                  </a:schemeClr>
                </a:solidFill>
                <a:effectLst/>
                <a:latin typeface="quote-cjk-patch"/>
              </a:rPr>
              <a:t>Цветочные растения: колеус и бархатцы…</a:t>
            </a:r>
          </a:p>
        </p:txBody>
      </p:sp>
    </p:spTree>
    <p:extLst>
      <p:ext uri="{BB962C8B-B14F-4D97-AF65-F5344CB8AC3E}">
        <p14:creationId xmlns:p14="http://schemas.microsoft.com/office/powerpoint/2010/main" xmlns="" val="3945751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6327"/>
            <a:ext cx="12034981" cy="68116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551" y="282840"/>
            <a:ext cx="5384340" cy="29926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93408" y="3364247"/>
            <a:ext cx="5529138" cy="30550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7551" y="3396574"/>
            <a:ext cx="5384340" cy="302269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939442" y="809682"/>
            <a:ext cx="5959765" cy="193899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Травянчики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— это живые игрушки из семян, которые за 7-10 дней превращаются в весёлую «причёску». Идеальный старт для первого огорода и быстрых всходов.</a:t>
            </a:r>
          </a:p>
        </p:txBody>
      </p:sp>
    </p:spTree>
    <p:extLst>
      <p:ext uri="{BB962C8B-B14F-4D97-AF65-F5344CB8AC3E}">
        <p14:creationId xmlns:p14="http://schemas.microsoft.com/office/powerpoint/2010/main" xmlns="" val="525881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019" y="46327"/>
            <a:ext cx="12034981" cy="681167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/>
          <a:srcRect l="25467" r="17806"/>
          <a:stretch/>
        </p:blipFill>
        <p:spPr>
          <a:xfrm flipH="1">
            <a:off x="8587408" y="2742229"/>
            <a:ext cx="3329607" cy="37375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/>
          <a:srcRect t="8667" r="4438"/>
          <a:stretch/>
        </p:blipFill>
        <p:spPr>
          <a:xfrm>
            <a:off x="293326" y="609601"/>
            <a:ext cx="3585946" cy="60767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/>
          <a:srcRect r="3063"/>
          <a:stretch/>
        </p:blipFill>
        <p:spPr>
          <a:xfrm>
            <a:off x="4015580" y="416533"/>
            <a:ext cx="5039892" cy="28445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61413" y="3346891"/>
            <a:ext cx="4925995" cy="3596952"/>
          </a:xfrm>
          <a:prstGeom prst="rect">
            <a:avLst/>
          </a:prstGeom>
        </p:spPr>
      </p:pic>
      <p:sp>
        <p:nvSpPr>
          <p:cNvPr id="8" name="Овальная выноска 7"/>
          <p:cNvSpPr/>
          <p:nvPr/>
        </p:nvSpPr>
        <p:spPr>
          <a:xfrm rot="547283">
            <a:off x="8282763" y="497210"/>
            <a:ext cx="3865838" cy="2146852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Наблюдаем за ростом и развитием растений и фиксируем все в календаре и дневниках наблюдений</a:t>
            </a:r>
          </a:p>
        </p:txBody>
      </p:sp>
    </p:spTree>
    <p:extLst>
      <p:ext uri="{BB962C8B-B14F-4D97-AF65-F5344CB8AC3E}">
        <p14:creationId xmlns:p14="http://schemas.microsoft.com/office/powerpoint/2010/main" xmlns="" val="3273205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6326"/>
            <a:ext cx="12034981" cy="681167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/>
          <a:srcRect l="6170" r="8206"/>
          <a:stretch/>
        </p:blipFill>
        <p:spPr>
          <a:xfrm>
            <a:off x="591561" y="236838"/>
            <a:ext cx="5243078" cy="29324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/>
          <a:srcRect l="5394" r="7915"/>
          <a:stretch/>
        </p:blipFill>
        <p:spPr>
          <a:xfrm>
            <a:off x="6565348" y="236838"/>
            <a:ext cx="5255492" cy="29324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/>
          <a:srcRect t="36537" r="55393" b="5246"/>
          <a:stretch/>
        </p:blipFill>
        <p:spPr>
          <a:xfrm>
            <a:off x="591561" y="3359799"/>
            <a:ext cx="4532173" cy="32050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385162" y="3359799"/>
            <a:ext cx="6564887" cy="30469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Разные условия – разный рост и развитие растений.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всходы. Дети узнали, что семена прорастают с разной скоростью.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Листья тянутся к свету.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Растения пьют воду.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урожай зеленого лука. Гордость и радость детей!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183849" y="361986"/>
            <a:ext cx="5351851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2800" b="1" i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наблюдения и открытия </a:t>
            </a:r>
          </a:p>
        </p:txBody>
      </p:sp>
    </p:spTree>
    <p:extLst>
      <p:ext uri="{BB962C8B-B14F-4D97-AF65-F5344CB8AC3E}">
        <p14:creationId xmlns:p14="http://schemas.microsoft.com/office/powerpoint/2010/main" xmlns="" val="4111479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6326"/>
            <a:ext cx="12034981" cy="681167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2721" y="284310"/>
            <a:ext cx="5923280" cy="65556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Огород  - центр для разных занятий:</a:t>
            </a:r>
          </a:p>
          <a:p>
            <a:pPr indent="-342900">
              <a:buFont typeface="Wingdings" panose="05000000000000000000" pitchFamily="2" charset="2"/>
              <a:buChar char="§"/>
            </a:pP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развитие: Составление рассказов о растении, заучивание стихов и загадок.</a:t>
            </a:r>
          </a:p>
          <a:p>
            <a:pPr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Художественно-эстетическое развитие: Рисование, лепка, аппликация на тему огорода.</a:t>
            </a:r>
          </a:p>
          <a:p>
            <a:pPr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деятельность: сюжетно-ролевые игры («Мы сажаем огород», «Магазин овощей»). </a:t>
            </a:r>
          </a:p>
          <a:p>
            <a:pPr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игры: «Вершки-корешки», «Что делают дети на огороде», «Что нужно для роста?».</a:t>
            </a:r>
          </a:p>
          <a:p>
            <a:pPr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Чтение: Сказки «Репка», «Вершки и корешки», стихи и загадки про овощи.</a:t>
            </a:r>
          </a:p>
          <a:p>
            <a:pPr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Опыты: «Вода и росток», «Солнце и тень».</a:t>
            </a:r>
          </a:p>
          <a:p>
            <a:pPr indent="-342900">
              <a:buFont typeface="Wingdings" panose="05000000000000000000" pitchFamily="2" charset="2"/>
              <a:buChar char="§"/>
            </a:pP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l="4573" r="3150"/>
          <a:stretch/>
        </p:blipFill>
        <p:spPr>
          <a:xfrm>
            <a:off x="7450615" y="162560"/>
            <a:ext cx="4584366" cy="2801966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xmlns="" id="{12FE4F8E-4C1F-D800-30A7-FAE5FE4C5C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0B243FB-CA3A-875A-12EC-22A3BF35529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28900" t="431" r="16800" b="-431"/>
          <a:stretch>
            <a:fillRect/>
          </a:stretch>
        </p:blipFill>
        <p:spPr>
          <a:xfrm>
            <a:off x="5727523" y="2967555"/>
            <a:ext cx="3471863" cy="360613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5A92B92-7062-F4A5-FBF7-E524185C255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10500"/>
          <a:stretch>
            <a:fillRect/>
          </a:stretch>
        </p:blipFill>
        <p:spPr>
          <a:xfrm flipH="1">
            <a:off x="8727916" y="3581400"/>
            <a:ext cx="3188372" cy="268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66540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496</Words>
  <Application>Microsoft Office PowerPoint</Application>
  <PresentationFormat>Произвольный</PresentationFormat>
  <Paragraphs>66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 «Что такое огород и что на нем растет?»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Что такое огород и что на нем растет?</dc:title>
  <dc:creator>Оксана</dc:creator>
  <cp:lastModifiedBy>ds121orsk@yandex.ru</cp:lastModifiedBy>
  <cp:revision>23</cp:revision>
  <dcterms:created xsi:type="dcterms:W3CDTF">2026-02-05T14:57:51Z</dcterms:created>
  <dcterms:modified xsi:type="dcterms:W3CDTF">2026-02-16T08:54:13Z</dcterms:modified>
</cp:coreProperties>
</file>