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8" r:id="rId3"/>
    <p:sldId id="269" r:id="rId4"/>
    <p:sldId id="259" r:id="rId5"/>
    <p:sldId id="257" r:id="rId6"/>
    <p:sldId id="263" r:id="rId7"/>
    <p:sldId id="262" r:id="rId8"/>
    <p:sldId id="260" r:id="rId9"/>
    <p:sldId id="268" r:id="rId10"/>
    <p:sldId id="261" r:id="rId11"/>
    <p:sldId id="264" r:id="rId12"/>
    <p:sldId id="265" r:id="rId13"/>
    <p:sldId id="266" r:id="rId14"/>
    <p:sldId id="270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sus" initials="A" lastIdx="1" clrIdx="0">
    <p:extLst>
      <p:ext uri="{19B8F6BF-5375-455C-9EA6-DF929625EA0E}">
        <p15:presenceInfo xmlns:p15="http://schemas.microsoft.com/office/powerpoint/2012/main" userId="Asus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45" autoAdjust="0"/>
    <p:restoredTop sz="94660"/>
  </p:normalViewPr>
  <p:slideViewPr>
    <p:cSldViewPr snapToGrid="0">
      <p:cViewPr varScale="1">
        <p:scale>
          <a:sx n="80" d="100"/>
          <a:sy n="80" d="100"/>
        </p:scale>
        <p:origin x="773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CBE51-67F1-438D-8AD8-B719BCBF2E4E}" type="datetimeFigureOut">
              <a:rPr lang="ru-RU" smtClean="0"/>
              <a:pPr/>
              <a:t>03.04.2026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82B4B-2423-4A98-9E81-A403FFC15731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29136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CBE51-67F1-438D-8AD8-B719BCBF2E4E}" type="datetimeFigureOut">
              <a:rPr lang="ru-RU" smtClean="0"/>
              <a:pPr/>
              <a:t>03.04.2026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82B4B-2423-4A98-9E81-A403FFC1573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38376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CBE51-67F1-438D-8AD8-B719BCBF2E4E}" type="datetimeFigureOut">
              <a:rPr lang="ru-RU" smtClean="0"/>
              <a:pPr/>
              <a:t>03.04.2026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82B4B-2423-4A98-9E81-A403FFC1573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01183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CBE51-67F1-438D-8AD8-B719BCBF2E4E}" type="datetimeFigureOut">
              <a:rPr lang="ru-RU" smtClean="0"/>
              <a:pPr/>
              <a:t>03.04.2026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82B4B-2423-4A98-9E81-A403FFC1573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773270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CBE51-67F1-438D-8AD8-B719BCBF2E4E}" type="datetimeFigureOut">
              <a:rPr lang="ru-RU" smtClean="0"/>
              <a:pPr/>
              <a:t>03.04.2026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82B4B-2423-4A98-9E81-A403FFC1573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89090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CBE51-67F1-438D-8AD8-B719BCBF2E4E}" type="datetimeFigureOut">
              <a:rPr lang="ru-RU" smtClean="0"/>
              <a:pPr/>
              <a:t>03.04.2026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82B4B-2423-4A98-9E81-A403FFC1573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063121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CBE51-67F1-438D-8AD8-B719BCBF2E4E}" type="datetimeFigureOut">
              <a:rPr lang="ru-RU" smtClean="0"/>
              <a:pPr/>
              <a:t>03.04.2026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82B4B-2423-4A98-9E81-A403FFC1573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0413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CBE51-67F1-438D-8AD8-B719BCBF2E4E}" type="datetimeFigureOut">
              <a:rPr lang="ru-RU" smtClean="0"/>
              <a:pPr/>
              <a:t>03.04.2026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82B4B-2423-4A98-9E81-A403FFC1573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36420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CBE51-67F1-438D-8AD8-B719BCBF2E4E}" type="datetimeFigureOut">
              <a:rPr lang="ru-RU" smtClean="0"/>
              <a:pPr/>
              <a:t>03.04.2026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82B4B-2423-4A98-9E81-A403FFC1573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55549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CBE51-67F1-438D-8AD8-B719BCBF2E4E}" type="datetimeFigureOut">
              <a:rPr lang="ru-RU" smtClean="0"/>
              <a:pPr/>
              <a:t>03.04.2026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82B4B-2423-4A98-9E81-A403FFC1573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08733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CBE51-67F1-438D-8AD8-B719BCBF2E4E}" type="datetimeFigureOut">
              <a:rPr lang="ru-RU" smtClean="0"/>
              <a:pPr/>
              <a:t>03.04.2026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82B4B-2423-4A98-9E81-A403FFC1573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59430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CBE51-67F1-438D-8AD8-B719BCBF2E4E}" type="datetimeFigureOut">
              <a:rPr lang="ru-RU" smtClean="0"/>
              <a:pPr/>
              <a:t>03.04.2026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82B4B-2423-4A98-9E81-A403FFC1573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50399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CBE51-67F1-438D-8AD8-B719BCBF2E4E}" type="datetimeFigureOut">
              <a:rPr lang="ru-RU" smtClean="0"/>
              <a:pPr/>
              <a:t>03.04.2026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82B4B-2423-4A98-9E81-A403FFC1573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04761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CBE51-67F1-438D-8AD8-B719BCBF2E4E}" type="datetimeFigureOut">
              <a:rPr lang="ru-RU" smtClean="0"/>
              <a:pPr/>
              <a:t>03.04.2026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82B4B-2423-4A98-9E81-A403FFC1573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46423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CBE51-67F1-438D-8AD8-B719BCBF2E4E}" type="datetimeFigureOut">
              <a:rPr lang="ru-RU" smtClean="0"/>
              <a:pPr/>
              <a:t>03.04.2026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82B4B-2423-4A98-9E81-A403FFC1573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28963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CBE51-67F1-438D-8AD8-B719BCBF2E4E}" type="datetimeFigureOut">
              <a:rPr lang="ru-RU" smtClean="0"/>
              <a:pPr/>
              <a:t>03.04.2026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82B4B-2423-4A98-9E81-A403FFC1573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11287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CBE51-67F1-438D-8AD8-B719BCBF2E4E}" type="datetimeFigureOut">
              <a:rPr lang="ru-RU" smtClean="0"/>
              <a:pPr/>
              <a:t>03.04.2026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82B4B-2423-4A98-9E81-A403FFC1573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29171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5D2CBE51-67F1-438D-8AD8-B719BCBF2E4E}" type="datetimeFigureOut">
              <a:rPr lang="ru-RU" smtClean="0"/>
              <a:pPr/>
              <a:t>03.04.2026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E5B82B4B-2423-4A98-9E81-A403FFC1573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214264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jpeg"/><Relationship Id="rId4" Type="http://schemas.openxmlformats.org/officeDocument/2006/relationships/image" Target="../media/image2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ChangeArrowheads="1"/>
          </p:cNvSpPr>
          <p:nvPr/>
        </p:nvSpPr>
        <p:spPr bwMode="auto">
          <a:xfrm>
            <a:off x="509239" y="66872"/>
            <a:ext cx="11173522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Аналитический отчет о реализации программы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«Юные синоптики»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зимний период (декабрь, январь, февраль) с детьми старшего дошкольного возраста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(5–7 лет)</a:t>
            </a:r>
            <a:endParaRPr kumimoji="0" lang="ru-RU" sz="3200" b="0" i="0" u="none" strike="noStrike" cap="none" normalizeH="0" baseline="0" dirty="0">
              <a:ln>
                <a:noFill/>
              </a:ln>
              <a:solidFill>
                <a:schemeClr val="accent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DEB1764-DCAF-4178-9A64-1711CF2387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274" y="2621417"/>
            <a:ext cx="9048751" cy="40719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861400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"/>
          <p:cNvSpPr>
            <a:spLocks noChangeArrowheads="1"/>
          </p:cNvSpPr>
          <p:nvPr/>
        </p:nvSpPr>
        <p:spPr bwMode="auto">
          <a:xfrm>
            <a:off x="371475" y="85700"/>
            <a:ext cx="1100091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Барометр и атмосферное давление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endParaRPr kumimoji="0" lang="ru-RU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9B25ED6-4418-423F-BE6F-B38AAD98D3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99839" y="2914315"/>
            <a:ext cx="3446339" cy="42696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45FD7E7-172E-48EC-9F86-F3D09BB21A0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66" b="11945"/>
          <a:stretch/>
        </p:blipFill>
        <p:spPr>
          <a:xfrm rot="5400000">
            <a:off x="2856931" y="493395"/>
            <a:ext cx="1711278" cy="28098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6024603-0DE0-4710-9E77-D9D86CEFD96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39" r="22812" b="12917"/>
          <a:stretch/>
        </p:blipFill>
        <p:spPr>
          <a:xfrm>
            <a:off x="6414915" y="2202992"/>
            <a:ext cx="5505564" cy="41153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3AF280D-153D-4CC4-8B46-C4ACE4DCB036}"/>
              </a:ext>
            </a:extLst>
          </p:cNvPr>
          <p:cNvSpPr txBox="1"/>
          <p:nvPr/>
        </p:nvSpPr>
        <p:spPr>
          <a:xfrm>
            <a:off x="142874" y="2716991"/>
            <a:ext cx="640068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Мы объяснили простую зависимость: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если давление падает — жди непогоды (снегопада, метели). </a:t>
            </a: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accent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C6A40D6-F07D-41A8-984F-C3652D34B389}"/>
              </a:ext>
            </a:extLst>
          </p:cNvPr>
          <p:cNvSpPr txBox="1"/>
          <p:nvPr/>
        </p:nvSpPr>
        <p:spPr>
          <a:xfrm>
            <a:off x="6672204" y="922832"/>
            <a:ext cx="524827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ru-RU" sz="1800" b="0" i="0" u="none" strike="noStrike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Мы сверяли показания барометра с изменениями погоды на улице, и дети учились прогнозировать: «Стрелка пошла вниз — завтра, наверное, будет снег».</a:t>
            </a:r>
            <a:endParaRPr lang="ru-RU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244AB15-64F7-4D1F-BB6E-AE9EAEDEF3ED}"/>
              </a:ext>
            </a:extLst>
          </p:cNvPr>
          <p:cNvSpPr txBox="1"/>
          <p:nvPr/>
        </p:nvSpPr>
        <p:spPr>
          <a:xfrm>
            <a:off x="342842" y="719529"/>
            <a:ext cx="632936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Хотя барометр — сложный прибор, мы познакомили детей с ним в группе. </a:t>
            </a:r>
          </a:p>
        </p:txBody>
      </p:sp>
    </p:spTree>
    <p:extLst>
      <p:ext uri="{BB962C8B-B14F-4D97-AF65-F5344CB8AC3E}">
        <p14:creationId xmlns:p14="http://schemas.microsoft.com/office/powerpoint/2010/main" val="37861400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25070" y="115950"/>
            <a:ext cx="80476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 </a:t>
            </a:r>
            <a:r>
              <a:rPr lang="ru-RU" sz="32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Творческая деятельность и выставки </a:t>
            </a:r>
          </a:p>
        </p:txBody>
      </p:sp>
      <p:sp>
        <p:nvSpPr>
          <p:cNvPr id="29697" name="Rectangle 1"/>
          <p:cNvSpPr>
            <a:spLocks noChangeArrowheads="1"/>
          </p:cNvSpPr>
          <p:nvPr/>
        </p:nvSpPr>
        <p:spPr bwMode="auto">
          <a:xfrm>
            <a:off x="3351439" y="739243"/>
            <a:ext cx="604157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Все свои впечатления дети отражали в творчестве</a:t>
            </a: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EA06E3B-A07F-4AB6-8B8E-B10ACD2010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650" y="1415842"/>
            <a:ext cx="4104150" cy="50228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75FA39C-DEE7-4465-978E-3E1FF864F0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4529" y="4221610"/>
            <a:ext cx="3253812" cy="24403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0D30FD03-4A99-4977-8173-5971DB82D6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1904" y="1415842"/>
            <a:ext cx="2334446" cy="51876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3453B9F8-F03E-49C3-AD6E-2A1E01C4F2C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00" t="11685"/>
          <a:stretch/>
        </p:blipFill>
        <p:spPr>
          <a:xfrm>
            <a:off x="5162925" y="1227404"/>
            <a:ext cx="3524250" cy="27822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861400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56664" y="23043"/>
            <a:ext cx="422923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Дидактические игры </a:t>
            </a:r>
          </a:p>
        </p:txBody>
      </p:sp>
      <p:sp>
        <p:nvSpPr>
          <p:cNvPr id="28673" name="Rectangle 1"/>
          <p:cNvSpPr>
            <a:spLocks noChangeArrowheads="1"/>
          </p:cNvSpPr>
          <p:nvPr/>
        </p:nvSpPr>
        <p:spPr bwMode="auto">
          <a:xfrm>
            <a:off x="195885" y="655863"/>
            <a:ext cx="668655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Мы активно использовали:</a:t>
            </a:r>
            <a:endParaRPr kumimoji="0" lang="ru-RU" sz="2000" b="0" i="0" u="none" strike="noStrike" cap="none" normalizeH="0" baseline="0" dirty="0">
              <a:ln>
                <a:noFill/>
              </a:ln>
              <a:solidFill>
                <a:schemeClr val="accent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000" b="0" i="0" u="none" strike="noStrike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Лото «Времена года» (закрепление признаков зимы).</a:t>
            </a:r>
            <a:endParaRPr kumimoji="0" lang="ru-RU" sz="2000" b="0" i="0" u="none" strike="noStrike" cap="none" normalizeH="0" baseline="0" dirty="0">
              <a:ln>
                <a:noFill/>
              </a:ln>
              <a:solidFill>
                <a:schemeClr val="accent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000" b="0" i="0" u="none" strike="noStrike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Игра «Что перепутал художник?» (на зимнюю тему).</a:t>
            </a:r>
            <a:endParaRPr kumimoji="0" lang="ru-RU" sz="2000" b="0" i="0" u="none" strike="noStrike" cap="none" normalizeH="0" baseline="0" dirty="0">
              <a:ln>
                <a:noFill/>
              </a:ln>
              <a:solidFill>
                <a:schemeClr val="accent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000" b="0" i="0" u="none" strike="noStrike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Словесные игры: «Подбери признак» (снег какой? — белый, холодный, скрипучий, мокрый), «Назови месяц».</a:t>
            </a:r>
            <a:endParaRPr kumimoji="0" lang="ru-RU" sz="2000" b="0" i="0" u="none" strike="noStrike" cap="none" normalizeH="0" baseline="0" dirty="0">
              <a:ln>
                <a:noFill/>
              </a:ln>
              <a:solidFill>
                <a:schemeClr val="accent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000" b="0" i="0" u="none" strike="noStrike" cap="none" normalizeH="0" baseline="0" dirty="0" err="1">
                <a:ln>
                  <a:noFill/>
                </a:ln>
                <a:solidFill>
                  <a:schemeClr val="accent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Игры-ходилки</a:t>
            </a:r>
            <a:r>
              <a:rPr kumimoji="0" lang="ru-RU" sz="2000" b="0" i="0" u="none" strike="noStrike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где нужно было называть зимние явления.</a:t>
            </a:r>
            <a:endParaRPr kumimoji="0" lang="ru-RU" sz="2000" b="0" i="0" u="none" strike="noStrike" cap="none" normalizeH="0" baseline="0" dirty="0">
              <a:ln>
                <a:noFill/>
              </a:ln>
              <a:solidFill>
                <a:schemeClr val="accent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37167AD-DB1E-43FF-8724-573A230265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866" y="3027182"/>
            <a:ext cx="3333694" cy="33525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9F93487-A7AF-4DC6-9BF7-2FEED82D76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4350" y="3907932"/>
            <a:ext cx="5492901" cy="24718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AD36438-331F-4B1A-8BFA-071D75D3EC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9612" y="257331"/>
            <a:ext cx="4228892" cy="31716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80D5FA6-0E68-4585-999B-C438E924D77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1" t="14341" r="8958" b="23472"/>
          <a:stretch/>
        </p:blipFill>
        <p:spPr>
          <a:xfrm rot="5400000">
            <a:off x="3111421" y="3560479"/>
            <a:ext cx="4123068" cy="24258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861400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"/>
          <p:cNvSpPr>
            <a:spLocks noChangeArrowheads="1"/>
          </p:cNvSpPr>
          <p:nvPr/>
        </p:nvSpPr>
        <p:spPr bwMode="auto">
          <a:xfrm>
            <a:off x="571500" y="520954"/>
            <a:ext cx="11048999" cy="38779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Наши достижения</a:t>
            </a:r>
            <a:br>
              <a:rPr kumimoji="0" 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endParaRPr kumimoji="0" lang="ru-RU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Подводя итог трех месяцев работы, можно отметить:</a:t>
            </a:r>
            <a:endParaRPr kumimoji="0" lang="ru-RU" sz="2000" b="1" i="0" u="none" strike="noStrike" cap="none" normalizeH="0" baseline="0" dirty="0">
              <a:ln>
                <a:noFill/>
              </a:ln>
              <a:solidFill>
                <a:schemeClr val="accent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000" i="0" u="none" strike="noStrike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Дети научились различать зимние месяцы по ключевым характеристикам (снегопад, метель, оттепель, мороз).</a:t>
            </a:r>
            <a:endParaRPr kumimoji="0" lang="ru-RU" sz="2000" i="0" u="none" strike="noStrike" cap="none" normalizeH="0" baseline="0" dirty="0">
              <a:ln>
                <a:noFill/>
              </a:ln>
              <a:solidFill>
                <a:schemeClr val="accent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000" i="0" u="none" strike="noStrike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Они освоили методику замера глубины снега и температуры воздуха.</a:t>
            </a:r>
            <a:endParaRPr kumimoji="0" lang="ru-RU" sz="2000" i="0" u="none" strike="noStrike" cap="none" normalizeH="0" baseline="0" dirty="0">
              <a:ln>
                <a:noFill/>
              </a:ln>
              <a:solidFill>
                <a:schemeClr val="accent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000" i="0" u="none" strike="noStrike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Через опыты с водой и льдом сформировали понятие об агрегатных состояниях воды.</a:t>
            </a:r>
            <a:endParaRPr kumimoji="0" lang="ru-RU" sz="2000" i="0" u="none" strike="noStrike" cap="none" normalizeH="0" baseline="0" dirty="0">
              <a:ln>
                <a:noFill/>
              </a:ln>
              <a:solidFill>
                <a:schemeClr val="accent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000" i="0" u="none" strike="noStrike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Научились связывать поведение птиц (пернатых синоптиков) с изменениями погоды.</a:t>
            </a:r>
            <a:endParaRPr kumimoji="0" lang="ru-RU" sz="2000" i="0" u="none" strike="noStrike" cap="none" normalizeH="0" baseline="0" dirty="0">
              <a:ln>
                <a:noFill/>
              </a:ln>
              <a:solidFill>
                <a:schemeClr val="accent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000" i="0" u="none" strike="noStrike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Проверка народных примет стала для детей увлекательной игрой, что развило их наблюдательность.</a:t>
            </a:r>
            <a:endParaRPr kumimoji="0" lang="ru-RU" sz="2000" i="0" u="none" strike="noStrike" cap="none" normalizeH="0" baseline="0" dirty="0">
              <a:ln>
                <a:noFill/>
              </a:ln>
              <a:solidFill>
                <a:schemeClr val="accent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i="0" u="none" strike="noStrike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феврале, сравнивая показатели с декабрем, мы отметили, что дни стали длиннее, а солнце выше — дети сами сделали вывод о приближении весны.</a:t>
            </a:r>
            <a:endParaRPr kumimoji="0" lang="ru-RU" sz="2000" i="0" u="none" strike="noStrike" cap="none" normalizeH="0" baseline="0" dirty="0">
              <a:ln>
                <a:noFill/>
              </a:ln>
              <a:solidFill>
                <a:schemeClr val="accent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61400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715C3C40-98E7-4ED6-A133-62C864550177}"/>
              </a:ext>
            </a:extLst>
          </p:cNvPr>
          <p:cNvSpPr/>
          <p:nvPr/>
        </p:nvSpPr>
        <p:spPr>
          <a:xfrm>
            <a:off x="2847976" y="5024149"/>
            <a:ext cx="697795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E65FF7A-005A-42BB-BBED-A464818B5F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2074" y="659267"/>
            <a:ext cx="9048751" cy="40719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185553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62441" y="381001"/>
            <a:ext cx="10898188" cy="5312229"/>
          </a:xfrm>
        </p:spPr>
        <p:txBody>
          <a:bodyPr>
            <a:normAutofit fontScale="85000" lnSpcReduction="20000"/>
          </a:bodyPr>
          <a:lstStyle/>
          <a:p>
            <a:pPr algn="ctr">
              <a:buNone/>
            </a:pPr>
            <a:r>
              <a:rPr lang="ru-RU" sz="32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Зима —уникальное время для юных исследователей. </a:t>
            </a:r>
          </a:p>
          <a:p>
            <a:pPr algn="ctr">
              <a:buNone/>
            </a:pPr>
            <a:r>
              <a:rPr lang="ru-RU" sz="32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В декабре, январе и феврале мы ставили перед собой следующие задачи:</a:t>
            </a:r>
          </a:p>
          <a:p>
            <a:pPr algn="ctr">
              <a:buNone/>
            </a:pPr>
            <a:endParaRPr lang="ru-RU" sz="3200" b="1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>
              <a:lnSpc>
                <a:spcPct val="200000"/>
              </a:lnSpc>
            </a:pPr>
            <a:r>
              <a:rPr lang="ru-RU" b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Изучить свойства снега и льда через опытно-экспериментальную деятельность.</a:t>
            </a:r>
          </a:p>
          <a:p>
            <a:pPr lvl="0" algn="just">
              <a:lnSpc>
                <a:spcPct val="200000"/>
              </a:lnSpc>
            </a:pPr>
            <a:r>
              <a:rPr lang="ru-RU" b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Расширить представления о зимних месяцах, их характерных особенностях и народных названиях (декабрь — «студень», январь — «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сечень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», февраль — «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бокогрей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»).</a:t>
            </a:r>
          </a:p>
          <a:p>
            <a:pPr lvl="0" algn="just">
              <a:lnSpc>
                <a:spcPct val="200000"/>
              </a:lnSpc>
            </a:pPr>
            <a:r>
              <a:rPr lang="ru-RU" b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Включить в наблюдения зимующих птиц, как «живых барометров».</a:t>
            </a:r>
          </a:p>
          <a:p>
            <a:pPr>
              <a:lnSpc>
                <a:spcPct val="200000"/>
              </a:lnSpc>
            </a:pPr>
            <a:r>
              <a:rPr lang="ru-RU" b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Продолжать учить детей пользоваться приборами метеоплощадки в условиях низких температур и снежного покрова.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62441" y="381001"/>
            <a:ext cx="10898188" cy="5312229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32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Данные цели реализовались, через следующие формы работы:</a:t>
            </a:r>
          </a:p>
          <a:p>
            <a:pPr lvl="0" algn="just"/>
            <a:r>
              <a:rPr lang="ru-RU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Познавательные беседы и цикл занятий;</a:t>
            </a:r>
          </a:p>
          <a:p>
            <a:pPr lvl="0" algn="just"/>
            <a:r>
              <a:rPr lang="ru-RU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Опытно-экспериментальная деятельность;</a:t>
            </a:r>
          </a:p>
          <a:p>
            <a:pPr lvl="0" algn="just"/>
            <a:r>
              <a:rPr lang="ru-RU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Наблюдение;</a:t>
            </a:r>
          </a:p>
          <a:p>
            <a:pPr lvl="0" algn="just"/>
            <a:r>
              <a:rPr lang="ru-RU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Экскурсии на метеоплощадку;</a:t>
            </a:r>
          </a:p>
          <a:p>
            <a:pPr lvl="0" algn="just"/>
            <a:r>
              <a:rPr lang="ru-RU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Творческая деятельность и выставка;</a:t>
            </a:r>
          </a:p>
          <a:p>
            <a:pPr lvl="0" algn="just"/>
            <a:r>
              <a:rPr lang="ru-RU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Дидактические игры.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524638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D763631-1061-4CB3-AE0A-6DE055FF0AA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87" t="10856"/>
          <a:stretch/>
        </p:blipFill>
        <p:spPr>
          <a:xfrm>
            <a:off x="4614688" y="1714453"/>
            <a:ext cx="3586931" cy="29063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43968" y="136675"/>
            <a:ext cx="10671782" cy="738717"/>
          </a:xfrm>
        </p:spPr>
        <p:txBody>
          <a:bodyPr>
            <a:normAutofit fontScale="92500" lnSpcReduction="20000"/>
          </a:bodyPr>
          <a:lstStyle/>
          <a:p>
            <a:pPr algn="ctr">
              <a:buNone/>
            </a:pPr>
            <a:r>
              <a:rPr lang="ru-RU" sz="46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Познавательные беседы  и занятия:</a:t>
            </a:r>
          </a:p>
          <a:p>
            <a:pPr marL="0" lvl="0" indent="0" algn="just">
              <a:buNone/>
            </a:pPr>
            <a:endParaRPr lang="ru-RU" sz="3200" b="1" dirty="0">
              <a:solidFill>
                <a:schemeClr val="tx1">
                  <a:lumMod val="9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990351A-2E35-4C18-B379-30764028C16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85" t="24444"/>
          <a:stretch/>
        </p:blipFill>
        <p:spPr>
          <a:xfrm>
            <a:off x="94658" y="3821025"/>
            <a:ext cx="3895725" cy="2900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1B60CCA-6D8B-45EB-ACB2-D91C207CC9A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14" t="22639"/>
          <a:stretch/>
        </p:blipFill>
        <p:spPr>
          <a:xfrm>
            <a:off x="8653881" y="1714453"/>
            <a:ext cx="3097128" cy="41932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B6E0E96-93D9-45D5-89F5-1D0366480E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08180" y="1581150"/>
            <a:ext cx="1681373" cy="17350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B3AB13A-2456-4ACC-82B2-21737E93900A}"/>
              </a:ext>
            </a:extLst>
          </p:cNvPr>
          <p:cNvSpPr txBox="1"/>
          <p:nvPr/>
        </p:nvSpPr>
        <p:spPr>
          <a:xfrm>
            <a:off x="4161667" y="483387"/>
            <a:ext cx="567189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ru-RU" sz="18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«Что такое снег и снежинки?» </a:t>
            </a:r>
            <a:r>
              <a:rPr lang="ru-RU" sz="1800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Дети узнали, как образуются снежинки, почему они имеют шестиугольную форму, и что снег — это замерзшая вода, но в виде множества кристалликов.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62758E4-A0F1-4C51-AD6B-0948BE392540}"/>
              </a:ext>
            </a:extLst>
          </p:cNvPr>
          <p:cNvSpPr txBox="1"/>
          <p:nvPr/>
        </p:nvSpPr>
        <p:spPr>
          <a:xfrm>
            <a:off x="4333482" y="4666973"/>
            <a:ext cx="369609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ru-RU" sz="18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«Лед и сосульки: опасность и красота». </a:t>
            </a:r>
          </a:p>
          <a:p>
            <a:pPr lvl="0" algn="just"/>
            <a:r>
              <a:rPr lang="ru-RU" sz="1800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Поговорили о том, почему появляются сосульки, чем опасен гололед, и как образуется лед на лужах.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D5CA2B3-6235-4AE6-8FB5-230F20F1309F}"/>
              </a:ext>
            </a:extLst>
          </p:cNvPr>
          <p:cNvSpPr txBox="1"/>
          <p:nvPr/>
        </p:nvSpPr>
        <p:spPr>
          <a:xfrm>
            <a:off x="186423" y="506033"/>
            <a:ext cx="3362014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ru-RU" sz="18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«Характеристика зимних месяцев». </a:t>
            </a:r>
          </a:p>
          <a:p>
            <a:pPr lvl="0" algn="just"/>
            <a:r>
              <a:rPr lang="ru-RU" sz="1800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Мы подробно разобрали пословицы и поговорки: </a:t>
            </a:r>
            <a:r>
              <a:rPr lang="ru-RU" sz="1800" i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«Декабрь год кончает, зиму начинает»</a:t>
            </a:r>
            <a:r>
              <a:rPr lang="ru-RU" sz="1800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, </a:t>
            </a:r>
            <a:r>
              <a:rPr lang="ru-RU" sz="1800" i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«Январь — году начало, зиме середина»</a:t>
            </a:r>
            <a:r>
              <a:rPr lang="ru-RU" sz="1800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, </a:t>
            </a:r>
            <a:r>
              <a:rPr lang="ru-RU" sz="1800" i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«Февраль — месяц ветров и метелей»</a:t>
            </a:r>
            <a:r>
              <a:rPr lang="ru-RU" sz="1800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. Дети сравнивали погоду в начале и в конце зимы.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77725" y="-14062"/>
            <a:ext cx="823655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Опытно-экспериментальная деятельность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753096" y="433726"/>
            <a:ext cx="346685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Опыты со снегом </a:t>
            </a:r>
          </a:p>
          <a:p>
            <a:pPr algn="ctr"/>
            <a:r>
              <a:rPr 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 льдом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F8D5D20-9426-4A13-8F34-1485F851E52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191" r="-1"/>
          <a:stretch/>
        </p:blipFill>
        <p:spPr bwMode="auto">
          <a:xfrm>
            <a:off x="7727324" y="2250321"/>
            <a:ext cx="3978229" cy="38552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D9CFFE7-3C50-4D92-8E7B-2103DF62B8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13" b="-1"/>
          <a:stretch/>
        </p:blipFill>
        <p:spPr>
          <a:xfrm>
            <a:off x="199864" y="2149181"/>
            <a:ext cx="3454779" cy="42758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86953D9-89BA-47F8-BAF4-5BF65D67DC64}"/>
              </a:ext>
            </a:extLst>
          </p:cNvPr>
          <p:cNvSpPr txBox="1"/>
          <p:nvPr/>
        </p:nvSpPr>
        <p:spPr>
          <a:xfrm>
            <a:off x="142969" y="810352"/>
            <a:ext cx="379489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1800" b="1" i="0" u="none" strike="noStrike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«Почему снег грязный?»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1800" b="0" i="0" u="none" strike="noStrike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(Дети наблюдали, как талая вода оставляет осадок, делая вывод, что снег есть нельзя).</a:t>
            </a: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accent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DC875FC-33AD-4A42-B8AE-0ED794309A86}"/>
              </a:ext>
            </a:extLst>
          </p:cNvPr>
          <p:cNvSpPr txBox="1"/>
          <p:nvPr/>
        </p:nvSpPr>
        <p:spPr>
          <a:xfrm>
            <a:off x="3711538" y="1387833"/>
            <a:ext cx="373473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1800" b="1" i="0" u="none" strike="noStrike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«Лед — твердая вода».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1800" b="0" i="0" u="none" strike="noStrike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Замораживали воду в формочках, выясняли, что лед легче воды (он не тонет) и что он хрупкий.</a:t>
            </a: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accent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26584BF-3994-47C2-BAE3-7B17E56148A1}"/>
              </a:ext>
            </a:extLst>
          </p:cNvPr>
          <p:cNvSpPr txBox="1"/>
          <p:nvPr/>
        </p:nvSpPr>
        <p:spPr>
          <a:xfrm>
            <a:off x="7648575" y="671853"/>
            <a:ext cx="4543425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1800" b="1" i="0" u="none" strike="noStrike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«Разноцветные льдинки»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1800" b="1" i="0" u="none" strike="noStrike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</a:t>
            </a:r>
            <a:r>
              <a:rPr kumimoji="0" lang="ru-RU" sz="1800" b="0" i="0" u="none" strike="noStrike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Подкрашивали воду и замораживали ее, чтобы потом украсить участок.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1800" b="0" i="0" u="none" strike="noStrike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Это показало, что лед может принимать любую форму и цвет жидкости.</a:t>
            </a: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accent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37AD299A-BD44-4544-80B3-1149DB1E24C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270"/>
          <a:stretch/>
        </p:blipFill>
        <p:spPr>
          <a:xfrm>
            <a:off x="4035855" y="2757521"/>
            <a:ext cx="3086100" cy="34864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861400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36170" y="-56959"/>
            <a:ext cx="10570029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Наблюдение за снежинками</a:t>
            </a:r>
            <a:br>
              <a:rPr lang="ru-RU" sz="3200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Дети рассматривают снежинки через лупу на темной ткани и в микроскоп</a:t>
            </a:r>
            <a:br>
              <a:rPr lang="ru-RU" sz="3200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200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13869" y="1456696"/>
            <a:ext cx="1143520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В январе, в снегопад, мы выносили на прогулку кусочки черной ткани и лупы. Рассматривая снежинки, дети убедились, что они все разные и что у них всегда шесть лучиков. Это наблюдение мы связали с последующим творчеством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A4AADA2-32B6-46F8-8833-C5E192D4DA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1563" y="2814700"/>
            <a:ext cx="5556036" cy="34677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3AB9009-DF19-4360-BF25-9A916B1F54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951" y="2742500"/>
            <a:ext cx="2351477" cy="36121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AE9B4B0-5A97-4179-8061-F40F58FDAC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70437" y="2944576"/>
            <a:ext cx="2480927" cy="32079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861400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1"/>
          <p:cNvSpPr>
            <a:spLocks noChangeArrowheads="1"/>
          </p:cNvSpPr>
          <p:nvPr/>
        </p:nvSpPr>
        <p:spPr bwMode="auto">
          <a:xfrm>
            <a:off x="1025912" y="189571"/>
            <a:ext cx="10337181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Пернатые синоптики </a:t>
            </a:r>
            <a:br>
              <a:rPr kumimoji="0" lang="ru-RU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br>
              <a:rPr kumimoji="0" 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526796" y="1971083"/>
            <a:ext cx="743494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sz="2000" dirty="0">
                <a:solidFill>
                  <a:schemeClr val="accent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Деи подкармливали птиц в кормушке, которая установлена на метеоплощадке, и наблюдали за их поведением.</a:t>
            </a:r>
            <a:endParaRPr lang="ru-RU" sz="2000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728180"/>
            <a:ext cx="11321143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solidFill>
                  <a:schemeClr val="accent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Мы вспомнили народные приметы, связанные с птицами:</a:t>
            </a:r>
            <a:endParaRPr lang="ru-RU" sz="2000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dirty="0">
                <a:solidFill>
                  <a:schemeClr val="accent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Воробьи сидят нахохлившись — к морозу.</a:t>
            </a:r>
            <a:endParaRPr lang="ru-RU" sz="1050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dirty="0">
                <a:solidFill>
                  <a:schemeClr val="accent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Вороны прячут клюв под крыло — к холоду.</a:t>
            </a:r>
            <a:endParaRPr lang="ru-RU" sz="1050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dirty="0">
                <a:solidFill>
                  <a:schemeClr val="accent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Синички с утра пищат — к морозу.</a:t>
            </a:r>
            <a:endParaRPr lang="ru-RU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B202ACA-BEB3-4B0F-A2C6-F0CFCE0365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261" y="2178314"/>
            <a:ext cx="3753575" cy="37748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2EEBE14-40B9-4FD1-97B4-404797A5FA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4267" y="2700820"/>
            <a:ext cx="7620000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861400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5F3F51C-4ECD-4123-B474-C3CA4226C4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757"/>
          <a:stretch/>
        </p:blipFill>
        <p:spPr>
          <a:xfrm>
            <a:off x="1571624" y="799500"/>
            <a:ext cx="9048751" cy="30638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609197" y="-49821"/>
            <a:ext cx="1060662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Экскурсии на </a:t>
            </a:r>
            <a:r>
              <a:rPr lang="ru-RU" sz="3200" b="1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метеоплощадку</a:t>
            </a:r>
            <a:endParaRPr lang="ru-RU" sz="3200" b="1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-400050" y="387825"/>
            <a:ext cx="129921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Основная исследовательская работа проходила на улице, во время ежедневных прогулок и целевых экскурсий.</a:t>
            </a:r>
            <a:endParaRPr kumimoji="0" lang="ru-RU" sz="2000" b="0" i="0" u="none" strike="noStrike" cap="none" normalizeH="0" baseline="0" dirty="0">
              <a:ln>
                <a:noFill/>
              </a:ln>
              <a:solidFill>
                <a:schemeClr val="accent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8DA503B-58BA-425C-A3D3-2D34E41A60B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67" t="49722"/>
          <a:stretch/>
        </p:blipFill>
        <p:spPr>
          <a:xfrm>
            <a:off x="188895" y="3171179"/>
            <a:ext cx="2267255" cy="30638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2E3972E-570F-4201-9766-E2E5F8A3278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96" t="9185"/>
          <a:stretch/>
        </p:blipFill>
        <p:spPr>
          <a:xfrm>
            <a:off x="5912508" y="3892477"/>
            <a:ext cx="2676879" cy="27050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7FD531E-D273-4887-BD99-67063A7AA9B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111" b="18055"/>
          <a:stretch/>
        </p:blipFill>
        <p:spPr>
          <a:xfrm>
            <a:off x="9336690" y="3126890"/>
            <a:ext cx="2505075" cy="31081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5518923-83AC-4D4F-9424-417324D3D33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28"/>
          <a:stretch/>
        </p:blipFill>
        <p:spPr>
          <a:xfrm>
            <a:off x="2765942" y="3910030"/>
            <a:ext cx="2522624" cy="27050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7861400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357868" y="154824"/>
            <a:ext cx="1126671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Основная исследовательская работа проходила на улице, во время ежедневных прогулок и целевых экскурсий.</a:t>
            </a:r>
            <a:endParaRPr kumimoji="0" lang="ru-RU" sz="2000" b="0" i="0" u="none" strike="noStrike" cap="none" normalizeH="0" baseline="0" dirty="0">
              <a:ln>
                <a:noFill/>
              </a:ln>
              <a:solidFill>
                <a:schemeClr val="accent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95942" y="862710"/>
            <a:ext cx="702400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2000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Измерение глубины снежного покрова. С помощью снегомерной рейки мы делали замеры в разных местах участка: у забора, на открытом месте, под деревьями. Дети сравнивали, где снега больше, и делали выводы (под деревьями его задерживают ветки, у забора — наметает ветер).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7340777" y="691260"/>
            <a:ext cx="478291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Измерение температуры воздуха. Ежедневно фиксировали температуру. Особый интерес вызвали дни сильных морозов, когда столбик термометра опускался очень низко.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D7E38AC-3E41-487D-827C-194E5C35DA8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86" b="17995"/>
          <a:stretch/>
        </p:blipFill>
        <p:spPr bwMode="auto">
          <a:xfrm>
            <a:off x="195942" y="2934751"/>
            <a:ext cx="3022919" cy="34742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9CBF9C3-67F7-4CD1-B8EA-620A0AC975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1844" y="2801702"/>
            <a:ext cx="3933596" cy="37022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523A564-FD8C-43C4-9A00-AE84F1D067C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28" b="6548"/>
          <a:stretch/>
        </p:blipFill>
        <p:spPr>
          <a:xfrm>
            <a:off x="8465407" y="2536302"/>
            <a:ext cx="2724150" cy="42710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7880241"/>
      </p:ext>
    </p:extLst>
  </p:cSld>
  <p:clrMapOvr>
    <a:masterClrMapping/>
  </p:clrMapOvr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295</TotalTime>
  <Words>806</Words>
  <Application>Microsoft Office PowerPoint</Application>
  <PresentationFormat>Широкоэкранный</PresentationFormat>
  <Paragraphs>70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9" baseType="lpstr">
      <vt:lpstr>Arial</vt:lpstr>
      <vt:lpstr>Century Gothic</vt:lpstr>
      <vt:lpstr>Times New Roman</vt:lpstr>
      <vt:lpstr>Wingdings 3</vt:lpstr>
      <vt:lpstr>Сектор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Asus</dc:creator>
  <cp:lastModifiedBy>Asus</cp:lastModifiedBy>
  <cp:revision>54</cp:revision>
  <dcterms:created xsi:type="dcterms:W3CDTF">2026-02-24T04:42:09Z</dcterms:created>
  <dcterms:modified xsi:type="dcterms:W3CDTF">2026-04-03T04:19:50Z</dcterms:modified>
</cp:coreProperties>
</file>