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7" r:id="rId4"/>
    <p:sldId id="271" r:id="rId5"/>
    <p:sldId id="272" r:id="rId6"/>
    <p:sldId id="288" r:id="rId7"/>
    <p:sldId id="293" r:id="rId8"/>
    <p:sldId id="294" r:id="rId9"/>
    <p:sldId id="289" r:id="rId10"/>
    <p:sldId id="278" r:id="rId11"/>
    <p:sldId id="281" r:id="rId12"/>
    <p:sldId id="292" r:id="rId13"/>
  </p:sldIdLst>
  <p:sldSz cx="9144000" cy="5143500" type="screen16x9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44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4203F028-65D3-444E-8E7D-B5614B6EA98E}" type="datetimeFigureOut">
              <a:rPr lang="ru-RU" smtClean="0"/>
              <a:t>25.11.2025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</p:spPr>
        <p:txBody>
          <a:bodyPr vert="horz" lIns="107031" tIns="53515" rIns="107031" bIns="535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2DA902BF-2455-452F-932F-25AE560CAE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30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37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7158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134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743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541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70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22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22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922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7a8824c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82625" y="984250"/>
            <a:ext cx="8745538" cy="4919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27a8824cb_0_4:notes"/>
          <p:cNvSpPr txBox="1">
            <a:spLocks noGrp="1"/>
          </p:cNvSpPr>
          <p:nvPr>
            <p:ph type="body" idx="1"/>
          </p:nvPr>
        </p:nvSpPr>
        <p:spPr>
          <a:xfrm>
            <a:off x="737950" y="6231570"/>
            <a:ext cx="5903592" cy="5903592"/>
          </a:xfrm>
          <a:prstGeom prst="rect">
            <a:avLst/>
          </a:prstGeom>
        </p:spPr>
        <p:txBody>
          <a:bodyPr spcFirstLastPara="1" wrap="square" lIns="107013" tIns="107013" rIns="107013" bIns="10701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79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16051" y="1659635"/>
            <a:ext cx="8148955" cy="3032760"/>
          </a:xfrm>
          <a:custGeom>
            <a:avLst/>
            <a:gdLst/>
            <a:ahLst/>
            <a:cxnLst/>
            <a:rect l="l" t="t" r="r" b="b"/>
            <a:pathLst>
              <a:path w="8148955" h="3032760">
                <a:moveTo>
                  <a:pt x="0" y="285750"/>
                </a:moveTo>
                <a:lnTo>
                  <a:pt x="3740" y="239388"/>
                </a:lnTo>
                <a:lnTo>
                  <a:pt x="14569" y="195413"/>
                </a:lnTo>
                <a:lnTo>
                  <a:pt x="31898" y="154411"/>
                </a:lnTo>
                <a:lnTo>
                  <a:pt x="55139" y="116970"/>
                </a:lnTo>
                <a:lnTo>
                  <a:pt x="83704" y="83677"/>
                </a:lnTo>
                <a:lnTo>
                  <a:pt x="117002" y="55120"/>
                </a:lnTo>
                <a:lnTo>
                  <a:pt x="154448" y="31886"/>
                </a:lnTo>
                <a:lnTo>
                  <a:pt x="195450" y="14563"/>
                </a:lnTo>
                <a:lnTo>
                  <a:pt x="239422" y="3738"/>
                </a:lnTo>
                <a:lnTo>
                  <a:pt x="285775" y="0"/>
                </a:lnTo>
                <a:lnTo>
                  <a:pt x="7863078" y="0"/>
                </a:lnTo>
                <a:lnTo>
                  <a:pt x="7909439" y="3738"/>
                </a:lnTo>
                <a:lnTo>
                  <a:pt x="7953414" y="14563"/>
                </a:lnTo>
                <a:lnTo>
                  <a:pt x="7994416" y="31886"/>
                </a:lnTo>
                <a:lnTo>
                  <a:pt x="8031857" y="55120"/>
                </a:lnTo>
                <a:lnTo>
                  <a:pt x="8065150" y="83677"/>
                </a:lnTo>
                <a:lnTo>
                  <a:pt x="8093707" y="116970"/>
                </a:lnTo>
                <a:lnTo>
                  <a:pt x="8116941" y="154411"/>
                </a:lnTo>
                <a:lnTo>
                  <a:pt x="8134264" y="195413"/>
                </a:lnTo>
                <a:lnTo>
                  <a:pt x="8145089" y="239388"/>
                </a:lnTo>
                <a:lnTo>
                  <a:pt x="8148828" y="285750"/>
                </a:lnTo>
                <a:lnTo>
                  <a:pt x="8148828" y="2746984"/>
                </a:lnTo>
                <a:lnTo>
                  <a:pt x="8145089" y="2793337"/>
                </a:lnTo>
                <a:lnTo>
                  <a:pt x="8134264" y="2837309"/>
                </a:lnTo>
                <a:lnTo>
                  <a:pt x="8116941" y="2878311"/>
                </a:lnTo>
                <a:lnTo>
                  <a:pt x="8093707" y="2915757"/>
                </a:lnTo>
                <a:lnTo>
                  <a:pt x="8065150" y="2949055"/>
                </a:lnTo>
                <a:lnTo>
                  <a:pt x="8031857" y="2977620"/>
                </a:lnTo>
                <a:lnTo>
                  <a:pt x="7994416" y="3000861"/>
                </a:lnTo>
                <a:lnTo>
                  <a:pt x="7953414" y="3018190"/>
                </a:lnTo>
                <a:lnTo>
                  <a:pt x="7909439" y="3029019"/>
                </a:lnTo>
                <a:lnTo>
                  <a:pt x="7863078" y="3032760"/>
                </a:lnTo>
                <a:lnTo>
                  <a:pt x="285775" y="3032760"/>
                </a:lnTo>
                <a:lnTo>
                  <a:pt x="239422" y="3029019"/>
                </a:lnTo>
                <a:lnTo>
                  <a:pt x="195450" y="3018190"/>
                </a:lnTo>
                <a:lnTo>
                  <a:pt x="154448" y="3000861"/>
                </a:lnTo>
                <a:lnTo>
                  <a:pt x="117002" y="2977620"/>
                </a:lnTo>
                <a:lnTo>
                  <a:pt x="83704" y="2949055"/>
                </a:lnTo>
                <a:lnTo>
                  <a:pt x="55139" y="2915757"/>
                </a:lnTo>
                <a:lnTo>
                  <a:pt x="31898" y="2878311"/>
                </a:lnTo>
                <a:lnTo>
                  <a:pt x="14569" y="2837309"/>
                </a:lnTo>
                <a:lnTo>
                  <a:pt x="3740" y="2793337"/>
                </a:lnTo>
                <a:lnTo>
                  <a:pt x="0" y="2746984"/>
                </a:lnTo>
                <a:lnTo>
                  <a:pt x="0" y="285750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6798" y="1689480"/>
            <a:ext cx="2656204" cy="265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6FC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85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93" y="419862"/>
            <a:ext cx="5454015" cy="349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x.ru/POMSH_RON_BOT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gin.consultant.ru/link/?req=doc&amp;base=LAW&amp;n=403246&amp;dst=101019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osobrnadzor.ru/legislation/accreditation/federalnyy_zakon_ot_29122012_no_273fz#st55_9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mosobrnadzor.ru/legislation/accreditation/federalnyy_zakon_ot_29122012_no_273fz#st52_3" TargetMode="External"/><Relationship Id="rId12" Type="http://schemas.openxmlformats.org/officeDocument/2006/relationships/hyperlink" Target="http://mosobrnadzor.ru/legislation/accreditation/federalnyy_zakon_ot_29122012_no_273fz#st28_3_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osobrnadzor.ru/legislation/accreditation/federalnyy_zakon_ot_29122012_no_273fz#st47_7" TargetMode="External"/><Relationship Id="rId11" Type="http://schemas.openxmlformats.org/officeDocument/2006/relationships/hyperlink" Target="http://mosobrnadzor.ru/legislation/accreditation/federalnyy_zakon_ot_29122012_no_273fz#st38_1" TargetMode="External"/><Relationship Id="rId5" Type="http://schemas.openxmlformats.org/officeDocument/2006/relationships/hyperlink" Target="http://mosobrnadzor.ru/legislation/accreditation/federalnyy_zakon_ot_29122012_no_273fz#st28_3_1" TargetMode="External"/><Relationship Id="rId10" Type="http://schemas.openxmlformats.org/officeDocument/2006/relationships/hyperlink" Target="http://mosobrnadzor.ru/legislation/accreditation/federalnyy_zakon_ot_29122012_no_273fz#st30_2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mosobrnadzor.ru/legislation/accreditation/federalnyy_zakon_ot_29122012_no_273fz#st28_3_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osobrnadzor.ru/legislation/accreditation/federalnyy_zakon_ot_29122012_no_273fz#st29_2_2_5" TargetMode="External"/><Relationship Id="rId13" Type="http://schemas.openxmlformats.org/officeDocument/2006/relationships/hyperlink" Target="http://mosobrnadzor.ru/legislation/accreditation/federalnyy_zakon_ot_29122012_no_273fz#st55_9" TargetMode="External"/><Relationship Id="rId18" Type="http://schemas.openxmlformats.org/officeDocument/2006/relationships/hyperlink" Target="http://mosobrnadzor.ru/legislation/accreditation/federalnyy_zakon_ot_29122012_no_273fz#st47_4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mosobrnadzor.ru/legislation/accreditation/federalnyy_zakon_ot_29122012_no_273fz#st43_4" TargetMode="External"/><Relationship Id="rId12" Type="http://schemas.openxmlformats.org/officeDocument/2006/relationships/hyperlink" Target="http://mosobrnadzor.ru/legislation/accreditation/federalnyy_zakon_ot_29122012_no_273fz#st30_2" TargetMode="External"/><Relationship Id="rId17" Type="http://schemas.openxmlformats.org/officeDocument/2006/relationships/hyperlink" Target="http://mosobrnadzor.ru/legislation/accreditation/federalnyy_zakon_ot_29122012_no_273fz#st47_3_8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mosobrnadzor.ru/legislation/accreditation/federalnyy_zakon_ot_29122012_no_273fz#st47_3_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osobrnadzor.ru/legislation/accreditation/federalnyy_zakon_ot_29122012_no_273fz#st28_3_1" TargetMode="External"/><Relationship Id="rId11" Type="http://schemas.openxmlformats.org/officeDocument/2006/relationships/hyperlink" Target="http://mosobrnadzor.ru/legislation/accreditation/federalnyy_zakon_ot_29122012_no_273fz#st28_3_8" TargetMode="External"/><Relationship Id="rId5" Type="http://schemas.openxmlformats.org/officeDocument/2006/relationships/hyperlink" Target="http://mosobrnadzor.ru/legislation/accreditation/federalnyy_zakon_ot_29122012_no_273fz#st14_6" TargetMode="External"/><Relationship Id="rId15" Type="http://schemas.openxmlformats.org/officeDocument/2006/relationships/hyperlink" Target="http://mosobrnadzor.ru/legislation/accreditation/federalnyy_zakon_ot_29122012_no_273fz#st45_6" TargetMode="External"/><Relationship Id="rId10" Type="http://schemas.openxmlformats.org/officeDocument/2006/relationships/hyperlink" Target="http://mosobrnadzor.ru/legislation/accreditation/federalnyy_zakon_ot_29122012_no_273fz#st52_3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mosobrnadzor.ru/legislation/accreditation/federalnyy_zakon_ot_29122012_no_273fz#st47_7" TargetMode="External"/><Relationship Id="rId14" Type="http://schemas.openxmlformats.org/officeDocument/2006/relationships/hyperlink" Target="http://mosobrnadzor.ru/legislation/accreditation/federalnyy_zakon_ot_29122012_no_273fz#st34_1_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263" y="4102608"/>
            <a:ext cx="1748027" cy="5074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1195" y="4175759"/>
            <a:ext cx="2683763" cy="3596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6044" y="3093211"/>
            <a:ext cx="1981835" cy="48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  <a:ea typeface="Montserrat SemiBold"/>
                <a:cs typeface="Montserrat SemiBold"/>
                <a:sym typeface="Montserrat SemiBold"/>
              </a:rPr>
              <a:t>Чуркина Юлия Михайловна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1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Советник</a:t>
            </a:r>
            <a:r>
              <a:rPr sz="900" dirty="0" smtClean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директора</a:t>
            </a:r>
            <a:endParaRPr sz="9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ФГБУ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«Росаккредагентство»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699" y="804113"/>
            <a:ext cx="543814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400" spc="-20" dirty="0" smtClean="0"/>
              <a:t>Документация образовательной организации: подходы к анализу и сокращению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</a:t>
            </a:r>
            <a:r>
              <a:rPr lang="ru-RU" dirty="0" smtClean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избыточной </a:t>
            </a:r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253264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Принципы локального </a:t>
            </a:r>
            <a:r>
              <a:rPr lang="ru-RU" dirty="0" smtClean="0"/>
              <a:t>регулирования. </a:t>
            </a:r>
            <a:br>
              <a:rPr lang="ru-RU" dirty="0" smtClean="0"/>
            </a:br>
            <a:r>
              <a:rPr lang="ru-RU" dirty="0" smtClean="0"/>
              <a:t>Анализ и сокращение документации:</a:t>
            </a:r>
            <a:br>
              <a:rPr lang="ru-RU" dirty="0" smtClean="0"/>
            </a:br>
            <a:r>
              <a:rPr lang="ru-RU" dirty="0" smtClean="0"/>
              <a:t>бюрократическая гильотина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9263" y="1766281"/>
            <a:ext cx="2236114" cy="50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Обоснованная необходимость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1245" y="3141923"/>
            <a:ext cx="2236114" cy="46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Системность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3839" y="4449442"/>
            <a:ext cx="2236114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Универсальность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6148" y="2473296"/>
            <a:ext cx="22361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Подзаконный характер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8510" y="3753398"/>
            <a:ext cx="223611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lt1"/>
                </a:solidFill>
              </a:rPr>
              <a:t>Недопустимость ухудшения</a:t>
            </a:r>
            <a:r>
              <a:rPr lang="ru-RU" sz="1600" dirty="0" smtClean="0">
                <a:solidFill>
                  <a:schemeClr val="lt1"/>
                </a:solidFill>
              </a:rPr>
              <a:t> </a:t>
            </a:r>
            <a:r>
              <a:rPr lang="ru-RU" sz="1600" b="1" dirty="0" smtClean="0">
                <a:solidFill>
                  <a:schemeClr val="lt1"/>
                </a:solidFill>
              </a:rPr>
              <a:t>положения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1" y="1351667"/>
            <a:ext cx="2149189" cy="1152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76" y="4881793"/>
            <a:ext cx="1662630" cy="180030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2338020" y="1669055"/>
            <a:ext cx="4813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34481" y="1668110"/>
            <a:ext cx="3289" cy="33410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19400" y="4993813"/>
            <a:ext cx="2385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-1" y="2999450"/>
            <a:ext cx="2729995" cy="188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Отсечь всё лишнее: неиспользуемое,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неактуальное,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незаконное,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дублирующее,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непонятное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791199" y="4229100"/>
            <a:ext cx="2514997" cy="476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учётом распространения на широкий круг лиц</a:t>
            </a:r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5810124" y="1594650"/>
            <a:ext cx="2515113" cy="506121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ru-RU" sz="1100" dirty="0" smtClean="0">
                <a:solidFill>
                  <a:schemeClr val="tx1"/>
                </a:solidFill>
              </a:rPr>
              <a:t>Детализация, конкретизация, дополнение, восполнение общей правовой нормы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5791316" y="2242933"/>
            <a:ext cx="2514997" cy="48437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 допускается противоречие нормам законодательства</a:t>
            </a:r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5791200" y="2899364"/>
            <a:ext cx="2514997" cy="48375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Связанность с другими локальными актами, отсутствие дублирования норм различных актов</a:t>
            </a:r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5791200" y="3541491"/>
            <a:ext cx="2514997" cy="56617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Учитывается положение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 в сравнении с установленным законодательством  </a:t>
            </a:r>
            <a:endParaRPr lang="ru-RU" sz="1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Соединительная линия уступом 26"/>
          <p:cNvCxnSpPr>
            <a:endCxn id="37" idx="2"/>
          </p:cNvCxnSpPr>
          <p:nvPr/>
        </p:nvCxnSpPr>
        <p:spPr>
          <a:xfrm flipV="1">
            <a:off x="5223548" y="1847711"/>
            <a:ext cx="586576" cy="223367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6" idx="3"/>
            <a:endCxn id="38" idx="2"/>
          </p:cNvCxnSpPr>
          <p:nvPr/>
        </p:nvCxnSpPr>
        <p:spPr>
          <a:xfrm flipV="1">
            <a:off x="5222262" y="2485121"/>
            <a:ext cx="569054" cy="216775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3" idx="3"/>
            <a:endCxn id="40" idx="2"/>
          </p:cNvCxnSpPr>
          <p:nvPr/>
        </p:nvCxnSpPr>
        <p:spPr>
          <a:xfrm flipV="1">
            <a:off x="5217359" y="3141243"/>
            <a:ext cx="573841" cy="231510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7" idx="3"/>
            <a:endCxn id="41" idx="2"/>
          </p:cNvCxnSpPr>
          <p:nvPr/>
        </p:nvCxnSpPr>
        <p:spPr>
          <a:xfrm flipV="1">
            <a:off x="5204624" y="3824578"/>
            <a:ext cx="586576" cy="195520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5" idx="3"/>
            <a:endCxn id="22" idx="2"/>
          </p:cNvCxnSpPr>
          <p:nvPr/>
        </p:nvCxnSpPr>
        <p:spPr>
          <a:xfrm flipV="1">
            <a:off x="5189953" y="4467225"/>
            <a:ext cx="601246" cy="229867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7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Бюрократическая гильотина в действии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" y="1854048"/>
            <a:ext cx="4574161" cy="3308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052" y="2293742"/>
            <a:ext cx="4572000" cy="99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824" y="3268209"/>
            <a:ext cx="4572000" cy="839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053" y="4028418"/>
            <a:ext cx="4589543" cy="10085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91400" y="3867150"/>
            <a:ext cx="1725814" cy="1294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62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локальных нормативных акта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693" y="1412342"/>
            <a:ext cx="1339535" cy="425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Дублирование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7785" y="1431234"/>
            <a:ext cx="1600200" cy="422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 соответствует законодательству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2400" y="1428751"/>
            <a:ext cx="1295402" cy="436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Ухудшает положение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5600" y="1428751"/>
            <a:ext cx="1560149" cy="425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Нецелесообразно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600200" y="1854048"/>
            <a:ext cx="1600200" cy="553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1"/>
            <a:endCxn id="16" idx="2"/>
          </p:cNvCxnSpPr>
          <p:nvPr/>
        </p:nvCxnSpPr>
        <p:spPr>
          <a:xfrm flipH="1" flipV="1">
            <a:off x="3675675" y="1854049"/>
            <a:ext cx="867377" cy="936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3429000" y="1864864"/>
            <a:ext cx="1114052" cy="1403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228689" y="1854048"/>
            <a:ext cx="1323135" cy="2174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344815" y="1854048"/>
            <a:ext cx="1189465" cy="1784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00200" y="1854048"/>
            <a:ext cx="3200400" cy="12511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133600" y="1854048"/>
            <a:ext cx="2895600" cy="14141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514600" y="1885950"/>
            <a:ext cx="2514600" cy="2438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118218" y="1864864"/>
            <a:ext cx="2928526" cy="32786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550771" y="1864863"/>
            <a:ext cx="451002" cy="445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588400" y="1864864"/>
            <a:ext cx="440800" cy="69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56461" y="1861614"/>
            <a:ext cx="504805" cy="6758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5" idx="1"/>
          </p:cNvCxnSpPr>
          <p:nvPr/>
        </p:nvCxnSpPr>
        <p:spPr>
          <a:xfrm flipV="1">
            <a:off x="4543052" y="1875994"/>
            <a:ext cx="509489" cy="91416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539934" y="1854048"/>
            <a:ext cx="527602" cy="11972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7" idx="1"/>
          </p:cNvCxnSpPr>
          <p:nvPr/>
        </p:nvCxnSpPr>
        <p:spPr>
          <a:xfrm flipV="1">
            <a:off x="4543053" y="1870457"/>
            <a:ext cx="501530" cy="26622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566154" y="1854048"/>
            <a:ext cx="485418" cy="30037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757503" y="1837639"/>
            <a:ext cx="503077" cy="202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588400" y="1885950"/>
            <a:ext cx="3665907" cy="138225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65054" y="1906197"/>
            <a:ext cx="8189253" cy="29280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6" idx="1"/>
          </p:cNvCxnSpPr>
          <p:nvPr/>
        </p:nvCxnSpPr>
        <p:spPr>
          <a:xfrm flipV="1">
            <a:off x="4551824" y="1903633"/>
            <a:ext cx="3702483" cy="178419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579354" y="1903714"/>
            <a:ext cx="5674953" cy="240990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65053" y="1903633"/>
            <a:ext cx="8198025" cy="26106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1828800" y="1874080"/>
            <a:ext cx="1399888" cy="723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804207" y="1854047"/>
            <a:ext cx="2996393" cy="7386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1816504" y="1874079"/>
            <a:ext cx="4784732" cy="7170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1600199" y="1883601"/>
            <a:ext cx="5029201" cy="1034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757503" y="1906197"/>
            <a:ext cx="3842949" cy="1966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151136" y="1896639"/>
            <a:ext cx="6441223" cy="2617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10023" y="1903633"/>
            <a:ext cx="6490429" cy="3110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4610646" y="1866513"/>
            <a:ext cx="1989806" cy="10326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5" idx="1"/>
          </p:cNvCxnSpPr>
          <p:nvPr/>
        </p:nvCxnSpPr>
        <p:spPr>
          <a:xfrm flipV="1">
            <a:off x="4543052" y="1902285"/>
            <a:ext cx="2037225" cy="887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81859" y="1903633"/>
            <a:ext cx="8172448" cy="220382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110023" y="1897566"/>
            <a:ext cx="6442076" cy="2179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1600199" y="1870457"/>
            <a:ext cx="1660381" cy="1047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1600199" y="1837639"/>
            <a:ext cx="3276601" cy="10807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03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6750"/>
            <a:ext cx="8686800" cy="4476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525780"/>
            <a:ext cx="1347215" cy="39166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3471" y="525780"/>
            <a:ext cx="2069592" cy="277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2801" y="272415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A1A1A"/>
                </a:solidFill>
                <a:effectLst/>
                <a:latin typeface="YS Text"/>
              </a:rPr>
              <a:t>Ссылка на чат-бот </a:t>
            </a:r>
            <a:r>
              <a:rPr lang="ru-RU" b="0" i="0" dirty="0" smtClean="0">
                <a:effectLst/>
                <a:latin typeface="YS Text"/>
                <a:hlinkClick r:id="rId5"/>
              </a:rPr>
              <a:t>https://max.ru/POMSH_RON_BOT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657349"/>
            <a:ext cx="3048000" cy="1725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Есть вопросы по бюрократической нагрузке на педагогического работника?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Получите оперативный ответ в чат-боте «Помощник Рособрнадзора»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99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" y="209550"/>
            <a:ext cx="6476999" cy="923330"/>
          </a:xfrm>
        </p:spPr>
        <p:txBody>
          <a:bodyPr/>
          <a:lstStyle/>
          <a:p>
            <a:r>
              <a:rPr lang="ru-RU" dirty="0" smtClean="0"/>
              <a:t>Использование неэффективных документов как ключевая проблема превышения бюрократической нагрузки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7394" y="2038350"/>
            <a:ext cx="3733800" cy="2083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Избыточные требования документов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Наличие неактуальных/неиспользуемых документов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Дублирование информации 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Использование устаревших форм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Большой объем документов, сложная подача информации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r>
              <a:rPr lang="ru-RU" sz="1050" b="1" dirty="0" smtClean="0">
                <a:solidFill>
                  <a:schemeClr val="tx1"/>
                </a:solidFill>
              </a:rPr>
              <a:t>в документе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</a:rPr>
              <a:t>Отсутствие автоматизации ссылок и связей между документами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48200" y="2038350"/>
            <a:ext cx="3581400" cy="20830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Нехватка </a:t>
            </a: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ресурсов</a:t>
            </a:r>
            <a:endParaRPr lang="ru-RU" sz="10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Нерациональное </a:t>
            </a: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распределение обязанностей, дублирование функций </a:t>
            </a:r>
            <a:endParaRPr lang="ru-RU" sz="105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Избыточная </a:t>
            </a: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бюрократия </a:t>
            </a:r>
            <a:endParaRPr lang="ru-RU" sz="105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Излишний </a:t>
            </a: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информационный поток</a:t>
            </a:r>
            <a:endParaRPr lang="ru-RU" sz="10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Неэффективная автоматизация процесса</a:t>
            </a:r>
            <a:endParaRPr lang="ru-RU" sz="10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Низкая мотивация сотрудников, </a:t>
            </a:r>
            <a:r>
              <a:rPr lang="ru-RU" sz="105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излишний консерватизм)</a:t>
            </a:r>
            <a:endParaRPr lang="ru-RU" sz="10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7008" y="1428750"/>
            <a:ext cx="235959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Неэффективные документы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4171950"/>
            <a:ext cx="2372372" cy="800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Неэффективная организация работ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2694432" y="1541854"/>
            <a:ext cx="3124200" cy="533400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0800000">
            <a:off x="2552395" y="4121378"/>
            <a:ext cx="3266237" cy="70600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2399" y="2114550"/>
            <a:ext cx="3581401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деятельность по ведению документации (требуется/не требуется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и скорректировать локальные акты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Доработать должностные инструкции в соответствии с нормами законодательства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2114550"/>
            <a:ext cx="3505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образовательных организаций навыков самостоятельного формирования локального регулирования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проведения постоянного анализа и актуализации документов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стандартизации документов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992" y="238974"/>
            <a:ext cx="5454015" cy="923330"/>
          </a:xfrm>
        </p:spPr>
        <p:txBody>
          <a:bodyPr/>
          <a:lstStyle/>
          <a:p>
            <a:r>
              <a:rPr lang="ru-RU" dirty="0" smtClean="0"/>
              <a:t>Задачи по снижению бюрократической нагрузки на уровне образовательной организации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9234" y="1486027"/>
            <a:ext cx="360456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1486026"/>
            <a:ext cx="3505200" cy="424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3771900" y="2305050"/>
            <a:ext cx="381000" cy="2895600"/>
          </a:xfrm>
          <a:prstGeom prst="rightBrace">
            <a:avLst>
              <a:gd name="adj1" fmla="val 8333"/>
              <a:gd name="adj2" fmla="val 5024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2800" y="3943351"/>
            <a:ext cx="4953000" cy="1200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Обязательные требования четко определяют область локального регулирования в сфере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 Законодательно закреплены обязанности КНО по размещению на сайте и поддержании в актуальном состоянии исчерпывающих перечней сведений, которые могут запрашиваться у образовательной организации</a:t>
            </a:r>
            <a:endParaRPr lang="ru-RU" sz="1200" dirty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  <a:hlinkClick r:id="rId5"/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790950"/>
            <a:ext cx="3352800" cy="55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Ориентир – КНД в сфере образования: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локальных нормативных актов</a:t>
            </a:r>
            <a:br>
              <a:rPr lang="ru-RU" dirty="0" smtClean="0"/>
            </a:br>
            <a:r>
              <a:rPr lang="ru-RU" dirty="0" smtClean="0"/>
              <a:t>по обязательности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1581186"/>
            <a:ext cx="2743200" cy="1066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Обязательные</a:t>
            </a:r>
          </a:p>
          <a:p>
            <a:endParaRPr lang="ru-RU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Документы, требование о разработке которых прямо предусмотрено в законодательстве, </a:t>
            </a:r>
            <a:r>
              <a:rPr lang="ru-RU" sz="1000" dirty="0">
                <a:solidFill>
                  <a:schemeClr val="lt1"/>
                </a:solidFill>
              </a:rPr>
              <a:t>и которые должны быть у </a:t>
            </a:r>
            <a:r>
              <a:rPr lang="ru-RU" sz="1000" dirty="0" smtClean="0">
                <a:solidFill>
                  <a:schemeClr val="lt1"/>
                </a:solidFill>
              </a:rPr>
              <a:t>каждой ОО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2800" y="1581187"/>
            <a:ext cx="2819400" cy="1066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Условно обязательные</a:t>
            </a:r>
          </a:p>
          <a:p>
            <a:pPr algn="ctr"/>
            <a:r>
              <a:rPr lang="ru-RU" sz="1000" dirty="0">
                <a:solidFill>
                  <a:schemeClr val="lt1"/>
                </a:solidFill>
              </a:rPr>
              <a:t>Разрабатываются в случаях, если </a:t>
            </a:r>
            <a:r>
              <a:rPr lang="ru-RU" sz="1000" dirty="0" smtClean="0">
                <a:solidFill>
                  <a:schemeClr val="lt1"/>
                </a:solidFill>
              </a:rPr>
              <a:t>внедряется новый процесс</a:t>
            </a:r>
            <a:r>
              <a:rPr lang="ru-RU" sz="1000" dirty="0">
                <a:solidFill>
                  <a:schemeClr val="lt1"/>
                </a:solidFill>
              </a:rPr>
              <a:t>, который должен быть урегулирован ЛНА, и требование об этом есть в законодательстве; либо когда разработка ЛНА рекомендована, а не является обязательной</a:t>
            </a:r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0" y="1545067"/>
            <a:ext cx="2362200" cy="110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Необязательные</a:t>
            </a:r>
          </a:p>
          <a:p>
            <a:pPr algn="ctr"/>
            <a:r>
              <a:rPr lang="ru-RU" sz="1000" dirty="0" smtClean="0">
                <a:solidFill>
                  <a:schemeClr val="lt1"/>
                </a:solidFill>
              </a:rPr>
              <a:t>Организация </a:t>
            </a:r>
            <a:r>
              <a:rPr lang="ru-RU" sz="1000" dirty="0">
                <a:solidFill>
                  <a:schemeClr val="lt1"/>
                </a:solidFill>
              </a:rPr>
              <a:t>разрабатывает и принимает их по собственной инициативе, чтобы урегулировать на постоянной основе какие-то </a:t>
            </a:r>
            <a:r>
              <a:rPr lang="ru-RU" sz="1000" dirty="0" smtClean="0">
                <a:solidFill>
                  <a:schemeClr val="lt1"/>
                </a:solidFill>
              </a:rPr>
              <a:t>отношения</a:t>
            </a:r>
            <a:endParaRPr lang="ru-RU" sz="1000" b="1" dirty="0" smtClean="0"/>
          </a:p>
          <a:p>
            <a:pPr algn="ctr"/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2952750"/>
            <a:ext cx="2767889" cy="219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Примеры: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</a:t>
            </a:r>
            <a:r>
              <a:rPr lang="ru-RU" sz="1000" dirty="0">
                <a:solidFill>
                  <a:schemeClr val="tx1"/>
                </a:solidFill>
              </a:rPr>
              <a:t>внутреннего трудового распорядка образовательной </a:t>
            </a:r>
            <a:r>
              <a:rPr lang="ru-RU" sz="1000" dirty="0" smtClean="0">
                <a:solidFill>
                  <a:schemeClr val="tx1"/>
                </a:solidFill>
              </a:rPr>
              <a:t>организации (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5"/>
              </a:rPr>
              <a:t>Пункт 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5"/>
              </a:rPr>
              <a:t>1 части 3 статьи 28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6"/>
              </a:rPr>
              <a:t>часть 7 статьи 47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lt1"/>
                </a:solidFill>
                <a:latin typeface="+mn-lt"/>
                <a:ea typeface="+mn-ea"/>
                <a:cs typeface="+mn-cs"/>
                <a:hlinkClick r:id="rId7"/>
              </a:rPr>
              <a:t>часть 3 статьи 52 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Правила </a:t>
            </a:r>
            <a:r>
              <a:rPr lang="ru-RU" sz="1000" dirty="0">
                <a:solidFill>
                  <a:schemeClr val="tx1"/>
                </a:solidFill>
              </a:rPr>
              <a:t>приема обучающихся образовательной организации на образовательные </a:t>
            </a:r>
            <a:r>
              <a:rPr lang="ru-RU" sz="1000" dirty="0" smtClean="0">
                <a:solidFill>
                  <a:schemeClr val="tx1"/>
                </a:solidFill>
              </a:rPr>
              <a:t>программы (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Пункт 8 части 3 статьи 28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/>
              </a:rPr>
              <a:t>часть 2 статьи 30</a:t>
            </a: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000" dirty="0">
                <a:solidFill>
                  <a:schemeClr val="tx1"/>
                </a:solidFill>
                <a:hlinkClick r:id="rId8"/>
              </a:rPr>
              <a:t>часть 9 статьи 55 Федерального закона «Об образовании в Российской Федерации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endParaRPr lang="ru-RU" sz="1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7994" y="2939567"/>
            <a:ext cx="2895600" cy="219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Примеры: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Положение о структурном подразделении образовательной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 </a:t>
            </a:r>
            <a:r>
              <a:rPr lang="ru-RU" sz="1000" dirty="0" smtClean="0">
                <a:solidFill>
                  <a:schemeClr val="tx1"/>
                </a:solidFill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/>
              </a:rPr>
              <a:t>Часть 2 и 4 статьи 27 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lang="ru-RU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Порядок осуществления электронного документооборота </a:t>
            </a:r>
            <a:r>
              <a:rPr lang="ru-RU" sz="1000" dirty="0" smtClean="0">
                <a:solidFill>
                  <a:schemeClr val="tx1"/>
                </a:solidFill>
              </a:rPr>
              <a:t>Федерального</a:t>
            </a:r>
            <a:r>
              <a:rPr lang="ru-RU" sz="1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000" dirty="0" smtClean="0">
                <a:hlinkClick r:id="rId12"/>
              </a:rPr>
              <a:t>Ч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  <a:hlinkClick r:id="rId12"/>
              </a:rPr>
              <a:t>асть 8 статьи 28</a:t>
            </a:r>
            <a:r>
              <a:rPr lang="ru-RU" sz="1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hlinkClick r:id="rId8"/>
              </a:rPr>
              <a:t>Федерального закона «Об образовании в Российской Федерации»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tx1"/>
              </a:solidFill>
              <a:latin typeface="+mj-l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ru-RU" sz="1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9400" y="2926384"/>
            <a:ext cx="2362200" cy="2217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Примеры: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об образовательных программах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ведении личных дел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 классном руководстве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Положение об оказании логопедической помощи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</a:rPr>
              <a:t>Регламент проведения совещаний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2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локальные нормативные акты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10321"/>
              </p:ext>
            </p:extLst>
          </p:nvPr>
        </p:nvGraphicFramePr>
        <p:xfrm>
          <a:off x="152400" y="1454827"/>
          <a:ext cx="8610600" cy="3788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035"/>
                <a:gridCol w="6033271"/>
                <a:gridCol w="2115294"/>
              </a:tblGrid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локального нормативного акта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Ссылка на статью, часть статьи закона или иного нормативного правового акта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 о языке, языках образования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Часть 6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14 273-ФЗ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внутреннего распорядка обучающихся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Пункт 1 части 3 статьи 28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часть 4 статьи 43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подп. «д» пункта 2 части 2 статьи 29 273-ФЗ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внутреннего трудового распорядка образовательной </a:t>
                      </a:r>
                      <a:r>
                        <a:rPr lang="ru-RU" sz="800" dirty="0" smtClean="0">
                          <a:effectLst/>
                        </a:rPr>
                        <a:t>организации, коллективный договор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Пункт 1 части 3 статьи 28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часть 4 статьи 43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подп. «д» пункта 2 части 2 статьи 29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часть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7 статьи 47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часть 3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0"/>
                        </a:rPr>
                        <a:t>52 273-ФЗ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Правила приема обучающихся образовательной организации на образовательные программы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1"/>
                        </a:rPr>
                        <a:t>Пункт 8 части 3 статьи 28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часть 2 статьи 30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часть 9 статьи 55 </a:t>
                      </a:r>
                      <a:r>
                        <a:rPr lang="ru-RU" sz="800" u="none" strike="noStrike" spc="0" dirty="0">
                          <a:solidFill>
                            <a:schemeClr val="tx1"/>
                          </a:solidFill>
                          <a:effectLst/>
                          <a:hlinkClick r:id="rId13"/>
                        </a:rPr>
                        <a:t>273-ФЗ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Документы, регламентирующие случаи выдачи документов, подтверждающих обучение в организации, осуществляющей образовательную деятельность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часть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4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9"/>
                        </a:rPr>
                        <a:t>33 273-ФЗ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Режим занятий обучающихся в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Часть 2 статьи 30 273-ФЗ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Документы, регламентирующие порядок и основания перевода, отчисления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Часть 2 статьи 30 273-ФЗ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Документы, регламентирующие порядок оформления возникновения, приостановления и прекращения отношений между образовательной организацией и обучающимися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Часть 2 статьи 30</a:t>
                      </a:r>
                      <a:r>
                        <a:rPr lang="ru-RU" sz="800" u="none" strike="noStrike" spc="0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 </a:t>
                      </a: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2"/>
                        </a:rPr>
                        <a:t>273-ФЗ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пользование лечебно-оздоровительной инфраструктурой, объектами культуры и объектами спорта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Пункт 21 части 1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4"/>
                        </a:rPr>
                        <a:t>34 273-ФЗ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480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 создания, организации работы, принятия решений комиссией по урегулированию споров между участниками образовательных отношений и их исполнения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Часть 6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5"/>
                        </a:rPr>
                        <a:t>45 273-ФЗ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374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бесплатное пользование педагогическими работниками образовательной организации библиотеками и информационными ресурсами, а также доступ к информационно-телекоммуникационным сетям и базам данных, учебным и методическим материалам, музейным фондам, материально-техническим средствам обеспечения образовательной деятельности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Пункт 7 части 3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6"/>
                        </a:rPr>
                        <a:t>47 273-ФЗ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2872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Порядок, регламентирующий пользование педагогическими работниками образовательной организации образовательными, методическими и научными услугами организации, осуществляющей образовательную деятельность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Пункт 8 части 3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7"/>
                        </a:rPr>
                        <a:t>47 273-ФЗ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  <a:tr h="164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Нормы профессиональной этики педагогических работников образовательной организации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u="none" strike="noStrike" spc="-5" dirty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Часть 4 статьи </a:t>
                      </a:r>
                      <a:r>
                        <a:rPr lang="ru-RU" sz="800" u="none" strike="noStrike" spc="-5" dirty="0" smtClean="0">
                          <a:solidFill>
                            <a:schemeClr val="tx1"/>
                          </a:solidFill>
                          <a:effectLst/>
                          <a:hlinkClick r:id="rId18"/>
                        </a:rPr>
                        <a:t>47 статьи 273-ФЗ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11" marR="3321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846" y="996692"/>
            <a:ext cx="831300" cy="8304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03700" cy="8081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Примерный перечень локальных нормативных актов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в </a:t>
            </a:r>
            <a:r>
              <a:rPr lang="ru-RU" b="1" dirty="0"/>
              <a:t>образовательной организации,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реализующей программы дошкольного образования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2490"/>
              </p:ext>
            </p:extLst>
          </p:nvPr>
        </p:nvGraphicFramePr>
        <p:xfrm>
          <a:off x="-3048" y="1384275"/>
          <a:ext cx="9109253" cy="374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6254"/>
                <a:gridCol w="4952999"/>
              </a:tblGrid>
              <a:tr h="285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Правила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внутреннего трудового распорядка образовательной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организации, коллективный договор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Порядок, регламентирующий пользование лечебно-оздоровительной инфраструктурой, объектами культуры и объектами спорта образовательной организации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6218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Порядок, регламентирующий бесплатное пользование педагогическими работниками библиотеками и информационными ресурсами…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Документы, регламентирующие случаи выдачи документов, подтверждающих обучение в организации, осуществляющей образовательную деятельность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17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Порядок, регламентирующий пользование педагогическими работниками образовательной организации образовательными, методическими и научными услугами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Положение о структурном подразделении образовательной организации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Нормы профессиональной этики педагогических работников образовательной организации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Правила приема на обучение по дополнительным образовательным программам, а также на места с оплатой стоимости обучения физическими и (или) юридическими лицами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598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Порядок создания, организации работы, принятия решений комиссией по урегулированию споров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Документ о порядке оказания платных образовательных услуг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5657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приема обучающихся образовательной организации на образовательные программы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Документ, регламентирующий зачисление в образовательную организацию-участника при реализации в сетевой форме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434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Документы, регламентирующие порядок оформления возникновения, приостановления и прекращения отношений между образовательной организацией и обучающимися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lang="ru-RU" sz="900" b="1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устанавливающий порядок обучения по индивидуальному учебному плану, в том числе ускоренное обучение, в пределах осваиваемой дополнительной общеобразовательной программы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900" b="1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62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Документ о языке, языках образования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определяющий количество обучающихся в объединении, их возрастные категории, а также продолжительность учебных занятий в объединении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17444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внутреннего распорядка обучающихся образовательной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регламентирующий предоставление образовательной организацией мер социальной поддержки обучающихся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74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Режим </a:t>
                      </a:r>
                      <a:r>
                        <a:rPr lang="ru-RU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занятий обучающихся в образовательной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Порядок  осуществления электронного документооборота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Документы, регламентирующие порядок и основания перевода, отчисления обучающихся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1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03700" cy="8081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Примерный перечень локальных нормативных актов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в </a:t>
            </a:r>
            <a:r>
              <a:rPr lang="ru-RU" b="1" dirty="0" smtClean="0"/>
              <a:t>общеобразовательной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3859"/>
              </p:ext>
            </p:extLst>
          </p:nvPr>
        </p:nvGraphicFramePr>
        <p:xfrm>
          <a:off x="0" y="1423586"/>
          <a:ext cx="9144000" cy="3730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362"/>
                <a:gridCol w="5088638"/>
              </a:tblGrid>
              <a:tr h="1277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13…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Правила приема на обучение по дополнительным образовательным программам, а также на места с оплатой стоимости обучения физическими и (или) юридическими лицами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162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Документы, регламентирующие текущий контроль успеваемости, промежуточную аттестацию …</a:t>
                      </a:r>
                      <a:endParaRPr lang="ru-RU" sz="1000" b="1" i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Документ о порядке оказания платных образовательных услуг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1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10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 регламентирующий обучение обучающегося по индивидуальному учебному плану</a:t>
                      </a:r>
                      <a:endParaRPr lang="ru-RU" sz="10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Документ, регламентирующий зачисление в образовательную организацию-участника при реализации в сетевой форме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Документ, регламентирующий зачет результатов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определяющий количество обучающихся в объединении, их возрастные категории, а также продолжительность учебных занятий в объединении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3690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Порядок освоения наряду с учебными предметами, курсами, дисциплинами (модулями) по осваиваемой образовательной программе любых других учебных предметов…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</a:t>
                      </a: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регламентирующий предоставление образовательной организацией мер социальной поддержки обучающихся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844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18.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проведения диагностики обучающихся на уровень владения русским языком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Порядок  осуществления электронного документооборота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4358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 регламентирующий пользование учебниками/пособиями обучающимися, осваивающими учебные предметы…за пределами ФГОС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 Документ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реализации образовательных программ …с применением электронного обучения, дистанционных образовательных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технологий*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1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 регламентирующий посещение мероприятий, которые…не предусмотрены учебным планом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 Порядок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 обучающихся при наличии заявления об отказе в применении электронного обучения, дистанционных образовательных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технологий*</a:t>
                      </a:r>
                      <a:endParaRPr lang="ru-RU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1162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Локальный нормативный акт об электронной информационно-образовательной среде»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 Требования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одежде обучающихся, в том числе требования к ее общему виду, цвету, фасону, видам одежды обучающихся, знакам отличия, и правила ее 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ношения*</a:t>
                      </a:r>
                      <a:endParaRPr lang="ru-RU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160127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структурном подразделении образовательной организации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65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08426" y="1669055"/>
            <a:ext cx="24809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FF"/>
              </a:solidFill>
              <a:latin typeface="+mj-lt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FFFFFF"/>
                </a:solidFill>
                <a:latin typeface="+mj-lt"/>
                <a:ea typeface="Montserrat SemiBold"/>
                <a:cs typeface="Montserrat SemiBold"/>
                <a:sym typeface="Montserrat SemiBold"/>
              </a:rPr>
              <a:t>Задать вопросы, сообщить об избыточной нагрузке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09550"/>
            <a:ext cx="8603700" cy="8081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Примерный</a:t>
            </a:r>
            <a:r>
              <a:rPr lang="ru-RU" b="1" dirty="0"/>
              <a:t> перечень локальных нормативных актов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образовательной организации, реализующей</a:t>
            </a:r>
            <a:br>
              <a:rPr lang="ru-RU" b="1" dirty="0"/>
            </a:br>
            <a:r>
              <a:rPr lang="ru-RU" b="1" dirty="0"/>
              <a:t> программы СПО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37697"/>
              </p:ext>
            </p:extLst>
          </p:nvPr>
        </p:nvGraphicFramePr>
        <p:xfrm>
          <a:off x="10363" y="1454828"/>
          <a:ext cx="9144000" cy="37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800600"/>
              </a:tblGrid>
              <a:tr h="443212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19…(1 ЛНА переходит в разряд обязательных при </a:t>
                      </a:r>
                      <a:r>
                        <a:rPr lang="ru-RU" sz="9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определенных </a:t>
                      </a:r>
                      <a:r>
                        <a:rPr lang="ru-RU" sz="9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условиях, </a:t>
                      </a:r>
                      <a:r>
                        <a:rPr lang="ru-RU" sz="9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9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ЛНА </a:t>
                      </a:r>
                      <a:r>
                        <a:rPr lang="ru-RU" sz="9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исключается)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о порядке оказания платных образовательных услуг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9046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и условия восстановления в организации</a:t>
                      </a:r>
                      <a:endParaRPr lang="ru-RU" sz="900" b="1" i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регламентирующий зачисление в образовательную организацию-участника при реализации в сетевой форме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9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 регламентирующий участие обучающегося в формировании содержания профессионального образования</a:t>
                      </a:r>
                      <a:endParaRPr lang="ru-RU" sz="9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определяющий количество обучающихся в объединении, их возрастные категории, а также продолжительность учебных занятий в объединении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453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Документы о материальной поддержке обучающимся образовательной организации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22272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 </a:t>
                      </a: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Документ, регламентирующий предоставление образовательной организацией мер социальной поддержки обучающихся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63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Порядок проезда к месту организации практической подготовки и… проживание …в период практической подготовки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Порядок  осуществления электронного документооборота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6921">
                <a:tc>
                  <a:txBody>
                    <a:bodyPr/>
                    <a:lstStyle/>
                    <a:p>
                      <a:pPr algn="just"/>
                      <a:r>
                        <a:rPr lang="ru-RU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24.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и сроки проведения конкурсного отбора обучающихся при приеме их в порядке перевода из одной организации, реализующей образовательные программы СПО, в другую</a:t>
                      </a:r>
                      <a:endParaRPr lang="ru-RU" sz="9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 о реализации образовательных программ …с применением электронного обучения, дистанционных образовательных технологий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6499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Порядок, определяющий день отдыха в день сдачи крови и (или) ее компонентов и в день связанного с этим медицинского осмотра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применения образовательными организациями сервиса </a:t>
                      </a:r>
                      <a:r>
                        <a:rPr lang="ru-RU" sz="9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прокторинга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сервисов взаимодействия преподавателей с обучающимися и законными представителями*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9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Локальный нормативный акт о внутренней системе оценки качества образовательной деятельности</a:t>
                      </a:r>
                      <a:endParaRPr lang="ru-RU" sz="9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к одежде обучающихся, в том числе требования к ее общему виду, цвету, фасону, видам одежды обучающихся, знакам отличия, и правила ее ношения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1123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Положение о структурном подразделении образовательной организации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 Порядок предоставления обучающимся образовательной организации жилых помещений в общежитиях, размер платы за пользование жилым помещением (платы за наем) в общежитии*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3212"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Правила приема на обучение по дополнительным образовательным программам, а также на места с оплатой стоимости обучения физическими и (или) юридическими лицами</a:t>
                      </a:r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 Документы, регламентирующие случаи выдачи документов, подтверждающих обучение в организации, осуществляющей образовательную деятельность*</a:t>
                      </a:r>
                      <a:endParaRPr lang="ru-RU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6093" y="576100"/>
            <a:ext cx="1231232" cy="35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825" y="1109877"/>
            <a:ext cx="1889495" cy="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1181" y="152977"/>
            <a:ext cx="8496216" cy="10797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Пример </a:t>
            </a:r>
            <a:r>
              <a:rPr lang="ru-RU" b="1" dirty="0">
                <a:latin typeface="+mn-lt"/>
              </a:rPr>
              <a:t>неэффективных документов, увеличивающих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бюрократическую </a:t>
            </a:r>
            <a:r>
              <a:rPr lang="ru-RU" b="1" dirty="0" smtClean="0">
                <a:latin typeface="+mn-lt"/>
              </a:rPr>
              <a:t>нагрузку</a:t>
            </a:r>
            <a:endParaRPr lang="ru-RU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1781740"/>
            <a:ext cx="2590800" cy="525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Положение о службе психолого-педагогического </a:t>
            </a:r>
            <a:r>
              <a:rPr lang="ru-RU" sz="1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взаимодействия</a:t>
            </a:r>
            <a:endParaRPr lang="ru-RU" sz="1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49117"/>
            <a:ext cx="2590800" cy="27943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Обязательные документы педагога-психолога: 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Должностная инструкция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График работы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Расписание занятий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Рабочие программы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Годовой отчет</a:t>
            </a:r>
          </a:p>
          <a:p>
            <a:pPr marL="228600" indent="-228600" algn="just">
              <a:buAutoNum type="arabicPeriod"/>
            </a:pPr>
            <a:endParaRPr lang="ru-RU" sz="1000" dirty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endParaRPr lang="ru-RU" sz="1000" dirty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endParaRPr lang="ru-RU" sz="1000" dirty="0" smtClean="0"/>
          </a:p>
          <a:p>
            <a:pPr marL="228600" indent="-228600" algn="just">
              <a:buAutoNum type="arabicPeriod"/>
            </a:pPr>
            <a:endParaRPr lang="ru-RU" sz="1000" dirty="0"/>
          </a:p>
          <a:p>
            <a:pPr marL="228600" indent="-228600" algn="just">
              <a:buAutoNum type="arabicPeriod"/>
            </a:pPr>
            <a:endParaRPr lang="ru-RU" sz="1000" dirty="0" smtClean="0"/>
          </a:p>
          <a:p>
            <a:pPr marL="228600" indent="-228600" algn="just">
              <a:buAutoNum type="arabicPeriod"/>
            </a:pPr>
            <a:endParaRPr lang="ru-RU" sz="1000" dirty="0"/>
          </a:p>
          <a:p>
            <a:pPr marL="228600" indent="-228600" algn="just">
              <a:buAutoNum type="arabicPeriod"/>
            </a:pPr>
            <a:endParaRPr lang="ru-RU" sz="1000" dirty="0" smtClean="0"/>
          </a:p>
          <a:p>
            <a:pPr marL="228600" indent="-228600" algn="just">
              <a:buAutoNum type="arabicPeriod"/>
            </a:pPr>
            <a:endParaRPr lang="ru-RU" sz="1000" dirty="0"/>
          </a:p>
          <a:p>
            <a:pPr marL="228600" indent="-228600" algn="just">
              <a:buAutoNum type="arabicPeriod"/>
            </a:pP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1781740"/>
            <a:ext cx="2743200" cy="5253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Положение о психолого-педагогической помощи и психолого-педагогическом сопровождении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2349117"/>
            <a:ext cx="2743200" cy="2794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Обязательные документы педагога-психолога: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График работы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Расписание занятий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Рабочие программы</a:t>
            </a:r>
          </a:p>
          <a:p>
            <a:pPr marL="228600" indent="-228600" algn="just">
              <a:buFontTx/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Перспективный годовой план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Годовой отчет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Индивидуальные карты психолого-педагогического обследования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Журнал индивидуальных/ групповых занятий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Журнал консультирования родителей</a:t>
            </a:r>
          </a:p>
          <a:p>
            <a:pPr marL="228600" indent="-228600" algn="just">
              <a:buAutoNum type="arabicPeriod" startAt="9"/>
            </a:pPr>
            <a:r>
              <a:rPr lang="ru-RU" sz="1000" dirty="0" smtClean="0">
                <a:solidFill>
                  <a:srgbClr val="FF0000"/>
                </a:solidFill>
              </a:rPr>
              <a:t>Журнал консультирования педагогов</a:t>
            </a:r>
          </a:p>
          <a:p>
            <a:pPr marL="228600" indent="-228600" algn="just">
              <a:buAutoNum type="arabicPeriod" startAt="9"/>
            </a:pPr>
            <a:endParaRPr lang="ru-RU" sz="1000" dirty="0">
              <a:solidFill>
                <a:srgbClr val="FF0000"/>
              </a:solidFill>
            </a:endParaRPr>
          </a:p>
          <a:p>
            <a:pPr marL="228600" indent="-228600" algn="just">
              <a:buAutoNum type="arabicPeriod" startAt="9"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228600" indent="-228600" algn="just">
              <a:buAutoNum type="arabicPeriod" startAt="9"/>
            </a:pPr>
            <a:endParaRPr lang="ru-RU" sz="1000" dirty="0" smtClean="0">
              <a:solidFill>
                <a:srgbClr val="FF0000"/>
              </a:solidFill>
            </a:endParaRPr>
          </a:p>
          <a:p>
            <a:pPr marL="228600" indent="-228600" algn="just">
              <a:buAutoNum type="arabicPeriod" startAt="9"/>
            </a:pPr>
            <a:endParaRPr lang="ru-RU" sz="1000" dirty="0"/>
          </a:p>
          <a:p>
            <a:pPr marL="228600" indent="-228600" algn="just">
              <a:buAutoNum type="arabicPeriod" startAt="9"/>
            </a:pP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48555" y="1789092"/>
            <a:ext cx="2873331" cy="534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Положение о деятельности педагога-психолога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1968" y="2372594"/>
            <a:ext cx="2859919" cy="27709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Обязательные документы педагога-психолога: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График работы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Циклограмма деятельности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Расписание занятий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Рабочие программы</a:t>
            </a:r>
          </a:p>
          <a:p>
            <a:pPr marL="228600" indent="-228600" algn="just">
              <a:buFontTx/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Перспективный годовой план</a:t>
            </a:r>
          </a:p>
          <a:p>
            <a:pPr marL="228600" indent="-228600" algn="just">
              <a:buFontTx/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Календарный план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Годовой отчет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Индивидуальные карты психолого-педагогического обследования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Листы коррекционной работы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Журнал индивидуальных/ групповых занятий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Журнал консультирования родителей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chemeClr val="tx1"/>
                </a:solidFill>
              </a:rPr>
              <a:t>Журнал консультирования педагогов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Журнал запросов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solidFill>
                  <a:srgbClr val="FF0000"/>
                </a:solidFill>
              </a:rPr>
              <a:t>Методические рекомендации для воспитателей/родителей</a:t>
            </a:r>
          </a:p>
          <a:p>
            <a:pPr marL="228600" indent="-228600" algn="just">
              <a:buAutoNum type="arabicPeriod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28600" indent="-228600" algn="just">
              <a:buAutoNum type="arabicPeriod"/>
            </a:pPr>
            <a:endParaRPr lang="ru-RU" sz="1000" dirty="0" smtClean="0">
              <a:solidFill>
                <a:schemeClr val="tx1"/>
              </a:solidFill>
            </a:endParaRPr>
          </a:p>
          <a:p>
            <a:pPr marL="228600" indent="-228600" algn="just">
              <a:buAutoNum type="arabicPeriod" startAt="9"/>
            </a:pP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360251"/>
            <a:ext cx="8727320" cy="379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Психолого-педагогическое сопровождение: </a:t>
            </a:r>
            <a:r>
              <a:rPr lang="ru-RU" sz="3200" dirty="0" smtClean="0">
                <a:solidFill>
                  <a:srgbClr val="FF0000"/>
                </a:solidFill>
              </a:rPr>
              <a:t>9 </a:t>
            </a:r>
            <a:r>
              <a:rPr lang="ru-RU" dirty="0" smtClean="0">
                <a:solidFill>
                  <a:srgbClr val="FF0000"/>
                </a:solidFill>
              </a:rPr>
              <a:t>локальных нормативных актов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7686" y="1979115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86" y="1979115"/>
                <a:ext cx="23724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513" r="-1538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9470" y="1979115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470" y="1979115"/>
                <a:ext cx="23724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7949" r="-17949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05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3290</TotalTime>
  <Words>1755</Words>
  <Application>Microsoft Office PowerPoint</Application>
  <PresentationFormat>Экран (16:9)</PresentationFormat>
  <Paragraphs>271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Microsoft Sans Serif</vt:lpstr>
      <vt:lpstr>Montserrat SemiBold</vt:lpstr>
      <vt:lpstr>Times New Roman</vt:lpstr>
      <vt:lpstr>YS Text</vt:lpstr>
      <vt:lpstr>Office Theme</vt:lpstr>
      <vt:lpstr>Документация образовательной организации: подходы к анализу и сокращению</vt:lpstr>
      <vt:lpstr>Использование неэффективных документов как ключевая проблема превышения бюрократической нагрузки</vt:lpstr>
      <vt:lpstr>Задачи по снижению бюрократической нагрузки на уровне образовательной организации</vt:lpstr>
      <vt:lpstr>Классификация локальных нормативных актов по обязательности</vt:lpstr>
      <vt:lpstr>Обязательные локальные нормативные акты </vt:lpstr>
      <vt:lpstr>Примерный перечень локальных нормативных актов в образовательной организации,  реализующей программы дошкольного образования</vt:lpstr>
      <vt:lpstr>Примерный перечень локальных нормативных актов в общеобразовательной организации </vt:lpstr>
      <vt:lpstr>Примерный перечень локальных нормативных актов в образовательной организации, реализующей  программы СПО </vt:lpstr>
      <vt:lpstr>Пример неэффективных документов, увеличивающих  бюрократическую нагрузку</vt:lpstr>
      <vt:lpstr>Принципы локального регулирования.  Анализ и сокращение документации: бюрократическая гильотина </vt:lpstr>
      <vt:lpstr>Бюрократическая гильотина в действии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Крицкая Ольга Анатольевна</dc:creator>
  <cp:lastModifiedBy>Чуркина Юлия Михайловна</cp:lastModifiedBy>
  <cp:revision>222</cp:revision>
  <cp:lastPrinted>2025-09-17T11:39:35Z</cp:lastPrinted>
  <dcterms:created xsi:type="dcterms:W3CDTF">2025-08-15T11:15:45Z</dcterms:created>
  <dcterms:modified xsi:type="dcterms:W3CDTF">2025-11-25T08:27:18Z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2025-08-15T00:00:00Z</vt:filetime>
  </property>
  <property fmtid="{D5CDD505-2E9C-101B-9397-08002B2CF9AE}" pid="5" name="Producer">
    <vt:lpwstr>Microsoft® PowerPoint® 2013</vt:lpwstr>
  </property>
</Properties>
</file>