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0"/>
  </p:notesMasterIdLst>
  <p:sldIdLst>
    <p:sldId id="301" r:id="rId3"/>
    <p:sldId id="302" r:id="rId4"/>
    <p:sldId id="412" r:id="rId5"/>
    <p:sldId id="312" r:id="rId6"/>
    <p:sldId id="303" r:id="rId7"/>
    <p:sldId id="306" r:id="rId8"/>
    <p:sldId id="307" r:id="rId9"/>
    <p:sldId id="401" r:id="rId10"/>
    <p:sldId id="413" r:id="rId11"/>
    <p:sldId id="310" r:id="rId12"/>
    <p:sldId id="402" r:id="rId13"/>
    <p:sldId id="407" r:id="rId14"/>
    <p:sldId id="408" r:id="rId15"/>
    <p:sldId id="409" r:id="rId16"/>
    <p:sldId id="410" r:id="rId17"/>
    <p:sldId id="309" r:id="rId18"/>
    <p:sldId id="4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1C35-4D8D-4CB9-8E3E-A42DDB3F469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C5E5-873E-456C-BC65-F711E16EF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0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xmlns="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60343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738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174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664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474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878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xmlns="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xmlns="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xmlns="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797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46623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xmlns="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xmlns="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xmlns="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xmlns="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xmlns="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xmlns="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xmlns="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xmlns="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xmlns="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xmlns="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xmlns="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9743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443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xmlns="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xmlns="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xmlns="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xmlns="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xmlns="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xmlns="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xmlns="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xmlns="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xmlns="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xmlns="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xmlns="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xmlns="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xmlns="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xmlns="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xmlns="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xmlns="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xmlns="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xmlns="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xmlns="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xmlns="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xmlns="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xmlns="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0888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xmlns="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50157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1838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32509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BD2FB-A535-465F-B613-1386EA094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C8D606-0CA4-4C9E-B4A2-5B9A56809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5D082A-A971-4BD0-9A32-C171759D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B9977-70A0-429D-A65A-53D49D57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A4D567-D350-4DA7-9336-E8AF7D80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321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81DAE-A0F6-47CF-A52C-463EFDD1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90872C-5418-48A6-B103-C1635C16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78DE96-B9DA-4FC0-A200-2ABEFEE5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3AD8E2-BCB4-4971-AC71-74BBE0E6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2F5D6B-D80C-48F2-922F-E98FA2C1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95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6E55F-A83C-452A-A5EE-83128BBE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D9D481-719B-4D86-A569-82271992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56E160-5C96-41DF-BB8F-6D4FDE55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9AD59C-8C1B-4F43-A9AB-436512F5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30AF6-F263-48C5-BEA4-DC48B3E2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47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AA494-B721-4E15-BD92-722B2226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52ABC6-C7B9-44B8-9242-717ADAEC3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5015EE-7E0B-4751-AAEC-EC5B43E7A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E81384-0819-4310-961E-040FA66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76A3EE-12A9-4386-BE1A-7BCA11BF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0C4B64-0B53-40F7-B05E-FDCED7A2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84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AA7DD-271A-49D8-A122-74A3A4DD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EEE682-5305-4A76-8BC8-1AF7CC7E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095A96-9FD3-47C3-9E90-918FA6D5D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E587F9-95C8-4410-BA8F-ECF0D133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EFE6833-B569-4DF8-B55C-37102FD6A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A513DE-D45B-4FA6-9D2D-52DEAD7C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08002CE-FD6C-429C-ACBC-900CFC57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1E8719-4B04-4AA5-8D55-999AEB7A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921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4BF8CC-3700-4681-8770-1BA461B6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C3AA2D-D22F-4576-9A94-4179B53D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C966EB-6CB6-4A14-8510-01E1D9FD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9414A-D9F6-416A-9DD3-725CA045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01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D5F57DD-B26B-422B-9265-EA6BBB0E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F3E718B-5168-4161-B3C2-CB2AA7E5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A63963-C1C4-4026-802B-00CE3965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441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A0058-B82D-4E38-B075-F8C02359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4C489B-55E0-40FF-9A50-075756A6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AECE10-DF4C-4E01-9758-3DDCE973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BD94EE-1685-4E7F-A821-C6FE6AA7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567FA4-728D-439F-9BE3-E456B79C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4CEA88-FA9A-4165-BCC7-645D72A1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8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3193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C7993-30D6-4DE1-B818-2D4A4DB9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5CD6BF1-F35E-483F-A7B9-F9415A725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53D14A-5C49-4245-B95E-FD1D91943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1FFD64-AD65-4289-B5F1-320E53D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63DCA9-D73F-4BB2-8B56-D87DDF54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7B37A7-C75C-4EBC-823A-C642DFC9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207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12011-9F7B-43B2-8311-A000DBDC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490C80-EEB6-477F-9D9F-B09CF2AF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35171B-08CA-43D5-91C6-90781F9C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4C240A-AE5D-4BA1-B141-6D6599BF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9CD8E-9A64-4AAC-9127-3279CB6C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700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BB9152-9A57-40B1-8480-E2C4AF676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31BFCB-3492-40F7-8F15-F34F72574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4CBCA-27EB-4401-B668-EED11728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A1FCCF-7ED0-4347-B4B1-55D29A76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1A8EEA-C868-41CA-8AA7-0086E488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965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xmlns="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xmlns="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xmlns="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255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495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208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52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5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67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066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65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3DEEA-4B23-4960-893D-8DFBA7C1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41D79E-B055-42C6-9733-E484F44FD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0F5705-2565-41F1-8A79-8CD43C7AD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57A7-F8DA-4999-BB1D-74FCF91F41E5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050B0D-FF4E-40DC-AFD9-F68A74A16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18C2EF-322E-4137-A4D7-1B3D62527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5E9B-E12F-4293-8F29-5A05FE35A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69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A7A7352-1F0F-40F8-9BD3-8B1D4C2AD396}"/>
              </a:ext>
            </a:extLst>
          </p:cNvPr>
          <p:cNvSpPr/>
          <p:nvPr/>
        </p:nvSpPr>
        <p:spPr>
          <a:xfrm>
            <a:off x="4618085" y="1275284"/>
            <a:ext cx="772358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«Деятельность педагога-психолога </a:t>
            </a:r>
          </a:p>
          <a:p>
            <a:pPr algn="ctr"/>
            <a:r>
              <a:rPr lang="ru-RU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 оказанию ранней помощи </a:t>
            </a:r>
          </a:p>
          <a:p>
            <a:pPr algn="ctr"/>
            <a:r>
              <a:rPr lang="ru-RU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детям до 3 лет и их семьям </a:t>
            </a:r>
          </a:p>
          <a:p>
            <a:pPr algn="ctr"/>
            <a:r>
              <a:rPr lang="ru-RU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целях содействия адаптации, </a:t>
            </a:r>
          </a:p>
          <a:p>
            <a:pPr algn="ctr"/>
            <a:r>
              <a:rPr lang="ru-RU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психофизическому и</a:t>
            </a:r>
          </a:p>
          <a:p>
            <a:pPr algn="ctr"/>
            <a:r>
              <a:rPr lang="ru-RU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социальному развитию</a:t>
            </a:r>
            <a:r>
              <a:rPr lang="ru-RU" sz="2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D8C4A9C-A24B-46A4-9D2F-99567F75ED22}"/>
              </a:ext>
            </a:extLst>
          </p:cNvPr>
          <p:cNvSpPr/>
          <p:nvPr/>
        </p:nvSpPr>
        <p:spPr>
          <a:xfrm>
            <a:off x="401587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«Центр развития ребенка - детский сад № 56 «Надежда» г. Орска» 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A412CD1-9F40-48DB-8B9A-A99DCE8EF8CE}"/>
              </a:ext>
            </a:extLst>
          </p:cNvPr>
          <p:cNvSpPr/>
          <p:nvPr/>
        </p:nvSpPr>
        <p:spPr>
          <a:xfrm>
            <a:off x="7397343" y="5199412"/>
            <a:ext cx="4794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педагог-психолог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высшей кв. категории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Недорезова Г.А.</a:t>
            </a:r>
          </a:p>
        </p:txBody>
      </p:sp>
    </p:spTree>
    <p:extLst>
      <p:ext uri="{BB962C8B-B14F-4D97-AF65-F5344CB8AC3E}">
        <p14:creationId xmlns:p14="http://schemas.microsoft.com/office/powerpoint/2010/main" xmlns="" val="318219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87BCFDC9-A97B-4F1F-B476-3D72360FBA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6A1D5A5-04D3-4BD2-8D15-0F57A91353C5}"/>
              </a:ext>
            </a:extLst>
          </p:cNvPr>
          <p:cNvGrpSpPr/>
          <p:nvPr/>
        </p:nvGrpSpPr>
        <p:grpSpPr>
          <a:xfrm>
            <a:off x="5023262" y="454231"/>
            <a:ext cx="6935190" cy="5949537"/>
            <a:chOff x="1944920" y="1368505"/>
            <a:chExt cx="5851832" cy="4835197"/>
          </a:xfrm>
        </p:grpSpPr>
        <p:cxnSp>
          <p:nvCxnSpPr>
            <p:cNvPr id="4" name="Straight Connector 7">
              <a:extLst>
                <a:ext uri="{FF2B5EF4-FFF2-40B4-BE49-F238E27FC236}">
                  <a16:creationId xmlns:a16="http://schemas.microsoft.com/office/drawing/2014/main" xmlns="" id="{D88D83CC-4A54-44DC-95ED-ACA19971BE5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xmlns="" id="{E34EB8AD-45D4-41C2-900E-0F10C37CDE7F}"/>
                </a:ext>
              </a:extLst>
            </p:cNvPr>
            <p:cNvCxnSpPr>
              <a:cxnSpLocks/>
              <a:endCxn id="14" idx="7"/>
            </p:cNvCxnSpPr>
            <p:nvPr/>
          </p:nvCxnSpPr>
          <p:spPr>
            <a:xfrm flipH="1">
              <a:off x="4309502" y="3871740"/>
              <a:ext cx="626948" cy="147138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>
              <a:extLst>
                <a:ext uri="{FF2B5EF4-FFF2-40B4-BE49-F238E27FC236}">
                  <a16:creationId xmlns:a16="http://schemas.microsoft.com/office/drawing/2014/main" xmlns="" id="{2ED40E1F-F0A0-43A1-86C6-08386A5B9866}"/>
                </a:ext>
              </a:extLst>
            </p:cNvPr>
            <p:cNvCxnSpPr>
              <a:cxnSpLocks/>
              <a:endCxn id="15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xmlns="" id="{DD0BF482-AF4E-40E8-B7FB-7044C51418A6}"/>
                </a:ext>
              </a:extLst>
            </p:cNvPr>
            <p:cNvCxnSpPr>
              <a:cxnSpLocks/>
              <a:endCxn id="16" idx="5"/>
            </p:cNvCxnSpPr>
            <p:nvPr/>
          </p:nvCxnSpPr>
          <p:spPr>
            <a:xfrm flipH="1" flipV="1">
              <a:off x="3913957" y="2761710"/>
              <a:ext cx="1022490" cy="11100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xmlns="" id="{8FECDFB1-3604-430A-8689-4D94BB8E5619}"/>
                </a:ext>
              </a:extLst>
            </p:cNvPr>
            <p:cNvCxnSpPr>
              <a:cxnSpLocks/>
              <a:endCxn id="12" idx="4"/>
            </p:cNvCxnSpPr>
            <p:nvPr/>
          </p:nvCxnSpPr>
          <p:spPr>
            <a:xfrm flipV="1">
              <a:off x="5008761" y="2524069"/>
              <a:ext cx="122487" cy="126289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xmlns="" id="{48B45F34-D53F-4B58-81A8-62712A8E6C4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4976826" y="3319950"/>
              <a:ext cx="1746945" cy="5784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3">
              <a:extLst>
                <a:ext uri="{FF2B5EF4-FFF2-40B4-BE49-F238E27FC236}">
                  <a16:creationId xmlns:a16="http://schemas.microsoft.com/office/drawing/2014/main" xmlns="" id="{F3C4EF6A-3E29-4FED-8422-B30666973FFE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xmlns="" id="{72D529A6-39A6-418D-A6DF-578EA06D0E54}"/>
                </a:ext>
              </a:extLst>
            </p:cNvPr>
            <p:cNvSpPr/>
            <p:nvPr/>
          </p:nvSpPr>
          <p:spPr>
            <a:xfrm>
              <a:off x="6539677" y="2368411"/>
              <a:ext cx="1257075" cy="1114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xmlns="" id="{FA64F61F-2A2B-4384-87E4-2A7096BBC7BA}"/>
                </a:ext>
              </a:extLst>
            </p:cNvPr>
            <p:cNvSpPr/>
            <p:nvPr/>
          </p:nvSpPr>
          <p:spPr>
            <a:xfrm rot="21069291">
              <a:off x="4473838" y="1368505"/>
              <a:ext cx="1136072" cy="11624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xmlns="" id="{C3C610F1-2325-4FE2-9B13-8B4D4B4B67F7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xmlns="" id="{5A2CD2C4-7DEA-47DE-A1DE-8D1CF2E8718C}"/>
                </a:ext>
              </a:extLst>
            </p:cNvPr>
            <p:cNvSpPr/>
            <p:nvPr/>
          </p:nvSpPr>
          <p:spPr>
            <a:xfrm>
              <a:off x="3396656" y="5195478"/>
              <a:ext cx="1069466" cy="10082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xmlns="" id="{1ECB96F8-1DCA-45C5-B2C7-4CCF9AB8FF81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20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АРТ-</a:t>
              </a:r>
              <a:endParaRPr lang="ko-KR" altLang="en-US" sz="20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xmlns="" id="{24D2476F-D2B8-48C2-9908-A1F48373BF64}"/>
                </a:ext>
              </a:extLst>
            </p:cNvPr>
            <p:cNvSpPr/>
            <p:nvPr/>
          </p:nvSpPr>
          <p:spPr>
            <a:xfrm>
              <a:off x="3010364" y="1931420"/>
              <a:ext cx="1058625" cy="9727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C4F785A-23E2-4E38-B7FC-F03E0BB825B2}"/>
                </a:ext>
              </a:extLst>
            </p:cNvPr>
            <p:cNvSpPr txBox="1"/>
            <p:nvPr/>
          </p:nvSpPr>
          <p:spPr>
            <a:xfrm>
              <a:off x="4126632" y="3682407"/>
              <a:ext cx="1649488" cy="37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400" b="1" dirty="0">
                  <a:latin typeface="Arial Black" panose="020B0A04020102020204" pitchFamily="34" charset="0"/>
                  <a:cs typeface="Calibri" pitchFamily="34" charset="0"/>
                </a:rPr>
                <a:t>ТЕРАПИЯ</a:t>
              </a:r>
              <a:endParaRPr lang="ko-KR" altLang="en-US" sz="2400" b="1" dirty="0">
                <a:latin typeface="Arial Black" panose="020B0A04020102020204" pitchFamily="34" charset="0"/>
                <a:cs typeface="Calibri" pitchFamily="34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xmlns="" id="{F9FB9650-2BCA-4A4D-9709-003A90A29D11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xmlns="" id="{985DD769-F5E0-4450-B120-0B677EAFC92E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xmlns="" id="{951636B7-A65A-4939-B20E-54A275E72F94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xmlns="" id="{4B4A464F-CE97-4883-B678-7119FE99B71C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xmlns="" id="{8DA58266-1A69-437E-94ED-E85C17E110F1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xmlns="" id="{417F6205-CFB0-4591-8484-7E2968545E39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xmlns="" id="{363BCD1E-3D43-46A4-BB21-7C74E7FBCF28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xmlns="" id="{891BF7C6-D63A-4FD1-AEB2-4C84FB731623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xmlns="" id="{7130E8AC-984F-4092-AC32-66B423E9B7C3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xmlns="" id="{2CD77DD8-9DE4-432C-9F04-88112D03B51A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40">
              <a:extLst>
                <a:ext uri="{FF2B5EF4-FFF2-40B4-BE49-F238E27FC236}">
                  <a16:creationId xmlns:a16="http://schemas.microsoft.com/office/drawing/2014/main" xmlns="" id="{2A590D60-6E83-4BD7-8B67-33F4AA320264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30">
              <a:extLst>
                <a:ext uri="{FF2B5EF4-FFF2-40B4-BE49-F238E27FC236}">
                  <a16:creationId xmlns:a16="http://schemas.microsoft.com/office/drawing/2014/main" xmlns="" id="{CA2E4DFF-4813-4634-9629-869344F868C9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36">
              <a:extLst>
                <a:ext uri="{FF2B5EF4-FFF2-40B4-BE49-F238E27FC236}">
                  <a16:creationId xmlns:a16="http://schemas.microsoft.com/office/drawing/2014/main" xmlns="" id="{B4D6E4D1-DA80-45FA-895F-0F8849659291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DAA441-6DDB-4A09-B97E-BEAE18174535}"/>
              </a:ext>
            </a:extLst>
          </p:cNvPr>
          <p:cNvSpPr txBox="1"/>
          <p:nvPr/>
        </p:nvSpPr>
        <p:spPr>
          <a:xfrm>
            <a:off x="8064678" y="97864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 Black" panose="020B0A04020102020204" pitchFamily="34" charset="0"/>
              </a:rPr>
              <a:t>Сказко</a:t>
            </a:r>
            <a:r>
              <a:rPr lang="ru-RU" sz="2000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2AFF02-F041-4849-A6AE-76A7D739C1F3}"/>
              </a:ext>
            </a:extLst>
          </p:cNvPr>
          <p:cNvSpPr txBox="1"/>
          <p:nvPr/>
        </p:nvSpPr>
        <p:spPr>
          <a:xfrm>
            <a:off x="9804213" y="4765227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Музы-</a:t>
            </a:r>
          </a:p>
          <a:p>
            <a:pPr algn="ctr"/>
            <a:r>
              <a:rPr lang="ru-RU" dirty="0" err="1">
                <a:latin typeface="Arial Black" panose="020B0A04020102020204" pitchFamily="34" charset="0"/>
              </a:rPr>
              <a:t>кальная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12D3B30-9E6A-4C84-86B4-521EE049DF77}"/>
              </a:ext>
            </a:extLst>
          </p:cNvPr>
          <p:cNvSpPr txBox="1"/>
          <p:nvPr/>
        </p:nvSpPr>
        <p:spPr>
          <a:xfrm>
            <a:off x="10588996" y="2121081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Кукло</a:t>
            </a:r>
            <a:r>
              <a:rPr lang="ru-RU" sz="2400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0267C54-5A87-4CE2-A201-5D738355F521}"/>
              </a:ext>
            </a:extLst>
          </p:cNvPr>
          <p:cNvSpPr txBox="1"/>
          <p:nvPr/>
        </p:nvSpPr>
        <p:spPr>
          <a:xfrm>
            <a:off x="6710955" y="5460310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>
                <a:latin typeface="Arial Black" panose="020B0A04020102020204" pitchFamily="34" charset="0"/>
              </a:rPr>
              <a:t>Песоч</a:t>
            </a:r>
            <a:r>
              <a:rPr lang="ru-RU" sz="2400" dirty="0">
                <a:latin typeface="Arial Black" panose="020B0A04020102020204" pitchFamily="34" charset="0"/>
              </a:rPr>
              <a:t>-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ная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DA7F611-0B91-4C49-B513-395345A16390}"/>
              </a:ext>
            </a:extLst>
          </p:cNvPr>
          <p:cNvSpPr txBox="1"/>
          <p:nvPr/>
        </p:nvSpPr>
        <p:spPr>
          <a:xfrm>
            <a:off x="6298505" y="153384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Игровая</a:t>
            </a:r>
          </a:p>
        </p:txBody>
      </p:sp>
    </p:spTree>
    <p:extLst>
      <p:ext uri="{BB962C8B-B14F-4D97-AF65-F5344CB8AC3E}">
        <p14:creationId xmlns:p14="http://schemas.microsoft.com/office/powerpoint/2010/main" xmlns="" val="271864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3621974" y="142503"/>
            <a:ext cx="5721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Песочная терапия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7034" y="2592428"/>
            <a:ext cx="6492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Способствует стабилизации эмоционального состояния, учит детей прислушиваться к себе и проговаривать свои ощущения (первый опыт самоанализа).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2025-02-12 09.51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377" y="1736204"/>
            <a:ext cx="3842968" cy="42363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811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3727376" y="142504"/>
            <a:ext cx="5616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Песочная терапия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0140" y="1471910"/>
            <a:ext cx="69589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rPr>
              <a:t>ЭТАПЫ РАБОТЫ С ПЕСКОМ: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2025-02-12 09.51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426" y="1632032"/>
            <a:ext cx="3440574" cy="44215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92">
            <a:extLst>
              <a:ext uri="{FF2B5EF4-FFF2-40B4-BE49-F238E27FC236}">
                <a16:creationId xmlns:a16="http://schemas.microsoft.com/office/drawing/2014/main" xmlns="" id="{A5C3D4BD-DF06-428F-8B21-69F13CA47E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0140" y="2880590"/>
            <a:ext cx="468808" cy="484146"/>
          </a:xfrm>
          <a:prstGeom prst="ellipse">
            <a:avLst/>
          </a:prstGeom>
          <a:solidFill>
            <a:srgbClr val="DC00C8"/>
          </a:solidFill>
          <a:ln w="12700" cap="flat" cmpd="sng" algn="ctr">
            <a:solidFill>
              <a:srgbClr val="DC00C8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CEC3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BB94DB-30B6-4CAC-A678-E9A688F5E71A}"/>
              </a:ext>
            </a:extLst>
          </p:cNvPr>
          <p:cNvSpPr txBox="1"/>
          <p:nvPr/>
        </p:nvSpPr>
        <p:spPr>
          <a:xfrm>
            <a:off x="5795025" y="2822347"/>
            <a:ext cx="62940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этап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знакомство с песочницей, правилами поведения и её обитателями.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69552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3727376" y="142504"/>
            <a:ext cx="5616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Песочная терапия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5821" y="1228570"/>
            <a:ext cx="65732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этап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знакомство со свойствами сухого песка, действиями на его поверхности.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Игра «Здравствуй, песок!»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Игра «Песочный дождик»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Упражнение «Песочный ветер»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Игра «Необыкновенные следы».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2025-02-12 09.51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550" y="1632032"/>
            <a:ext cx="3703898" cy="44215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92">
            <a:extLst>
              <a:ext uri="{FF2B5EF4-FFF2-40B4-BE49-F238E27FC236}">
                <a16:creationId xmlns:a16="http://schemas.microsoft.com/office/drawing/2014/main" xmlns="" id="{BBF6265B-4132-4B5B-935B-BD767274FE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47013" y="2073068"/>
            <a:ext cx="468808" cy="484146"/>
          </a:xfrm>
          <a:prstGeom prst="ellipse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CEC3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15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3727376" y="142504"/>
            <a:ext cx="5616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Песочная терапия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1222" y="1192944"/>
            <a:ext cx="653077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III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этап –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обучение простым действиям с погружением рук в песок.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Игра «Песочные прятки»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Игра «Спрячь игрушки»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Игра «Детские секреты»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Упражнение «Веселые пальчики»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2025-02-12 09.51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826" y="1782500"/>
            <a:ext cx="3738622" cy="42710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92">
            <a:extLst>
              <a:ext uri="{FF2B5EF4-FFF2-40B4-BE49-F238E27FC236}">
                <a16:creationId xmlns:a16="http://schemas.microsoft.com/office/drawing/2014/main" xmlns="" id="{F10C0F3C-3361-4F6A-AFDE-A0F6B7AA49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92414" y="2080852"/>
            <a:ext cx="468808" cy="484146"/>
          </a:xfrm>
          <a:prstGeom prst="ellipse">
            <a:avLst/>
          </a:prstGeom>
          <a:solidFill>
            <a:srgbClr val="7CEC32"/>
          </a:solidFill>
          <a:ln>
            <a:noFill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CEC3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17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3727376" y="142504"/>
            <a:ext cx="5616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Песочная терапия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3721" y="1620456"/>
            <a:ext cx="58104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IV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этап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прикосновений и игр на поверхности мокрого песка.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Игра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«Ручеёк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течёт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Игра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«Дождик моросит»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Игра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«Норки и холмики»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2025-02-12 09.51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826" y="1736203"/>
            <a:ext cx="3738622" cy="427105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92">
            <a:extLst>
              <a:ext uri="{FF2B5EF4-FFF2-40B4-BE49-F238E27FC236}">
                <a16:creationId xmlns:a16="http://schemas.microsoft.com/office/drawing/2014/main" xmlns="" id="{D46955D5-DBAB-4C6C-A096-9324D1B7DF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4913" y="2530970"/>
            <a:ext cx="468808" cy="484146"/>
          </a:xfrm>
          <a:prstGeom prst="ellipse">
            <a:avLst/>
          </a:prstGeom>
          <a:solidFill>
            <a:srgbClr val="FFD434"/>
          </a:solidFill>
          <a:ln w="12700" cap="flat" cmpd="sng" algn="ctr">
            <a:solidFill>
              <a:srgbClr val="FFD434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CEC3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69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0AC0E22-0486-4950-81D2-989449D92E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368659" y="1226917"/>
            <a:ext cx="3479877" cy="25936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68C2820-F679-4B7D-919A-009BA30A9C3F}"/>
              </a:ext>
            </a:extLst>
          </p:cNvPr>
          <p:cNvGrpSpPr/>
          <p:nvPr/>
        </p:nvGrpSpPr>
        <p:grpSpPr>
          <a:xfrm>
            <a:off x="6903867" y="1687090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0A37C9D-9BF9-4B0D-8F06-073B6BC3D637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xmlns="" id="{3E55EEAA-98C7-45F2-B0B0-D0E332678BDD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xmlns="" id="{96A409AE-B79A-4C2A-A8ED-9750BC27C29C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69B8ED7-75E7-4A1D-8E3E-E80998860139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7AE61F70-396E-432A-A20D-C64531EEC130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Г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069D0101-DC3D-4C9F-81C2-4CD20844DA9A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В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6D1554F-7B64-4FA9-B91F-3C73EABDDFCA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B11AF45-7EEC-4FFA-A558-478C8882A949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Б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12" name="Chevron 13">
            <a:extLst>
              <a:ext uri="{FF2B5EF4-FFF2-40B4-BE49-F238E27FC236}">
                <a16:creationId xmlns:a16="http://schemas.microsoft.com/office/drawing/2014/main" xmlns="" id="{6B923F62-9D49-4425-93CB-84D77E594DE0}"/>
              </a:ext>
            </a:extLst>
          </p:cNvPr>
          <p:cNvSpPr/>
          <p:nvPr/>
        </p:nvSpPr>
        <p:spPr>
          <a:xfrm>
            <a:off x="9355126" y="2021940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78">
            <a:extLst>
              <a:ext uri="{FF2B5EF4-FFF2-40B4-BE49-F238E27FC236}">
                <a16:creationId xmlns:a16="http://schemas.microsoft.com/office/drawing/2014/main" xmlns="" id="{5415317E-D76E-42DC-897C-DBFB439AE538}"/>
              </a:ext>
            </a:extLst>
          </p:cNvPr>
          <p:cNvSpPr/>
          <p:nvPr/>
        </p:nvSpPr>
        <p:spPr>
          <a:xfrm>
            <a:off x="9415813" y="3967522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BD6A4911-0F99-4634-9EBA-F31CCE28E726}"/>
              </a:ext>
            </a:extLst>
          </p:cNvPr>
          <p:cNvSpPr/>
          <p:nvPr/>
        </p:nvSpPr>
        <p:spPr>
          <a:xfrm>
            <a:off x="9805924" y="1678777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A0A659A1-F271-4E61-AF12-1580CDE5E397}"/>
              </a:ext>
            </a:extLst>
          </p:cNvPr>
          <p:cNvSpPr/>
          <p:nvPr/>
        </p:nvSpPr>
        <p:spPr>
          <a:xfrm>
            <a:off x="9828517" y="3688530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hevron 79">
            <a:extLst>
              <a:ext uri="{FF2B5EF4-FFF2-40B4-BE49-F238E27FC236}">
                <a16:creationId xmlns:a16="http://schemas.microsoft.com/office/drawing/2014/main" xmlns="" id="{DEDAFE00-6A9F-407E-A4D0-31F4B0A3F21E}"/>
              </a:ext>
            </a:extLst>
          </p:cNvPr>
          <p:cNvSpPr/>
          <p:nvPr/>
        </p:nvSpPr>
        <p:spPr>
          <a:xfrm rot="10800000">
            <a:off x="7302258" y="3173672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hevron 80">
            <a:extLst>
              <a:ext uri="{FF2B5EF4-FFF2-40B4-BE49-F238E27FC236}">
                <a16:creationId xmlns:a16="http://schemas.microsoft.com/office/drawing/2014/main" xmlns="" id="{A81BAB10-0775-4F9E-9661-B5E1D6897664}"/>
              </a:ext>
            </a:extLst>
          </p:cNvPr>
          <p:cNvSpPr/>
          <p:nvPr/>
        </p:nvSpPr>
        <p:spPr>
          <a:xfrm rot="10800000">
            <a:off x="7288511" y="5128974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7141EFD-9B13-47B0-B08A-610328D936E2}"/>
              </a:ext>
            </a:extLst>
          </p:cNvPr>
          <p:cNvSpPr/>
          <p:nvPr/>
        </p:nvSpPr>
        <p:spPr>
          <a:xfrm>
            <a:off x="1137674" y="121901"/>
            <a:ext cx="1046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Формы работы с родителями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621865C6-DB76-4595-920C-715BBAAF42D0}"/>
              </a:ext>
            </a:extLst>
          </p:cNvPr>
          <p:cNvSpPr/>
          <p:nvPr/>
        </p:nvSpPr>
        <p:spPr>
          <a:xfrm>
            <a:off x="7058812" y="2830509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xmlns="" id="{209DA566-ACC4-4A87-8DC0-C79F5F60AC3E}"/>
              </a:ext>
            </a:extLst>
          </p:cNvPr>
          <p:cNvSpPr/>
          <p:nvPr/>
        </p:nvSpPr>
        <p:spPr>
          <a:xfrm>
            <a:off x="7102234" y="4785812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B87630-94F6-47B4-B044-55C8BD463BD9}"/>
              </a:ext>
            </a:extLst>
          </p:cNvPr>
          <p:cNvSpPr txBox="1"/>
          <p:nvPr/>
        </p:nvSpPr>
        <p:spPr>
          <a:xfrm>
            <a:off x="9928182" y="1616830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-Анкетирование</a:t>
            </a:r>
          </a:p>
          <a:p>
            <a:r>
              <a:rPr lang="ru-RU" dirty="0">
                <a:latin typeface="Arial Black" panose="020B0A04020102020204" pitchFamily="34" charset="0"/>
              </a:rPr>
              <a:t>-Опрос</a:t>
            </a:r>
          </a:p>
          <a:p>
            <a:r>
              <a:rPr lang="ru-RU" dirty="0">
                <a:latin typeface="Arial Black" panose="020B0A04020102020204" pitchFamily="34" charset="0"/>
              </a:rPr>
              <a:t>-Консультация</a:t>
            </a:r>
          </a:p>
          <a:p>
            <a:r>
              <a:rPr lang="ru-RU" dirty="0">
                <a:latin typeface="Arial Black" panose="020B0A04020102020204" pitchFamily="34" charset="0"/>
              </a:rPr>
              <a:t>-Буклет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3B19B7-9E12-429F-90D9-1F712E0262B0}"/>
              </a:ext>
            </a:extLst>
          </p:cNvPr>
          <p:cNvSpPr txBox="1"/>
          <p:nvPr/>
        </p:nvSpPr>
        <p:spPr>
          <a:xfrm>
            <a:off x="5220351" y="2854678"/>
            <a:ext cx="1882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-Родительские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 уголки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-Информация 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на сайте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38A475E-42F1-4565-8EBD-7AD5F04560B0}"/>
              </a:ext>
            </a:extLst>
          </p:cNvPr>
          <p:cNvSpPr txBox="1"/>
          <p:nvPr/>
        </p:nvSpPr>
        <p:spPr>
          <a:xfrm>
            <a:off x="9913069" y="3486512"/>
            <a:ext cx="2257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-Родительское</a:t>
            </a:r>
          </a:p>
          <a:p>
            <a:r>
              <a:rPr lang="ru-RU" dirty="0">
                <a:latin typeface="Arial Black" panose="020B0A04020102020204" pitchFamily="34" charset="0"/>
              </a:rPr>
              <a:t> собрание</a:t>
            </a:r>
          </a:p>
          <a:p>
            <a:r>
              <a:rPr lang="ru-RU" dirty="0">
                <a:latin typeface="Arial Black" panose="020B0A04020102020204" pitchFamily="34" charset="0"/>
              </a:rPr>
              <a:t>-Клуб</a:t>
            </a:r>
          </a:p>
          <a:p>
            <a:r>
              <a:rPr lang="ru-RU" dirty="0">
                <a:latin typeface="Arial Black" panose="020B0A04020102020204" pitchFamily="34" charset="0"/>
              </a:rPr>
              <a:t>-День открытых</a:t>
            </a:r>
          </a:p>
          <a:p>
            <a:r>
              <a:rPr lang="ru-RU" dirty="0">
                <a:latin typeface="Arial Black" panose="020B0A04020102020204" pitchFamily="34" charset="0"/>
              </a:rPr>
              <a:t> дверей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A3F52D-B4DA-4CE5-809A-F0D226A5AF4D}"/>
              </a:ext>
            </a:extLst>
          </p:cNvPr>
          <p:cNvSpPr txBox="1"/>
          <p:nvPr/>
        </p:nvSpPr>
        <p:spPr>
          <a:xfrm>
            <a:off x="5140240" y="4974448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Мини-</a:t>
            </a:r>
            <a:r>
              <a:rPr lang="ru-RU" sz="1400" dirty="0" err="1">
                <a:latin typeface="Arial Black" panose="020B0A04020102020204" pitchFamily="34" charset="0"/>
              </a:rPr>
              <a:t>кванториум</a:t>
            </a:r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400" dirty="0">
                <a:latin typeface="Arial Black" panose="020B0A04020102020204" pitchFamily="34" charset="0"/>
              </a:rPr>
              <a:t>«Семейный круг»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0AC0E22-0486-4950-81D2-989449D92E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8056" y="3918812"/>
            <a:ext cx="3479877" cy="25843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15951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B43DD3-D3EA-4BE6-BFCA-C8EA82E581D1}"/>
              </a:ext>
            </a:extLst>
          </p:cNvPr>
          <p:cNvSpPr/>
          <p:nvPr/>
        </p:nvSpPr>
        <p:spPr>
          <a:xfrm>
            <a:off x="4920307" y="2877975"/>
            <a:ext cx="7022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79ACAA-65A0-4ADE-89E7-42744FC1AF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804" y="1619599"/>
            <a:ext cx="3981689" cy="45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48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97A9DB9-D181-41F6-9994-B308B7237508}"/>
              </a:ext>
            </a:extLst>
          </p:cNvPr>
          <p:cNvSpPr/>
          <p:nvPr/>
        </p:nvSpPr>
        <p:spPr>
          <a:xfrm rot="10800000" flipH="1" flipV="1">
            <a:off x="1235035" y="5083296"/>
            <a:ext cx="3647152" cy="331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Arrow: Chevron 9">
            <a:extLst>
              <a:ext uri="{FF2B5EF4-FFF2-40B4-BE49-F238E27FC236}">
                <a16:creationId xmlns:a16="http://schemas.microsoft.com/office/drawing/2014/main" xmlns="" id="{A1D23378-630E-494F-B07B-0DA1510148FB}"/>
              </a:ext>
            </a:extLst>
          </p:cNvPr>
          <p:cNvSpPr/>
          <p:nvPr/>
        </p:nvSpPr>
        <p:spPr>
          <a:xfrm>
            <a:off x="609751" y="4998137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xmlns="" id="{35842607-F8CB-46A3-A33A-47DC2493B3F4}"/>
              </a:ext>
            </a:extLst>
          </p:cNvPr>
          <p:cNvSpPr/>
          <p:nvPr/>
        </p:nvSpPr>
        <p:spPr>
          <a:xfrm>
            <a:off x="4920181" y="42660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Block Arc 4">
            <a:extLst>
              <a:ext uri="{FF2B5EF4-FFF2-40B4-BE49-F238E27FC236}">
                <a16:creationId xmlns:a16="http://schemas.microsoft.com/office/drawing/2014/main" xmlns="" id="{01ABD50E-76C5-493F-BD9D-23DBD5617264}"/>
              </a:ext>
            </a:extLst>
          </p:cNvPr>
          <p:cNvSpPr/>
          <p:nvPr/>
        </p:nvSpPr>
        <p:spPr>
          <a:xfrm rot="10955519" flipH="1" flipV="1">
            <a:off x="5593686" y="2842171"/>
            <a:ext cx="1894472" cy="1801675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xmlns="" id="{201C960D-7716-4E08-B61B-9C899E601D1B}"/>
              </a:ext>
            </a:extLst>
          </p:cNvPr>
          <p:cNvSpPr/>
          <p:nvPr/>
        </p:nvSpPr>
        <p:spPr>
          <a:xfrm rot="20997487" flipH="1" flipV="1">
            <a:off x="4360626" y="3701897"/>
            <a:ext cx="1843358" cy="1852465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xmlns="" id="{0119D93C-726F-4DC3-ADCA-8016E13C7A70}"/>
              </a:ext>
            </a:extLst>
          </p:cNvPr>
          <p:cNvSpPr/>
          <p:nvPr/>
        </p:nvSpPr>
        <p:spPr>
          <a:xfrm>
            <a:off x="6268431" y="342900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Block Arc 3">
            <a:extLst>
              <a:ext uri="{FF2B5EF4-FFF2-40B4-BE49-F238E27FC236}">
                <a16:creationId xmlns:a16="http://schemas.microsoft.com/office/drawing/2014/main" xmlns="" id="{4F87662D-1F3D-4A18-9054-F6F00D4F60EF}"/>
              </a:ext>
            </a:extLst>
          </p:cNvPr>
          <p:cNvSpPr/>
          <p:nvPr/>
        </p:nvSpPr>
        <p:spPr>
          <a:xfrm rot="21388043" flipH="1" flipV="1">
            <a:off x="6857101" y="1880777"/>
            <a:ext cx="1939564" cy="1871148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C394212E-EF73-400B-A413-2343E5F9CB37}"/>
              </a:ext>
            </a:extLst>
          </p:cNvPr>
          <p:cNvSpPr/>
          <p:nvPr/>
        </p:nvSpPr>
        <p:spPr>
          <a:xfrm>
            <a:off x="7457055" y="2355080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57A6878E-FF91-4422-8905-8176B76E557A}"/>
              </a:ext>
            </a:extLst>
          </p:cNvPr>
          <p:cNvSpPr/>
          <p:nvPr/>
        </p:nvSpPr>
        <p:spPr>
          <a:xfrm rot="10800000" flipH="1" flipV="1">
            <a:off x="8411382" y="2177937"/>
            <a:ext cx="3024555" cy="299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Isosceles Triangle 8">
            <a:extLst>
              <a:ext uri="{FF2B5EF4-FFF2-40B4-BE49-F238E27FC236}">
                <a16:creationId xmlns:a16="http://schemas.microsoft.com/office/drawing/2014/main" xmlns="" id="{DAA20AD5-142B-4457-B5A6-B09602A16015}"/>
              </a:ext>
            </a:extLst>
          </p:cNvPr>
          <p:cNvSpPr/>
          <p:nvPr/>
        </p:nvSpPr>
        <p:spPr>
          <a:xfrm rot="5400000">
            <a:off x="11408017" y="2180582"/>
            <a:ext cx="404836" cy="34899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EBCBB5-299F-4B94-B8CF-628886C39623}"/>
              </a:ext>
            </a:extLst>
          </p:cNvPr>
          <p:cNvSpPr txBox="1"/>
          <p:nvPr/>
        </p:nvSpPr>
        <p:spPr>
          <a:xfrm>
            <a:off x="58941" y="5494204"/>
            <a:ext cx="556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Задача педагога-психолога:</a:t>
            </a:r>
          </a:p>
          <a:p>
            <a:pPr algn="ctr"/>
            <a:r>
              <a:rPr lang="ru-RU" sz="2000" b="1" dirty="0"/>
              <a:t> преодолеть стресс </a:t>
            </a:r>
            <a:r>
              <a:rPr lang="ru-RU" sz="2000" dirty="0"/>
              <a:t>при поступлении в ДОУ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ADDD93-8715-488F-BE90-F804E0F78DE8}"/>
              </a:ext>
            </a:extLst>
          </p:cNvPr>
          <p:cNvSpPr txBox="1"/>
          <p:nvPr/>
        </p:nvSpPr>
        <p:spPr>
          <a:xfrm>
            <a:off x="8411382" y="1735928"/>
            <a:ext cx="3640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Успешная адаптация к ДОУ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AF3DE5-E18A-4D6B-8972-048989006218}"/>
              </a:ext>
            </a:extLst>
          </p:cNvPr>
          <p:cNvSpPr txBox="1"/>
          <p:nvPr/>
        </p:nvSpPr>
        <p:spPr>
          <a:xfrm>
            <a:off x="3720260" y="3552126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ДЕТИ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0A84E3-8F5B-4BE3-9A42-D22A09D700FD}"/>
              </a:ext>
            </a:extLst>
          </p:cNvPr>
          <p:cNvSpPr txBox="1"/>
          <p:nvPr/>
        </p:nvSpPr>
        <p:spPr>
          <a:xfrm>
            <a:off x="4958582" y="2946192"/>
            <a:ext cx="189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РОДИТЕЛИ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E53A295-99C1-4012-AB89-C21F90A393D7}"/>
              </a:ext>
            </a:extLst>
          </p:cNvPr>
          <p:cNvSpPr txBox="1"/>
          <p:nvPr/>
        </p:nvSpPr>
        <p:spPr>
          <a:xfrm>
            <a:off x="5552656" y="1661072"/>
            <a:ext cx="185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ПЕДАГОГИ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4CBC97B-F300-4BDE-BB97-5895E9ED53CD}"/>
              </a:ext>
            </a:extLst>
          </p:cNvPr>
          <p:cNvSpPr/>
          <p:nvPr/>
        </p:nvSpPr>
        <p:spPr>
          <a:xfrm>
            <a:off x="1734011" y="218237"/>
            <a:ext cx="101345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Адаптация – это приспособление организма</a:t>
            </a:r>
          </a:p>
          <a:p>
            <a:pPr algn="r"/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к изменившимся условиям жизни, к новой обстановке.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2BF9021-3DD4-40D3-BBC4-D447D2A330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66" y="1295503"/>
            <a:ext cx="4049437" cy="2694352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9191DC6-A5D2-4EE1-8BB2-D1C2D8DC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4121" y="3453408"/>
            <a:ext cx="4094845" cy="3046565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44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BB5F37-0962-4ABE-B9D6-BA0F5081AB7C}"/>
              </a:ext>
            </a:extLst>
          </p:cNvPr>
          <p:cNvSpPr/>
          <p:nvPr/>
        </p:nvSpPr>
        <p:spPr>
          <a:xfrm>
            <a:off x="2408882" y="230796"/>
            <a:ext cx="7734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работы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5BC4C666-A0C1-4A01-B10A-317409C1E69D}"/>
              </a:ext>
            </a:extLst>
          </p:cNvPr>
          <p:cNvGrpSpPr/>
          <p:nvPr/>
        </p:nvGrpSpPr>
        <p:grpSpPr>
          <a:xfrm>
            <a:off x="6568041" y="2713703"/>
            <a:ext cx="5148559" cy="3141406"/>
            <a:chOff x="7578165" y="2993656"/>
            <a:chExt cx="3791872" cy="1884132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BA82954D-0573-4036-8F40-8442107B3E6D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xmlns="" id="{F92DBDCF-1C8A-4D28-BB52-CD330B994773}"/>
                </a:ext>
              </a:extLst>
            </p:cNvPr>
            <p:cNvSpPr/>
            <p:nvPr/>
          </p:nvSpPr>
          <p:spPr>
            <a:xfrm>
              <a:off x="7712118" y="2993656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xmlns="" id="{CC5BCD46-589B-4490-AA6C-FBDBC48F76FB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xmlns="" id="{9DC94080-10A1-4EE8-8185-B83F9BCC6933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xmlns="" id="{030CAE03-4899-4B1F-A43C-8CD7FA07B82A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A1CF183B-0D7A-468C-8D62-0AB14ACFBE6D}"/>
                </a:ext>
              </a:extLst>
            </p:cNvPr>
            <p:cNvSpPr/>
            <p:nvPr/>
          </p:nvSpPr>
          <p:spPr>
            <a:xfrm>
              <a:off x="8179617" y="4075767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xmlns="" id="{F8D40875-8C1D-4E09-B536-ABE5884B46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xmlns="" id="{BC9DF9A1-9B4D-4068-BAA1-ACC998811847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xmlns="" id="{3EBCB210-DC73-49D8-A6A4-D8E75178AE07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xmlns="" id="{2964B033-E31A-4DB3-A665-E22173785AF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xmlns="" id="{EE98AC67-8D17-4E7E-BBF7-487E1F70309A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3" name="Freeform: Shape 11">
                <a:extLst>
                  <a:ext uri="{FF2B5EF4-FFF2-40B4-BE49-F238E27FC236}">
                    <a16:creationId xmlns:a16="http://schemas.microsoft.com/office/drawing/2014/main" xmlns="" id="{3124CB19-8E74-4202-B0BF-040967238E77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xmlns="" id="{CD84412C-9051-4F3D-8E07-1D4EBAF73EF2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xmlns="" id="{8CA49876-B50E-478B-A035-A5BB5FEBF8F8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4D77EC1-6E6A-456A-8670-D6EB32C35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0" r="10943" b="32943"/>
          <a:stretch/>
        </p:blipFill>
        <p:spPr>
          <a:xfrm>
            <a:off x="6798848" y="3558125"/>
            <a:ext cx="646583" cy="738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94AF8E8-0754-4091-AE4F-BE61DDE16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3" t="-1" r="19003" b="34743"/>
          <a:stretch/>
        </p:blipFill>
        <p:spPr>
          <a:xfrm>
            <a:off x="7571421" y="3563627"/>
            <a:ext cx="539326" cy="75626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AB9F9FB-71C1-41EF-9CB6-21A5685B868C}"/>
              </a:ext>
            </a:extLst>
          </p:cNvPr>
          <p:cNvSpPr/>
          <p:nvPr/>
        </p:nvSpPr>
        <p:spPr>
          <a:xfrm>
            <a:off x="663679" y="2784725"/>
            <a:ext cx="4840084" cy="11651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РАБОТА С ДЕТЬМИ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(ИНДИВИДУАЛЬНАЯ И ПОДГРУППОВАЯ)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DB549973-A2E0-4AB0-B8C1-917F96E67865}"/>
              </a:ext>
            </a:extLst>
          </p:cNvPr>
          <p:cNvSpPr/>
          <p:nvPr/>
        </p:nvSpPr>
        <p:spPr>
          <a:xfrm flipH="1">
            <a:off x="5516005" y="2886744"/>
            <a:ext cx="2084405" cy="2294856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B5652-19B2-4E9B-85E4-0FFF3392C6F6}"/>
              </a:ext>
            </a:extLst>
          </p:cNvPr>
          <p:cNvSpPr/>
          <p:nvPr/>
        </p:nvSpPr>
        <p:spPr>
          <a:xfrm>
            <a:off x="663678" y="4159045"/>
            <a:ext cx="4734232" cy="1268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РАБОТА С РОДИТЕЛЯМИ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E1AD9A6D-8D3C-4EBF-820C-60B074C8154D}"/>
              </a:ext>
            </a:extLst>
          </p:cNvPr>
          <p:cNvSpPr/>
          <p:nvPr/>
        </p:nvSpPr>
        <p:spPr>
          <a:xfrm flipH="1">
            <a:off x="5274402" y="4188543"/>
            <a:ext cx="2092510" cy="1259124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6CB7399-908A-4104-9A67-9BC9F24532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42" t="4706" r="17277" b="21998"/>
          <a:stretch/>
        </p:blipFill>
        <p:spPr>
          <a:xfrm>
            <a:off x="8236737" y="3557034"/>
            <a:ext cx="572931" cy="7856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F818879-026B-4195-9F85-351A7AC0FB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5" t="-1" r="11503" b="33704"/>
          <a:stretch/>
        </p:blipFill>
        <p:spPr>
          <a:xfrm>
            <a:off x="8901947" y="3583365"/>
            <a:ext cx="539326" cy="7284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57E8FA4-9734-4C25-8B85-0FB4FDB73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0" r="10943" b="32943"/>
          <a:stretch/>
        </p:blipFill>
        <p:spPr>
          <a:xfrm>
            <a:off x="9443942" y="3558182"/>
            <a:ext cx="646583" cy="73875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ABC1A2D-B898-4025-B801-1FFD332A4F2D}"/>
              </a:ext>
            </a:extLst>
          </p:cNvPr>
          <p:cNvSpPr/>
          <p:nvPr/>
        </p:nvSpPr>
        <p:spPr>
          <a:xfrm>
            <a:off x="6754416" y="4407425"/>
            <a:ext cx="43507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ОКАЗАНИЕ РАННЕЙ ПОМОЩИ</a:t>
            </a:r>
          </a:p>
        </p:txBody>
      </p:sp>
    </p:spTree>
    <p:extLst>
      <p:ext uri="{BB962C8B-B14F-4D97-AF65-F5344CB8AC3E}">
        <p14:creationId xmlns:p14="http://schemas.microsoft.com/office/powerpoint/2010/main" xmlns="" val="8517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5-02-12 09.51.34.jpe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9246" t="27578" r="17324"/>
          <a:stretch>
            <a:fillRect/>
          </a:stretch>
        </p:blipFill>
        <p:spPr>
          <a:xfrm>
            <a:off x="1010072" y="1840374"/>
            <a:ext cx="3653464" cy="421318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3370802" y="142504"/>
            <a:ext cx="6329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7B6FF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Телесная терапия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716" y="1316945"/>
            <a:ext cx="64239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Способствует быстрому снятию заблокированных эмоций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xmlns="" id="{5CE4083D-08CD-41AB-96CD-07D41C26CB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64536" y="2926596"/>
            <a:ext cx="468808" cy="48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xmlns="" id="{A87A146C-0AEE-4D7E-AB8B-253C8FFA05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98867" y="3682164"/>
            <a:ext cx="468808" cy="48414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xmlns="" id="{C5B3371B-DFEC-485F-B693-0B02DCA541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9423" y="4456266"/>
            <a:ext cx="468808" cy="48414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xmlns="" id="{4E82A9E4-3D43-46B9-9394-B7C68DED4C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8231" y="5298982"/>
            <a:ext cx="468808" cy="48414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CA593D-3755-46C6-A084-B5B467002136}"/>
              </a:ext>
            </a:extLst>
          </p:cNvPr>
          <p:cNvSpPr txBox="1"/>
          <p:nvPr/>
        </p:nvSpPr>
        <p:spPr>
          <a:xfrm>
            <a:off x="5998867" y="2926596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«Паровозик»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8D2760-6083-487B-AF74-26A446C5153A}"/>
              </a:ext>
            </a:extLst>
          </p:cNvPr>
          <p:cNvSpPr txBox="1"/>
          <p:nvPr/>
        </p:nvSpPr>
        <p:spPr>
          <a:xfrm>
            <a:off x="6535386" y="3650691"/>
            <a:ext cx="308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«Привет, ладошка!»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F1902D-03CA-4878-B60E-0669439957CF}"/>
              </a:ext>
            </a:extLst>
          </p:cNvPr>
          <p:cNvSpPr txBox="1"/>
          <p:nvPr/>
        </p:nvSpPr>
        <p:spPr>
          <a:xfrm>
            <a:off x="7051398" y="4411774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«Сорока-ворона</a:t>
            </a:r>
            <a:r>
              <a:rPr lang="ru-RU" dirty="0"/>
              <a:t>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2D81DD-4F7E-490A-AF0D-4CF85AFEEFA4}"/>
              </a:ext>
            </a:extLst>
          </p:cNvPr>
          <p:cNvSpPr txBox="1"/>
          <p:nvPr/>
        </p:nvSpPr>
        <p:spPr>
          <a:xfrm>
            <a:off x="7367039" y="5298971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«Привет! Пока!»</a:t>
            </a:r>
          </a:p>
        </p:txBody>
      </p:sp>
    </p:spTree>
    <p:extLst>
      <p:ext uri="{BB962C8B-B14F-4D97-AF65-F5344CB8AC3E}">
        <p14:creationId xmlns:p14="http://schemas.microsoft.com/office/powerpoint/2010/main" xmlns="" val="37248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2748007" y="40797"/>
            <a:ext cx="7332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Игровые технологии</a:t>
            </a:r>
          </a:p>
        </p:txBody>
      </p:sp>
      <p:grpSp>
        <p:nvGrpSpPr>
          <p:cNvPr id="14" name="Graphic 2">
            <a:extLst>
              <a:ext uri="{FF2B5EF4-FFF2-40B4-BE49-F238E27FC236}">
                <a16:creationId xmlns:a16="http://schemas.microsoft.com/office/drawing/2014/main" xmlns="" id="{8F33ECB4-136F-45A3-8B24-9F72CB308228}"/>
              </a:ext>
            </a:extLst>
          </p:cNvPr>
          <p:cNvGrpSpPr/>
          <p:nvPr/>
        </p:nvGrpSpPr>
        <p:grpSpPr>
          <a:xfrm>
            <a:off x="5058888" y="1071476"/>
            <a:ext cx="6994566" cy="5649662"/>
            <a:chOff x="3707214" y="2406771"/>
            <a:chExt cx="5121061" cy="3515307"/>
          </a:xfrm>
        </p:grpSpPr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xmlns="" id="{736D0601-D77A-426C-BD60-6F6BEDE6A33F}"/>
                </a:ext>
              </a:extLst>
            </p:cNvPr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  <a:solidFill>
              <a:srgbClr val="DA4848"/>
            </a:solidFill>
          </p:grpSpPr>
          <p:sp>
            <p:nvSpPr>
              <p:cNvPr id="21" name="Freeform: Shape 5">
                <a:extLst>
                  <a:ext uri="{FF2B5EF4-FFF2-40B4-BE49-F238E27FC236}">
                    <a16:creationId xmlns:a16="http://schemas.microsoft.com/office/drawing/2014/main" xmlns="" id="{7B651CB9-4851-460F-8BF2-28CFBC16F9B4}"/>
                  </a:ext>
                </a:extLst>
              </p:cNvPr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avLst/>
                <a:gdLst>
                  <a:gd name="connsiteX0" fmla="*/ 2277727 w 2287150"/>
                  <a:gd name="connsiteY0" fmla="*/ 1025376 h 1583743"/>
                  <a:gd name="connsiteX1" fmla="*/ 1967882 w 2287150"/>
                  <a:gd name="connsiteY1" fmla="*/ 663316 h 1583743"/>
                  <a:gd name="connsiteX2" fmla="*/ 2080082 w 2287150"/>
                  <a:gd name="connsiteY2" fmla="*/ 654685 h 1583743"/>
                  <a:gd name="connsiteX3" fmla="*/ 2192713 w 2287150"/>
                  <a:gd name="connsiteY3" fmla="*/ 589955 h 1583743"/>
                  <a:gd name="connsiteX4" fmla="*/ 2211701 w 2287150"/>
                  <a:gd name="connsiteY4" fmla="*/ 454020 h 1583743"/>
                  <a:gd name="connsiteX5" fmla="*/ 2124531 w 2287150"/>
                  <a:gd name="connsiteY5" fmla="*/ 354767 h 1583743"/>
                  <a:gd name="connsiteX6" fmla="*/ 1779300 w 2287150"/>
                  <a:gd name="connsiteY6" fmla="*/ 344410 h 1583743"/>
                  <a:gd name="connsiteX7" fmla="*/ 1736578 w 2287150"/>
                  <a:gd name="connsiteY7" fmla="*/ 390584 h 1583743"/>
                  <a:gd name="connsiteX8" fmla="*/ 1443995 w 2287150"/>
                  <a:gd name="connsiteY8" fmla="*/ 54416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6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1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5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7727 w 2287150"/>
                  <a:gd name="connsiteY41" fmla="*/ 1025376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xmlns="" id="{8B3039BC-235B-441E-AE64-21299D01EBC2}"/>
                  </a:ext>
                </a:extLst>
              </p:cNvPr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432"/>
                      <a:pt x="431" y="432"/>
                      <a:pt x="0" y="0"/>
                    </a:cubicBezTo>
                    <a:cubicBezTo>
                      <a:pt x="431" y="432"/>
                      <a:pt x="431" y="432"/>
                      <a:pt x="0" y="0"/>
                    </a:cubicBezTo>
                    <a:cubicBezTo>
                      <a:pt x="431" y="4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xmlns="" id="{AB3A6FC9-6B05-4A72-A8A1-D50E75238A2A}"/>
                </a:ext>
              </a:extLst>
            </p:cNvPr>
            <p:cNvSpPr/>
            <p:nvPr/>
          </p:nvSpPr>
          <p:spPr>
            <a:xfrm>
              <a:off x="6532493" y="3681695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7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6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3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4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8 w 2295781"/>
                <a:gd name="connsiteY45" fmla="*/ 1376918 h 1618267"/>
                <a:gd name="connsiteX46" fmla="*/ 1857336 w 2295781"/>
                <a:gd name="connsiteY46" fmla="*/ 1325565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6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xmlns="" id="{EBAFED1E-C534-4048-8D05-192857AA8140}"/>
                </a:ext>
              </a:extLst>
            </p:cNvPr>
            <p:cNvSpPr/>
            <p:nvPr/>
          </p:nvSpPr>
          <p:spPr>
            <a:xfrm>
              <a:off x="3707214" y="3015400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6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5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4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3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9 w 2295781"/>
                <a:gd name="connsiteY45" fmla="*/ 1376919 h 1618267"/>
                <a:gd name="connsiteX46" fmla="*/ 1857336 w 2295781"/>
                <a:gd name="connsiteY46" fmla="*/ 1325566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7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xmlns="" id="{DEEF5D8E-F16E-4E3C-837A-B0A231C4973B}"/>
                </a:ext>
              </a:extLst>
            </p:cNvPr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  <a:solidFill>
              <a:srgbClr val="DA4848"/>
            </a:solidFill>
          </p:grpSpPr>
          <p:sp>
            <p:nvSpPr>
              <p:cNvPr id="19" name="Freeform: Shape 10">
                <a:extLst>
                  <a:ext uri="{FF2B5EF4-FFF2-40B4-BE49-F238E27FC236}">
                    <a16:creationId xmlns:a16="http://schemas.microsoft.com/office/drawing/2014/main" xmlns="" id="{3621BD5F-B3B6-4E40-BD89-46D0B8B6EF47}"/>
                  </a:ext>
                </a:extLst>
              </p:cNvPr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avLst/>
                <a:gdLst>
                  <a:gd name="connsiteX0" fmla="*/ 2278158 w 2287150"/>
                  <a:gd name="connsiteY0" fmla="*/ 1025808 h 1583743"/>
                  <a:gd name="connsiteX1" fmla="*/ 1968314 w 2287150"/>
                  <a:gd name="connsiteY1" fmla="*/ 663748 h 1583743"/>
                  <a:gd name="connsiteX2" fmla="*/ 2080514 w 2287150"/>
                  <a:gd name="connsiteY2" fmla="*/ 655117 h 1583743"/>
                  <a:gd name="connsiteX3" fmla="*/ 2193145 w 2287150"/>
                  <a:gd name="connsiteY3" fmla="*/ 590386 h 1583743"/>
                  <a:gd name="connsiteX4" fmla="*/ 2212133 w 2287150"/>
                  <a:gd name="connsiteY4" fmla="*/ 454452 h 1583743"/>
                  <a:gd name="connsiteX5" fmla="*/ 2124962 w 2287150"/>
                  <a:gd name="connsiteY5" fmla="*/ 355198 h 1583743"/>
                  <a:gd name="connsiteX6" fmla="*/ 1779732 w 2287150"/>
                  <a:gd name="connsiteY6" fmla="*/ 344841 h 1583743"/>
                  <a:gd name="connsiteX7" fmla="*/ 1737009 w 2287150"/>
                  <a:gd name="connsiteY7" fmla="*/ 391016 h 1583743"/>
                  <a:gd name="connsiteX8" fmla="*/ 1444427 w 2287150"/>
                  <a:gd name="connsiteY8" fmla="*/ 54848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7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2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4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8158 w 2287150"/>
                  <a:gd name="connsiteY41" fmla="*/ 1025808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1">
                <a:extLst>
                  <a:ext uri="{FF2B5EF4-FFF2-40B4-BE49-F238E27FC236}">
                    <a16:creationId xmlns:a16="http://schemas.microsoft.com/office/drawing/2014/main" xmlns="" id="{E26D6944-CDCC-4933-A0BB-C7947E1A1724}"/>
                  </a:ext>
                </a:extLst>
              </p:cNvPr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D59A8C-5F0F-4578-8E57-2C3A44640FC1}"/>
              </a:ext>
            </a:extLst>
          </p:cNvPr>
          <p:cNvSpPr txBox="1"/>
          <p:nvPr/>
        </p:nvSpPr>
        <p:spPr>
          <a:xfrm>
            <a:off x="5613098" y="2856358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Игры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на сближение</a:t>
            </a:r>
            <a:r>
              <a:rPr lang="ru-RU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77E0AC-BECF-4F67-8F3D-AE99519C9D2C}"/>
              </a:ext>
            </a:extLst>
          </p:cNvPr>
          <p:cNvSpPr txBox="1"/>
          <p:nvPr/>
        </p:nvSpPr>
        <p:spPr>
          <a:xfrm>
            <a:off x="9399406" y="4226241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Сюжетные игры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2CD12B9-7BDC-42E8-8BD8-D224BD44C399}"/>
              </a:ext>
            </a:extLst>
          </p:cNvPr>
          <p:cNvSpPr txBox="1"/>
          <p:nvPr/>
        </p:nvSpPr>
        <p:spPr>
          <a:xfrm>
            <a:off x="6935207" y="5190175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Подвижные игры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97F9C0-3CA6-47FB-B1BF-AAAF33690B6A}"/>
              </a:ext>
            </a:extLst>
          </p:cNvPr>
          <p:cNvSpPr txBox="1"/>
          <p:nvPr/>
        </p:nvSpPr>
        <p:spPr>
          <a:xfrm>
            <a:off x="7686029" y="1882476"/>
            <a:ext cx="2448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Игры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с речевым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сопровождением</a:t>
            </a:r>
          </a:p>
        </p:txBody>
      </p:sp>
      <p:pic>
        <p:nvPicPr>
          <p:cNvPr id="27" name="Рисунок 26" descr="2025-02-10 09.58.13 (1)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7324" r="17324"/>
          <a:stretch>
            <a:fillRect/>
          </a:stretch>
        </p:blipFill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7441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08E40C3F-8BAE-4D21-AE0D-50D2DD8678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89D2C49-679B-425A-9C48-12797FCC81B8}"/>
              </a:ext>
            </a:extLst>
          </p:cNvPr>
          <p:cNvSpPr/>
          <p:nvPr/>
        </p:nvSpPr>
        <p:spPr>
          <a:xfrm>
            <a:off x="1150819" y="40797"/>
            <a:ext cx="1052666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Блок практических занятий</a:t>
            </a:r>
          </a:p>
          <a:p>
            <a:pPr algn="ctr"/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«Маленькие шаги к самостоятельности»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2D5E54-CC58-4134-A6C0-3C7A29AA43CE}"/>
              </a:ext>
            </a:extLst>
          </p:cNvPr>
          <p:cNvSpPr txBox="1"/>
          <p:nvPr/>
        </p:nvSpPr>
        <p:spPr>
          <a:xfrm>
            <a:off x="3336320" y="1187532"/>
            <a:ext cx="6155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(Приобщение к социально-бытовым навыкам)</a:t>
            </a: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xmlns="" id="{A0857DD7-7402-4ECB-90C1-CB4AC4AB04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49231" y="1857320"/>
            <a:ext cx="468808" cy="484146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xmlns="" id="{81F9779E-8DC1-43B1-8DBF-2E1DC9D940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85392" y="2508363"/>
            <a:ext cx="468808" cy="48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xmlns="" id="{B99A4090-3DD3-44B0-86AA-8F82709442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14492" y="3186927"/>
            <a:ext cx="468808" cy="48414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xmlns="" id="{3B2EEDE0-8A01-4523-B284-37F1DF0217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14492" y="3868351"/>
            <a:ext cx="468808" cy="48414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xmlns="" id="{AF831355-01C4-4C2B-A7FA-9740E42757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17327" y="4549775"/>
            <a:ext cx="468808" cy="48414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xmlns="" id="{83AD3AA5-09E4-46DF-A001-11E1EB70AD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42201" y="5231199"/>
            <a:ext cx="468808" cy="48414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8915F2-C894-4BEF-92DC-235B583B0B04}"/>
              </a:ext>
            </a:extLst>
          </p:cNvPr>
          <p:cNvSpPr txBox="1"/>
          <p:nvPr/>
        </p:nvSpPr>
        <p:spPr>
          <a:xfrm>
            <a:off x="6154200" y="1870917"/>
            <a:ext cx="582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Занятие «Чистые ладошки» (навык: мытье рук)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D4D6D9-A246-4E75-8623-513C60938E53}"/>
              </a:ext>
            </a:extLst>
          </p:cNvPr>
          <p:cNvSpPr txBox="1"/>
          <p:nvPr/>
        </p:nvSpPr>
        <p:spPr>
          <a:xfrm>
            <a:off x="6096000" y="2498919"/>
            <a:ext cx="619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«Кушаем вместе с куклой Машей» (навык: приём пищи)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8AC529-77C7-4028-816C-06013D750276}"/>
              </a:ext>
            </a:extLst>
          </p:cNvPr>
          <p:cNvSpPr txBox="1"/>
          <p:nvPr/>
        </p:nvSpPr>
        <p:spPr>
          <a:xfrm>
            <a:off x="6118039" y="3189787"/>
            <a:ext cx="595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«Оденем куклу Машу на прогулку» (навык: одевание)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0DF57F-86EE-416F-9B8E-315D449384A5}"/>
              </a:ext>
            </a:extLst>
          </p:cNvPr>
          <p:cNvSpPr txBox="1"/>
          <p:nvPr/>
        </p:nvSpPr>
        <p:spPr>
          <a:xfrm>
            <a:off x="6211009" y="3874118"/>
            <a:ext cx="530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«Игрушки идут домой» (навык: уборка игрушек)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CF3EF3-5656-4C7C-9F7F-D5310EA33575}"/>
              </a:ext>
            </a:extLst>
          </p:cNvPr>
          <p:cNvSpPr txBox="1"/>
          <p:nvPr/>
        </p:nvSpPr>
        <p:spPr>
          <a:xfrm>
            <a:off x="6194887" y="4564835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«Я всё сделал» (навык завершения действия,</a:t>
            </a:r>
          </a:p>
          <a:p>
            <a:r>
              <a:rPr lang="ru-RU" dirty="0"/>
              <a:t>                            фиксация эмоций)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38F0BF-D0D7-4A6C-9742-F249FD9D3D74}"/>
              </a:ext>
            </a:extLst>
          </p:cNvPr>
          <p:cNvSpPr txBox="1"/>
          <p:nvPr/>
        </p:nvSpPr>
        <p:spPr>
          <a:xfrm>
            <a:off x="6154200" y="5266564"/>
            <a:ext cx="612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«Кукла Маша у нас в гостях» (навык: вежливые формы</a:t>
            </a:r>
          </a:p>
          <a:p>
            <a:r>
              <a:rPr lang="ru-RU" dirty="0"/>
              <a:t>                                                   обращения)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63880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218E73F-71C1-4009-84F7-C83997975981}"/>
              </a:ext>
            </a:extLst>
          </p:cNvPr>
          <p:cNvSpPr/>
          <p:nvPr/>
        </p:nvSpPr>
        <p:spPr>
          <a:xfrm>
            <a:off x="4093689" y="195177"/>
            <a:ext cx="400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БИЗИБОРДЫ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8A33EB-A1A9-4CD4-9311-9A72C202DF7E}"/>
              </a:ext>
            </a:extLst>
          </p:cNvPr>
          <p:cNvSpPr txBox="1"/>
          <p:nvPr/>
        </p:nvSpPr>
        <p:spPr>
          <a:xfrm>
            <a:off x="5252851" y="1645170"/>
            <a:ext cx="6064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Развивающие игровые доски с элементами </a:t>
            </a:r>
          </a:p>
          <a:p>
            <a:r>
              <a:rPr lang="ru-RU" sz="2000" b="1" i="1" dirty="0"/>
              <a:t>для тренировки мелкой моторики, логики и </a:t>
            </a:r>
          </a:p>
          <a:p>
            <a:r>
              <a:rPr lang="ru-RU" sz="2000" b="1" i="1" dirty="0"/>
              <a:t>сенсорного восприятия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299EA2-6CAC-4332-AAC4-70561C90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727"/>
          <a:stretch/>
        </p:blipFill>
        <p:spPr>
          <a:xfrm>
            <a:off x="6932467" y="2886464"/>
            <a:ext cx="3743449" cy="3856887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16EA94-E521-4D79-9496-90BCAE108F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62976" y="3374177"/>
            <a:ext cx="3562261" cy="267169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16EA94-E521-4D79-9496-90BCAE108F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615" y="1578169"/>
            <a:ext cx="3562262" cy="267169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2077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9D6C9-6A1F-4056-8F48-ABD37ED32D9E}"/>
              </a:ext>
            </a:extLst>
          </p:cNvPr>
          <p:cNvSpPr/>
          <p:nvPr/>
        </p:nvSpPr>
        <p:spPr>
          <a:xfrm>
            <a:off x="534391" y="142504"/>
            <a:ext cx="114953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7B6FF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Релаксационные игры и упражнения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7B6FF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 в сенсорной комнате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590" y="4854753"/>
            <a:ext cx="6934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Оказывают расслабляющее и тонизирующее воздействие на психическое и эмоциональное состояние ребенка</a:t>
            </a:r>
          </a:p>
        </p:txBody>
      </p:sp>
      <p:pic>
        <p:nvPicPr>
          <p:cNvPr id="6" name="Рисунок 5" descr="2025-02-12 09.51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11" y="1165609"/>
            <a:ext cx="2766350" cy="36891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025-02-12 09.51.34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r="10613"/>
          <a:stretch>
            <a:fillRect/>
          </a:stretch>
        </p:blipFill>
        <p:spPr>
          <a:xfrm rot="5400000">
            <a:off x="2315181" y="3618309"/>
            <a:ext cx="3265712" cy="274009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2025-02-12 09.51.34.jpeg"/>
          <p:cNvPicPr>
            <a:picLocks noChangeAspect="1"/>
          </p:cNvPicPr>
          <p:nvPr/>
        </p:nvPicPr>
        <p:blipFill>
          <a:blip r:embed="rId4" cstate="print"/>
          <a:srcRect b="15724"/>
          <a:stretch>
            <a:fillRect/>
          </a:stretch>
        </p:blipFill>
        <p:spPr>
          <a:xfrm>
            <a:off x="4921321" y="1637058"/>
            <a:ext cx="2721453" cy="30580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136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5C04F3-C93C-487D-A353-D1A555D20FE3}"/>
              </a:ext>
            </a:extLst>
          </p:cNvPr>
          <p:cNvSpPr/>
          <p:nvPr/>
        </p:nvSpPr>
        <p:spPr>
          <a:xfrm>
            <a:off x="416689" y="312516"/>
            <a:ext cx="115746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cs typeface="Arial" pitchFamily="34" charset="0"/>
              </a:rPr>
              <a:t>Релаксационные игры и упражнения</a:t>
            </a:r>
          </a:p>
          <a:p>
            <a:pPr algn="ctr"/>
            <a:r>
              <a:rPr lang="ru-RU" sz="4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cs typeface="Arial" pitchFamily="34" charset="0"/>
              </a:rPr>
              <a:t> в сенсорной комнате</a:t>
            </a:r>
          </a:p>
        </p:txBody>
      </p:sp>
      <p:pic>
        <p:nvPicPr>
          <p:cNvPr id="4" name="Рисунок 3" descr="C:\Users\UeerAsus\AppData\Local\Microsoft\Windows\Temporary Internet Files\Content.Word\IMG_20170217_103536.jpg">
            <a:extLst>
              <a:ext uri="{FF2B5EF4-FFF2-40B4-BE49-F238E27FC236}">
                <a16:creationId xmlns:a16="http://schemas.microsoft.com/office/drawing/2014/main" xmlns="" id="{378BFC89-696C-4124-95FF-D5398216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1412" y="3045369"/>
            <a:ext cx="2664151" cy="355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UeerAsus\AppData\Local\Microsoft\Windows\Temporary Internet Files\Content.Word\IMG_20170217_103536.jpg">
            <a:extLst>
              <a:ext uri="{FF2B5EF4-FFF2-40B4-BE49-F238E27FC236}">
                <a16:creationId xmlns:a16="http://schemas.microsoft.com/office/drawing/2014/main" xmlns="" id="{91AC1908-78E3-4F6D-8B83-FE3BC64A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63364" y="1983931"/>
            <a:ext cx="5246246" cy="393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4472C4">
                <a:satMod val="175000"/>
                <a:alpha val="40000"/>
              </a:srgbClr>
            </a:glow>
          </a:effectLst>
        </p:spPr>
      </p:pic>
      <p:pic>
        <p:nvPicPr>
          <p:cNvPr id="6" name="Рисунок 5" descr="C:\Users\UeerAsus\AppData\Local\Microsoft\Windows\Temporary Internet Files\Content.Word\IMG_20170217_103536.jpg">
            <a:extLst>
              <a:ext uri="{FF2B5EF4-FFF2-40B4-BE49-F238E27FC236}">
                <a16:creationId xmlns:a16="http://schemas.microsoft.com/office/drawing/2014/main" xmlns="" id="{88153439-3801-49E2-A4E8-8554EE08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6439" y="3060373"/>
            <a:ext cx="2766350" cy="352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4472C4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90175944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496</Words>
  <Application>Microsoft Office PowerPoint</Application>
  <PresentationFormat>Произвольный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Contents Slide Master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Недорезова</cp:lastModifiedBy>
  <cp:revision>29</cp:revision>
  <dcterms:created xsi:type="dcterms:W3CDTF">2026-01-27T05:56:27Z</dcterms:created>
  <dcterms:modified xsi:type="dcterms:W3CDTF">2026-01-27T18:02:24Z</dcterms:modified>
</cp:coreProperties>
</file>