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 Rusu" initials="MR" lastIdx="1" clrIdx="0">
    <p:extLst>
      <p:ext uri="{19B8F6BF-5375-455C-9EA6-DF929625EA0E}">
        <p15:presenceInfo xmlns:p15="http://schemas.microsoft.com/office/powerpoint/2012/main" userId="0460c275880696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38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0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8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59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30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681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5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0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6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2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0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8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4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2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8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8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E79FDE-A342-4F95-98CA-EF7AB35E4D71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A65720-05AE-4E80-835C-16E4F903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35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3127A-BBDF-446F-B53F-BD1BBCAE4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77" y="1066800"/>
            <a:ext cx="9483245" cy="156035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развития комплексных чисел и основные понятия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8C2085-FB0E-4AE3-81B1-1CA13D86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599" y="3992772"/>
            <a:ext cx="6400800" cy="194733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ученик 11-А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5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7777AD-D87D-4791-B075-68BA02185E04}"/>
              </a:ext>
            </a:extLst>
          </p:cNvPr>
          <p:cNvSpPr txBox="1"/>
          <p:nvPr/>
        </p:nvSpPr>
        <p:spPr>
          <a:xfrm>
            <a:off x="4525089" y="293614"/>
            <a:ext cx="3141822" cy="4924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путь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0C12F-CC62-412E-8D48-D6F63EFD4D57}"/>
              </a:ext>
            </a:extLst>
          </p:cNvPr>
          <p:cNvSpPr txBox="1"/>
          <p:nvPr/>
        </p:nvSpPr>
        <p:spPr>
          <a:xfrm>
            <a:off x="394282" y="1892625"/>
            <a:ext cx="3632433" cy="36933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Джироламо Кардано </a:t>
            </a:r>
          </a:p>
          <a:p>
            <a:pPr algn="ctr"/>
            <a:r>
              <a:rPr lang="ru-RU" dirty="0"/>
              <a:t>(1501–1576)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Итальянский математик, Кардано впервые столкнулся с такими выражениями при решении кубических уравнений. Он ввёл формулы, в которых появлялись мнимые корни, хотя сам не придавал им реального значения и называл "тонкой уловкой".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22283-0C84-40D5-A334-A2EB3582E817}"/>
              </a:ext>
            </a:extLst>
          </p:cNvPr>
          <p:cNvSpPr txBox="1"/>
          <p:nvPr/>
        </p:nvSpPr>
        <p:spPr>
          <a:xfrm>
            <a:off x="8027638" y="1892625"/>
            <a:ext cx="3632433" cy="36933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Рафаэль Бомбелли </a:t>
            </a:r>
          </a:p>
          <a:p>
            <a:pPr algn="ctr"/>
            <a:r>
              <a:rPr lang="ru-RU" dirty="0"/>
              <a:t>(1526–1572)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Следующим шагом стало описание правил работы с такими числами. Бомбелли первым систематизировал арифметику мнимых чисел, введя правила сложения, вычитания, умножения. Но смысла за этими операциями всё ещё не видели.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F833A1-1A06-4702-A53E-F43724DDD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252" y="1344751"/>
            <a:ext cx="3195849" cy="20842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702DA3-F8E5-401B-B9FB-8442AFD3F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252" y="3739285"/>
            <a:ext cx="3195849" cy="20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5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F3A506-2A31-4DCB-98BD-7B4A30670F27}"/>
                  </a:ext>
                </a:extLst>
              </p:cNvPr>
              <p:cNvSpPr txBox="1"/>
              <p:nvPr/>
            </p:nvSpPr>
            <p:spPr>
              <a:xfrm>
                <a:off x="771787" y="506858"/>
                <a:ext cx="6107184" cy="2633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В XVIII веке Эйлер ввёл обозначение i для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стал использовать мнимые числа в аналитических формулах. Он написал одну из красивейших формул математики:</a:t>
                </a:r>
              </a:p>
              <a:p>
                <a:pPr/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  <a:p>
                <a:endParaRPr lang="ru-RU" dirty="0"/>
              </a:p>
              <a:p>
                <a:r>
                  <a:rPr lang="ru-RU" dirty="0"/>
                  <a:t>Это было первое серьёзное применение мнимых чисел в математическом анализе.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F3A506-2A31-4DCB-98BD-7B4A30670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7" y="506858"/>
                <a:ext cx="6107184" cy="2633157"/>
              </a:xfrm>
              <a:prstGeom prst="rect">
                <a:avLst/>
              </a:prstGeom>
              <a:blipFill>
                <a:blip r:embed="rId2"/>
                <a:stretch>
                  <a:fillRect l="-899" t="-231" r="-699" b="-2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469823-61D8-4A80-A335-E59B9C26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795" y="506857"/>
            <a:ext cx="3492963" cy="2633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A4D4A-2DF7-4980-BFDA-AA4306208454}"/>
              </a:ext>
            </a:extLst>
          </p:cNvPr>
          <p:cNvSpPr txBox="1"/>
          <p:nvPr/>
        </p:nvSpPr>
        <p:spPr>
          <a:xfrm>
            <a:off x="771787" y="3429000"/>
            <a:ext cx="61071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Кардинальный прорыв произошёл в XIX веке, когда Каспар </a:t>
            </a:r>
            <a:r>
              <a:rPr lang="ru-RU" dirty="0" err="1"/>
              <a:t>Вессель</a:t>
            </a:r>
            <a:r>
              <a:rPr lang="ru-RU" dirty="0"/>
              <a:t>, Жан-Робер </a:t>
            </a:r>
            <a:r>
              <a:rPr lang="ru-RU" dirty="0" err="1"/>
              <a:t>Арган</a:t>
            </a:r>
            <a:r>
              <a:rPr lang="ru-RU" dirty="0"/>
              <a:t>, а затем и Карл Фридрих Гаусс предложили рассматривать комплексные числа как точки на плоскости. Так появилась комплексная плоскость — где по оси X откладывается действительная часть, а по оси Y — мнимая.</a:t>
            </a:r>
          </a:p>
          <a:p>
            <a:endParaRPr lang="ru-RU" dirty="0"/>
          </a:p>
          <a:p>
            <a:r>
              <a:rPr lang="ru-RU" dirty="0"/>
              <a:t>С этого момента комплексные числа стали восприниматься как реальные математические объекты, а не просто символические конструкции.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19B435-A08C-4152-8489-8E4C9CA74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795" y="3898345"/>
            <a:ext cx="3492963" cy="21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2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CB4B5-5868-45C2-9BAC-3988B42F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126613"/>
            <a:ext cx="8534400" cy="1507067"/>
          </a:xfrm>
        </p:spPr>
        <p:txBody>
          <a:bodyPr/>
          <a:lstStyle/>
          <a:p>
            <a:pPr algn="ctr"/>
            <a:r>
              <a:rPr lang="ru-RU"/>
              <a:t>Основные понятия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7A17F7-9B19-4765-BEA1-A018CA8984EF}"/>
                  </a:ext>
                </a:extLst>
              </p:cNvPr>
              <p:cNvSpPr txBox="1"/>
              <p:nvPr/>
            </p:nvSpPr>
            <p:spPr>
              <a:xfrm>
                <a:off x="914401" y="1380454"/>
                <a:ext cx="515718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Комплексное число имеет вид</a:t>
                </a:r>
                <a:r>
                  <a:rPr lang="en-US" dirty="0"/>
                  <a:t>: z=</a:t>
                </a:r>
                <a:r>
                  <a:rPr lang="en-US" dirty="0" err="1"/>
                  <a:t>a+bi</a:t>
                </a:r>
                <a:r>
                  <a:rPr lang="ro-MD" dirty="0"/>
                  <a:t>,</a:t>
                </a:r>
                <a:r>
                  <a:rPr lang="ru-RU" dirty="0"/>
                  <a:t> где</a:t>
                </a:r>
              </a:p>
              <a:p>
                <a:endParaRPr lang="en-US" dirty="0"/>
              </a:p>
              <a:p>
                <a:r>
                  <a:rPr lang="en-US" dirty="0"/>
                  <a:t>a – </a:t>
                </a:r>
                <a:r>
                  <a:rPr lang="ru-RU" dirty="0"/>
                  <a:t>действительная часть</a:t>
                </a:r>
              </a:p>
              <a:p>
                <a:r>
                  <a:rPr lang="en-US" dirty="0"/>
                  <a:t>b – </a:t>
                </a:r>
                <a:r>
                  <a:rPr lang="ru-RU" dirty="0"/>
                  <a:t>мнимая часть</a:t>
                </a:r>
              </a:p>
              <a:p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– </a:t>
                </a:r>
                <a:r>
                  <a:rPr lang="ru-RU" dirty="0"/>
                  <a:t>мнимая единица, такая что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b="0" dirty="0"/>
              </a:p>
              <a:p>
                <a:endParaRPr lang="ro-MD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7A17F7-9B19-4765-BEA1-A018CA898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380454"/>
                <a:ext cx="5157181" cy="1754326"/>
              </a:xfrm>
              <a:prstGeom prst="rect">
                <a:avLst/>
              </a:prstGeom>
              <a:blipFill>
                <a:blip r:embed="rId2"/>
                <a:stretch>
                  <a:fillRect l="-946" t="-1736" r="-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FD0EFFD-9F44-4E3C-AAC3-F29E30BBBC54}"/>
              </a:ext>
            </a:extLst>
          </p:cNvPr>
          <p:cNvSpPr txBox="1"/>
          <p:nvPr/>
        </p:nvSpPr>
        <p:spPr>
          <a:xfrm>
            <a:off x="914401" y="3718517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</a:t>
            </a:r>
            <a:r>
              <a:rPr lang="en-US" dirty="0"/>
              <a:t>: z=3+4i</a:t>
            </a:r>
          </a:p>
          <a:p>
            <a:endParaRPr lang="en-US" dirty="0"/>
          </a:p>
          <a:p>
            <a:r>
              <a:rPr lang="en-US" dirty="0"/>
              <a:t>Re(z)=3; </a:t>
            </a:r>
            <a:r>
              <a:rPr lang="en-US" dirty="0" err="1"/>
              <a:t>Im</a:t>
            </a:r>
            <a:r>
              <a:rPr lang="en-US" dirty="0"/>
              <a:t>(z)=4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BF61EB-BDBB-4BBF-AAFA-6D333514F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558" y="1566272"/>
            <a:ext cx="4973750" cy="37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9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C6471-22F2-4332-86BA-4268B9FC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41835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Комплексная плоскость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80843F-E705-4361-B01F-8DAD5825050C}"/>
                  </a:ext>
                </a:extLst>
              </p:cNvPr>
              <p:cNvSpPr txBox="1"/>
              <p:nvPr/>
            </p:nvSpPr>
            <p:spPr>
              <a:xfrm>
                <a:off x="973123" y="1724403"/>
                <a:ext cx="6107184" cy="4562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Каждое комплексное число можно изобразить как вектор или точку на плоскости.</a:t>
                </a:r>
              </a:p>
              <a:p>
                <a:r>
                  <a:rPr lang="ru-RU" dirty="0"/>
                  <a:t>	Ось X — действительная часть.</a:t>
                </a:r>
              </a:p>
              <a:p>
                <a:r>
                  <a:rPr lang="ru-RU" dirty="0"/>
                  <a:t>	Ось Y — мнимая часть.</a:t>
                </a:r>
              </a:p>
              <a:p>
                <a:endParaRPr lang="ru-RU" dirty="0"/>
              </a:p>
              <a:p>
                <a:r>
                  <a:rPr lang="ru-RU" dirty="0"/>
                  <a:t>Это позволяет проводить геометрические операции с числами.</a:t>
                </a:r>
                <a:endParaRPr lang="en-US" dirty="0"/>
              </a:p>
              <a:p>
                <a:r>
                  <a:rPr lang="ru-RU" dirty="0"/>
                  <a:t>▪ Модуль и аргумент</a:t>
                </a:r>
              </a:p>
              <a:p>
                <a:r>
                  <a:rPr lang="ru-RU" dirty="0"/>
                  <a:t>Модуль — длина вектора:</a:t>
                </a:r>
              </a:p>
              <a:p>
                <a:endParaRPr lang="ru-RU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ru-RU" dirty="0"/>
              </a:p>
              <a:p>
                <a:r>
                  <a:rPr lang="ru-RU" dirty="0"/>
                  <a:t>Аргумент — угол, который вектор образует с положительным направлением оси X:</a:t>
                </a:r>
                <a:endParaRPr lang="ro-MD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o-MD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o-MD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ro-MD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MD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ro-MD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o-MD" b="0" i="0" smtClean="0">
                          <a:latin typeface="Cambria Math" panose="02040503050406030204" pitchFamily="18" charset="0"/>
                        </a:rPr>
                        <m:t>arctg</m:t>
                      </m:r>
                      <m:r>
                        <a:rPr lang="ro-MD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ro-M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MD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ro-MD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ro-MD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80843F-E705-4361-B01F-8DAD58250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23" y="1724403"/>
                <a:ext cx="6107184" cy="4562339"/>
              </a:xfrm>
              <a:prstGeom prst="rect">
                <a:avLst/>
              </a:prstGeom>
              <a:blipFill>
                <a:blip r:embed="rId2"/>
                <a:stretch>
                  <a:fillRect l="-899" t="-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45E014-B3EB-46BB-A5BA-083FEBE80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307" y="2370610"/>
            <a:ext cx="4746335" cy="30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12C26-4669-4E8D-9097-E0CDD996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389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Арифметические операции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132E23-83A0-4276-B275-43155CF4F6EA}"/>
                  </a:ext>
                </a:extLst>
              </p:cNvPr>
              <p:cNvSpPr txBox="1"/>
              <p:nvPr/>
            </p:nvSpPr>
            <p:spPr>
              <a:xfrm>
                <a:off x="486562" y="1607789"/>
                <a:ext cx="726486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•     Сложение и вычитание — по компонентам:</a:t>
                </a:r>
                <a:endParaRPr lang="en-US" dirty="0"/>
              </a:p>
              <a:p>
                <a:r>
                  <a:rPr lang="en-US" dirty="0"/>
                  <a:t>                      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ru-RU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132E23-83A0-4276-B275-43155CF4F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2" y="1607789"/>
                <a:ext cx="7264866" cy="923330"/>
              </a:xfrm>
              <a:prstGeom prst="rect">
                <a:avLst/>
              </a:prstGeom>
              <a:blipFill>
                <a:blip r:embed="rId2"/>
                <a:stretch>
                  <a:fillRect l="-755" t="-3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0849D-1CE5-4EF9-9FB3-F6F2E7F90C9D}"/>
                  </a:ext>
                </a:extLst>
              </p:cNvPr>
              <p:cNvSpPr txBox="1"/>
              <p:nvPr/>
            </p:nvSpPr>
            <p:spPr>
              <a:xfrm>
                <a:off x="411062" y="3103349"/>
                <a:ext cx="73403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•	Умножение: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0849D-1CE5-4EF9-9FB3-F6F2E7F9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62" y="3103349"/>
                <a:ext cx="7340366" cy="369332"/>
              </a:xfrm>
              <a:prstGeom prst="rect">
                <a:avLst/>
              </a:prstGeom>
              <a:blipFill>
                <a:blip r:embed="rId3"/>
                <a:stretch>
                  <a:fillRect l="-664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1E2211-63B3-432C-9507-3F5E91A224C3}"/>
                  </a:ext>
                </a:extLst>
              </p:cNvPr>
              <p:cNvSpPr txBox="1"/>
              <p:nvPr/>
            </p:nvSpPr>
            <p:spPr>
              <a:xfrm>
                <a:off x="440423" y="4026679"/>
                <a:ext cx="6107184" cy="515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•	Деление: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</m:num>
                      <m:den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den>
                    </m:f>
                    <m:r>
                      <a:rPr lang="ro-MD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o-MD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ro-MD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MD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MD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MD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o-MD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MD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MD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1E2211-63B3-432C-9507-3F5E91A22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3" y="4026679"/>
                <a:ext cx="6107184" cy="515398"/>
              </a:xfrm>
              <a:prstGeom prst="rect">
                <a:avLst/>
              </a:prstGeom>
              <a:blipFill>
                <a:blip r:embed="rId4"/>
                <a:stretch>
                  <a:fillRect l="-798" b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7DA249-8EDD-432C-A541-8D93B73FD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450" y="2481531"/>
            <a:ext cx="4120393" cy="30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8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65984-7277-44F9-9DAE-55864BB3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17336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809E8-E738-4CF4-AA56-6861BE1270A5}"/>
              </a:ext>
            </a:extLst>
          </p:cNvPr>
          <p:cNvSpPr txBox="1"/>
          <p:nvPr/>
        </p:nvSpPr>
        <p:spPr>
          <a:xfrm>
            <a:off x="3042408" y="1724403"/>
            <a:ext cx="6107184" cy="413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комплексных чисел — это яркий пример того, как наука развивается: от сомнений и парадоксов к чёткому пониманию и практическому применению. То, что когда-то казалось невозможным — извлечение корня из отрицательного числа — со временем стало частью строгой математической теории.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комплексные числа — это не просто абстракция, а мощный инструмент, используемый в самых разных областях: от инженерных расчётов и радиофизики до квантовой механики и компьютерной графики. Они помогают описывать колебания, волны, вращения и многое другое.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6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B9899-FAB3-4556-BB31-9827FF70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373462"/>
            <a:ext cx="8534400" cy="1507067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8937951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465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Cambria Math</vt:lpstr>
      <vt:lpstr>Century Gothic</vt:lpstr>
      <vt:lpstr>Times New Roman</vt:lpstr>
      <vt:lpstr>Wingdings 3</vt:lpstr>
      <vt:lpstr>Сектор</vt:lpstr>
      <vt:lpstr>История развития комплексных чисел и основные понятия</vt:lpstr>
      <vt:lpstr>Презентация PowerPoint</vt:lpstr>
      <vt:lpstr>Презентация PowerPoint</vt:lpstr>
      <vt:lpstr>Основные понятия</vt:lpstr>
      <vt:lpstr>Комплексная плоскость</vt:lpstr>
      <vt:lpstr>Арифметические операции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комплексных чисел и основные понятия</dc:title>
  <dc:creator>Maxim Rusu</dc:creator>
  <cp:lastModifiedBy>Maxim Rusu</cp:lastModifiedBy>
  <cp:revision>1</cp:revision>
  <dcterms:created xsi:type="dcterms:W3CDTF">2025-05-11T18:14:36Z</dcterms:created>
  <dcterms:modified xsi:type="dcterms:W3CDTF">2025-05-11T19:16:20Z</dcterms:modified>
</cp:coreProperties>
</file>