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3" r:id="rId12"/>
    <p:sldId id="269" r:id="rId13"/>
    <p:sldId id="274" r:id="rId14"/>
    <p:sldId id="276" r:id="rId15"/>
    <p:sldId id="272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0D5676-E432-4CD4-B409-0619D7A203A2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30E8CF-E785-43B4-9206-105A4353A4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676-E432-4CD4-B409-0619D7A203A2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8CF-E785-43B4-9206-105A4353A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676-E432-4CD4-B409-0619D7A203A2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8CF-E785-43B4-9206-105A4353A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0D5676-E432-4CD4-B409-0619D7A203A2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30E8CF-E785-43B4-9206-105A4353A4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0D5676-E432-4CD4-B409-0619D7A203A2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30E8CF-E785-43B4-9206-105A4353A4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676-E432-4CD4-B409-0619D7A203A2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8CF-E785-43B4-9206-105A4353A4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676-E432-4CD4-B409-0619D7A203A2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8CF-E785-43B4-9206-105A4353A4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0D5676-E432-4CD4-B409-0619D7A203A2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30E8CF-E785-43B4-9206-105A4353A4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676-E432-4CD4-B409-0619D7A203A2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8CF-E785-43B4-9206-105A4353A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0D5676-E432-4CD4-B409-0619D7A203A2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30E8CF-E785-43B4-9206-105A4353A49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0D5676-E432-4CD4-B409-0619D7A203A2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30E8CF-E785-43B4-9206-105A4353A49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0D5676-E432-4CD4-B409-0619D7A203A2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30E8CF-E785-43B4-9206-105A4353A4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wmf"/><Relationship Id="rId7" Type="http://schemas.openxmlformats.org/officeDocument/2006/relationships/image" Target="../media/image41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717174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>
                <a:ln>
                  <a:solidFill>
                    <a:srgbClr val="00B0F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с параметром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77072"/>
            <a:ext cx="7406640" cy="1080120"/>
          </a:xfrm>
        </p:spPr>
        <p:txBody>
          <a:bodyPr/>
          <a:lstStyle/>
          <a:p>
            <a:pPr algn="ctr"/>
            <a:r>
              <a:rPr lang="ru-RU" dirty="0"/>
              <a:t>Кристи Константин 11 «А»</a:t>
            </a:r>
          </a:p>
          <a:p>
            <a:pPr algn="ctr"/>
            <a:r>
              <a:rPr lang="ru-RU" dirty="0"/>
              <a:t>ПОУ ТЛЭП им. Михая Греку</a:t>
            </a:r>
          </a:p>
          <a:p>
            <a:pPr algn="ctr"/>
            <a:r>
              <a:rPr lang="ru-RU" dirty="0"/>
              <a:t>Кишинёв 2025</a:t>
            </a:r>
          </a:p>
        </p:txBody>
      </p:sp>
    </p:spTree>
    <p:extLst>
      <p:ext uri="{BB962C8B-B14F-4D97-AF65-F5344CB8AC3E}">
        <p14:creationId xmlns:p14="http://schemas.microsoft.com/office/powerpoint/2010/main" val="123383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Иррациональные уравнения.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7812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Times New Roman"/>
                <a:ea typeface="Calibri"/>
              </a:rPr>
              <a:t>Найдите все значения a, при каждом из которых уравнение  </a:t>
            </a:r>
            <a:r>
              <a:rPr lang="ru-RU" sz="1600" b="1" i="1" u="sng" dirty="0">
                <a:latin typeface="Times New Roman"/>
                <a:ea typeface="Calibri"/>
              </a:rPr>
              <a:t>имеет ровно 3 корня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604448" cy="45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224872"/>
              </p:ext>
            </p:extLst>
          </p:nvPr>
        </p:nvGraphicFramePr>
        <p:xfrm>
          <a:off x="1979712" y="1052736"/>
          <a:ext cx="3752419" cy="50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916868" imgH="253890" progId="Equation.3">
                  <p:embed/>
                </p:oleObj>
              </mc:Choice>
              <mc:Fallback>
                <p:oleObj name="Формула" r:id="rId3" imgW="1916868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052736"/>
                        <a:ext cx="3752419" cy="504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9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Иррациональные уравнения.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7812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Times New Roman"/>
                <a:ea typeface="Calibri"/>
              </a:rPr>
              <a:t>Найдите все значения a, при которых уравнение имеет единственное решение на отрезке [0;3]  </a:t>
            </a:r>
            <a:endParaRPr lang="ru-RU" sz="1600" b="1" i="1" u="sng" dirty="0">
              <a:latin typeface="Times New Roman"/>
              <a:ea typeface="Calibri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72958"/>
              </p:ext>
            </p:extLst>
          </p:nvPr>
        </p:nvGraphicFramePr>
        <p:xfrm>
          <a:off x="2408035" y="980728"/>
          <a:ext cx="432792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374900" imgH="279400" progId="Equation.3">
                  <p:embed/>
                </p:oleObj>
              </mc:Choice>
              <mc:Fallback>
                <p:oleObj name="Формула" r:id="rId2" imgW="2374900" imgH="279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035" y="980728"/>
                        <a:ext cx="4327929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5216"/>
            <a:ext cx="6048673" cy="319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78144"/>
            <a:ext cx="5976665" cy="176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08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Иррациональные уравнения.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7812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Times New Roman"/>
                <a:ea typeface="Calibri"/>
              </a:rPr>
              <a:t>Найдите все значения параметра a, при которых уравнение </a:t>
            </a:r>
            <a:r>
              <a:rPr lang="ru-RU" sz="1600" b="1" i="1" u="sng" dirty="0">
                <a:latin typeface="Times New Roman"/>
                <a:ea typeface="Calibri"/>
              </a:rPr>
              <a:t>имеет хотя бы одно </a:t>
            </a:r>
            <a:r>
              <a:rPr lang="ru-RU" sz="1600" b="1" i="1" dirty="0">
                <a:latin typeface="Times New Roman"/>
                <a:ea typeface="Calibri"/>
              </a:rPr>
              <a:t>решение </a:t>
            </a:r>
            <a:endParaRPr lang="ru-RU" sz="1600" b="1" i="1" u="sng" dirty="0">
              <a:latin typeface="Times New Roman"/>
              <a:ea typeface="Calibri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670842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46" y="1239951"/>
            <a:ext cx="1809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633" y="3940278"/>
            <a:ext cx="18573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53336"/>
            <a:ext cx="3238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403640"/>
              </p:ext>
            </p:extLst>
          </p:nvPr>
        </p:nvGraphicFramePr>
        <p:xfrm>
          <a:off x="1619672" y="1017236"/>
          <a:ext cx="3757700" cy="467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2070100" imgH="254000" progId="Equation.3">
                  <p:embed/>
                </p:oleObj>
              </mc:Choice>
              <mc:Fallback>
                <p:oleObj name="Формула" r:id="rId6" imgW="2070100" imgH="254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017236"/>
                        <a:ext cx="3757700" cy="467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4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Уравнения с параметром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7812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Times New Roman"/>
                <a:ea typeface="Calibri"/>
              </a:rPr>
              <a:t>Найдите все значения параметра a, при которых уравнение имеет ровно одно решение</a:t>
            </a:r>
            <a:endParaRPr lang="ru-RU" sz="1600" b="1" i="1" u="sng" dirty="0">
              <a:latin typeface="Times New Roman"/>
              <a:ea typeface="Calibri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5058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496299"/>
              </p:ext>
            </p:extLst>
          </p:nvPr>
        </p:nvGraphicFramePr>
        <p:xfrm>
          <a:off x="1626086" y="980727"/>
          <a:ext cx="3017922" cy="44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739900" imgH="254000" progId="Equation.3">
                  <p:embed/>
                </p:oleObj>
              </mc:Choice>
              <mc:Fallback>
                <p:oleObj name="Формула" r:id="rId3" imgW="1739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086" y="980727"/>
                        <a:ext cx="3017922" cy="445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1085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1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360040"/>
          </a:xfrm>
        </p:spPr>
        <p:txBody>
          <a:bodyPr>
            <a:normAutofit/>
          </a:bodyPr>
          <a:lstStyle/>
          <a:p>
            <a:pPr algn="ctr"/>
            <a:r>
              <a:rPr lang="ru-RU" sz="1400" i="1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С ПАРАМЕТРОМ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7812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Times New Roman"/>
                <a:ea typeface="Calibri"/>
              </a:rPr>
              <a:t>Найдите все значения параметра a, при которых уравнение имеет ровно одно решение</a:t>
            </a:r>
            <a:endParaRPr lang="ru-RU" sz="1600" b="1" i="1" u="sng" dirty="0">
              <a:latin typeface="Times New Roman"/>
              <a:ea typeface="Calibri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182321"/>
              </p:ext>
            </p:extLst>
          </p:nvPr>
        </p:nvGraphicFramePr>
        <p:xfrm>
          <a:off x="1626086" y="980727"/>
          <a:ext cx="3017922" cy="44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739900" imgH="254000" progId="Equation.3">
                  <p:embed/>
                </p:oleObj>
              </mc:Choice>
              <mc:Fallback>
                <p:oleObj name="Формула" r:id="rId2" imgW="1739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086" y="980727"/>
                        <a:ext cx="3017922" cy="445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02" y="2722527"/>
            <a:ext cx="4339534" cy="397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0046"/>
            <a:ext cx="5056468" cy="8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3" y="1484784"/>
            <a:ext cx="1133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5" y="2708920"/>
            <a:ext cx="4191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" y="3933056"/>
            <a:ext cx="43338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589240"/>
            <a:ext cx="1981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6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Иррациональные уравнения.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7812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Times New Roman"/>
                <a:ea typeface="Calibri"/>
              </a:rPr>
              <a:t>Найдите все значения параметра a, при каждом из которых уравнение имеет решения </a:t>
            </a:r>
            <a:endParaRPr lang="ru-RU" sz="1600" b="1" i="1" u="sng" dirty="0">
              <a:latin typeface="Times New Roman"/>
              <a:ea typeface="Calibri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4" y="2060848"/>
            <a:ext cx="8532439" cy="420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370123"/>
              </p:ext>
            </p:extLst>
          </p:nvPr>
        </p:nvGraphicFramePr>
        <p:xfrm>
          <a:off x="1619672" y="1052736"/>
          <a:ext cx="318693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866900" imgH="292100" progId="Equation.3">
                  <p:embed/>
                </p:oleObj>
              </mc:Choice>
              <mc:Fallback>
                <p:oleObj name="Формула" r:id="rId3" imgW="1866900" imgH="292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052736"/>
                        <a:ext cx="3186934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9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360040"/>
          </a:xfrm>
        </p:spPr>
        <p:txBody>
          <a:bodyPr>
            <a:normAutofit/>
          </a:bodyPr>
          <a:lstStyle/>
          <a:p>
            <a:pPr algn="ctr"/>
            <a:r>
              <a:rPr lang="ru-RU" sz="1400" i="1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С ПАРАМЕТРОМ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692696"/>
                <a:ext cx="8352928" cy="57812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16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При каких значениях параметра </a:t>
                </a:r>
                <a:r>
                  <a:rPr lang="en-US" sz="16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a </a:t>
                </a:r>
                <a:r>
                  <a:rPr lang="ru-RU" sz="16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уравнение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ru-RU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i="1" cap="small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en-US" sz="2000" b="1" cap="small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= 0 </a:t>
                </a:r>
                <a:r>
                  <a:rPr lang="ru-RU" sz="2000" b="1" cap="small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 </a:t>
                </a:r>
                <a:r>
                  <a:rPr lang="ru-RU" sz="1600" b="1" i="1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имеет ровно 2 корня?</a:t>
                </a:r>
                <a:endParaRPr lang="ru-RU" sz="1600" b="1" i="1" u="sng" dirty="0">
                  <a:solidFill>
                    <a:schemeClr val="tx1"/>
                  </a:solidFill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92696"/>
                <a:ext cx="8352928" cy="578125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840287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01208"/>
            <a:ext cx="2457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1400" i="1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С ПАРАМЕТРОМ</a:t>
            </a:r>
            <a:endParaRPr lang="ru-RU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6" y="620688"/>
            <a:ext cx="59007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721589"/>
            <a:ext cx="4845775" cy="4873625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2447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01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Линейные уравнения.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147248" cy="5781256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Times New Roman"/>
                <a:ea typeface="Calibri"/>
              </a:rPr>
              <a:t>Для каждого значения параметра а решите уравнение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b="1" i="1" dirty="0">
              <a:solidFill>
                <a:srgbClr val="C00000"/>
              </a:solidFill>
              <a:latin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/>
              </a:rPr>
              <a:t>Ответ:</a:t>
            </a:r>
            <a:endParaRPr lang="ru-RU" sz="1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sz="1600" b="1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977546"/>
              </p:ext>
            </p:extLst>
          </p:nvPr>
        </p:nvGraphicFramePr>
        <p:xfrm>
          <a:off x="6626234" y="404664"/>
          <a:ext cx="1357518" cy="89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634725" imgH="418918" progId="Equation.3">
                  <p:embed/>
                </p:oleObj>
              </mc:Choice>
              <mc:Fallback>
                <p:oleObj name="Формула" r:id="rId2" imgW="634725" imgH="41891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6234" y="404664"/>
                        <a:ext cx="1357518" cy="8915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8311662" cy="41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4" y="2251075"/>
            <a:ext cx="5833999" cy="29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Линейные уравнения с модулем.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147248" cy="57812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Times New Roman"/>
                <a:ea typeface="Calibri"/>
              </a:rPr>
              <a:t>Найдите все значения параметра а, при каждом из которых любое число х из отрезка [3;5] является решением уравнения </a:t>
            </a:r>
            <a:endParaRPr lang="ru-RU" sz="1600" b="1" i="1" dirty="0">
              <a:solidFill>
                <a:srgbClr val="C00000"/>
              </a:solidFill>
              <a:latin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b="1" i="1" dirty="0">
              <a:solidFill>
                <a:srgbClr val="C00000"/>
              </a:solidFill>
              <a:latin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b="1" i="1" dirty="0">
              <a:solidFill>
                <a:srgbClr val="C00000"/>
              </a:solidFill>
              <a:latin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/>
              </a:rPr>
              <a:t>Ответ:</a:t>
            </a:r>
            <a:endParaRPr lang="ru-RU" sz="1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sz="1600" b="1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832238"/>
              </p:ext>
            </p:extLst>
          </p:nvPr>
        </p:nvGraphicFramePr>
        <p:xfrm>
          <a:off x="4932040" y="1052736"/>
          <a:ext cx="3312368" cy="45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854200" imgH="254000" progId="Equation.3">
                  <p:embed/>
                </p:oleObj>
              </mc:Choice>
              <mc:Fallback>
                <p:oleObj name="Формула" r:id="rId2" imgW="18542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052736"/>
                        <a:ext cx="3312368" cy="4586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564413" cy="330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Линейные уравнения с модулем.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147248" cy="57812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Times New Roman"/>
                <a:ea typeface="Calibri"/>
              </a:rPr>
              <a:t>Найдите все значения параметра а, при каждом из которых уравнение </a:t>
            </a:r>
          </a:p>
          <a:p>
            <a:endParaRPr lang="ru-RU" sz="1600" b="1" i="1" dirty="0">
              <a:latin typeface="Times New Roman"/>
            </a:endParaRPr>
          </a:p>
          <a:p>
            <a:pPr marL="0" indent="0">
              <a:buNone/>
            </a:pPr>
            <a:r>
              <a:rPr lang="ru-RU" sz="1600" b="1" i="1" dirty="0">
                <a:latin typeface="Times New Roman"/>
              </a:rPr>
              <a:t>     </a:t>
            </a:r>
            <a:r>
              <a:rPr lang="ru-RU" sz="1600" b="1" i="1" dirty="0">
                <a:latin typeface="Times New Roman"/>
                <a:ea typeface="Calibri"/>
              </a:rPr>
              <a:t>имеет корни, но ни один из них не принадлежит интервалу (4;19).</a:t>
            </a:r>
            <a:endParaRPr lang="ru-RU" sz="1600" b="1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568952" cy="425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863200"/>
              </p:ext>
            </p:extLst>
          </p:nvPr>
        </p:nvGraphicFramePr>
        <p:xfrm>
          <a:off x="755576" y="980728"/>
          <a:ext cx="4222198" cy="4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400300" imgH="279400" progId="Equation.3">
                  <p:embed/>
                </p:oleObj>
              </mc:Choice>
              <mc:Fallback>
                <p:oleObj name="Формула" r:id="rId3" imgW="24003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980728"/>
                        <a:ext cx="4222198" cy="485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0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Квадратные уравнения с модулем.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7812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Times New Roman"/>
                <a:ea typeface="Calibri"/>
              </a:rPr>
              <a:t>Найдите все значения а, при каждом из которых уравнение    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/>
                <a:ea typeface="Calibri"/>
              </a:rPr>
              <a:t>     имеет ровно три различных решения.</a:t>
            </a:r>
            <a:endParaRPr lang="ru-RU" sz="1600" b="1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5526"/>
            <a:ext cx="4536504" cy="478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028626" cy="23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87" y="4437112"/>
            <a:ext cx="1912366" cy="23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690498"/>
              </p:ext>
            </p:extLst>
          </p:nvPr>
        </p:nvGraphicFramePr>
        <p:xfrm>
          <a:off x="6156176" y="620688"/>
          <a:ext cx="255761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307532" imgH="253890" progId="Equation.3">
                  <p:embed/>
                </p:oleObj>
              </mc:Choice>
              <mc:Fallback>
                <p:oleObj name="Формула" r:id="rId5" imgW="1307532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620688"/>
                        <a:ext cx="2557617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33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Квадратные уравнения с модулем.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7812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Times New Roman"/>
                <a:ea typeface="Calibri"/>
              </a:rPr>
              <a:t>При каких а уравнение                                                                       имеет ровно три корня?</a:t>
            </a:r>
            <a:endParaRPr lang="ru-RU" sz="1600" b="1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716077"/>
              </p:ext>
            </p:extLst>
          </p:nvPr>
        </p:nvGraphicFramePr>
        <p:xfrm>
          <a:off x="2699792" y="620688"/>
          <a:ext cx="351597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689100" imgH="279400" progId="Equation.3">
                  <p:embed/>
                </p:oleObj>
              </mc:Choice>
              <mc:Fallback>
                <p:oleObj name="Формула" r:id="rId2" imgW="16891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620688"/>
                        <a:ext cx="3515977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2403"/>
            <a:ext cx="47625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36" y="1809831"/>
            <a:ext cx="3673273" cy="352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6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Дробно-рациональные уравнения с модулем.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7812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Times New Roman"/>
                <a:ea typeface="Calibri"/>
              </a:rPr>
              <a:t>Найдите все значения а при каждом из которых уравнение  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/>
                <a:ea typeface="Calibri"/>
              </a:rPr>
              <a:t>     на промежутке             имеет более двух корней.</a:t>
            </a:r>
            <a:endParaRPr lang="ru-RU" sz="1600" b="1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175078"/>
              </p:ext>
            </p:extLst>
          </p:nvPr>
        </p:nvGraphicFramePr>
        <p:xfrm>
          <a:off x="6156176" y="548680"/>
          <a:ext cx="1512168" cy="73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876300" imgH="431800" progId="Equation.3">
                  <p:embed/>
                </p:oleObj>
              </mc:Choice>
              <mc:Fallback>
                <p:oleObj name="Формула" r:id="rId2" imgW="8763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48680"/>
                        <a:ext cx="1512168" cy="739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164425"/>
              </p:ext>
            </p:extLst>
          </p:nvPr>
        </p:nvGraphicFramePr>
        <p:xfrm>
          <a:off x="2051720" y="1052736"/>
          <a:ext cx="588587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444114" imgH="215713" progId="Equation.3">
                  <p:embed/>
                </p:oleObj>
              </mc:Choice>
              <mc:Fallback>
                <p:oleObj name="Формула" r:id="rId4" imgW="444114" imgH="2157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052736"/>
                        <a:ext cx="588587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6" y="1412776"/>
            <a:ext cx="5729196" cy="377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93394"/>
            <a:ext cx="3168352" cy="25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50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Логарифмические уравнения.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7812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Times New Roman"/>
                <a:ea typeface="Calibri"/>
              </a:rPr>
              <a:t>Найдите все значения a, для каждого из которых уравнение   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/>
                <a:ea typeface="Calibri"/>
              </a:rPr>
              <a:t>     имеет хотя бы один корень, принадлежащий промежутку [−1; 1).</a:t>
            </a:r>
            <a:endParaRPr lang="ru-RU" sz="1600" b="1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698835"/>
              </p:ext>
            </p:extLst>
          </p:nvPr>
        </p:nvGraphicFramePr>
        <p:xfrm>
          <a:off x="6156176" y="620687"/>
          <a:ext cx="2448272" cy="45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219200" imgH="228600" progId="Equation.3">
                  <p:embed/>
                </p:oleObj>
              </mc:Choice>
              <mc:Fallback>
                <p:oleObj name="Формула" r:id="rId2" imgW="1219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620687"/>
                        <a:ext cx="2448272" cy="459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2932"/>
            <a:ext cx="68961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293096"/>
            <a:ext cx="297364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8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Логарифмические уравнения.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57812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Times New Roman"/>
                <a:ea typeface="Calibri"/>
              </a:rPr>
              <a:t>Найдите все значения a, при которых уравнение имеет ровно два решения:</a:t>
            </a:r>
            <a:endParaRPr lang="ru-RU" sz="1600" b="1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055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7020"/>
            <a:ext cx="721356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492073"/>
              </p:ext>
            </p:extLst>
          </p:nvPr>
        </p:nvGraphicFramePr>
        <p:xfrm>
          <a:off x="611560" y="1052736"/>
          <a:ext cx="6624736" cy="365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4660900" imgH="254000" progId="Equation.3">
                  <p:embed/>
                </p:oleObj>
              </mc:Choice>
              <mc:Fallback>
                <p:oleObj name="Формула" r:id="rId3" imgW="46609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052736"/>
                        <a:ext cx="6624736" cy="365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6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317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Calibri</vt:lpstr>
      <vt:lpstr>Cambria Math</vt:lpstr>
      <vt:lpstr>Century Schoolbook</vt:lpstr>
      <vt:lpstr>Times New Roman</vt:lpstr>
      <vt:lpstr>Wingdings</vt:lpstr>
      <vt:lpstr>Wingdings 2</vt:lpstr>
      <vt:lpstr>Эркер</vt:lpstr>
      <vt:lpstr>Формула</vt:lpstr>
      <vt:lpstr>Уравнения с параметром</vt:lpstr>
      <vt:lpstr>Линейные уравнения.</vt:lpstr>
      <vt:lpstr> Линейные уравнения с модулем.</vt:lpstr>
      <vt:lpstr> Линейные уравнения с модулем.</vt:lpstr>
      <vt:lpstr> Квадратные уравнения с модулем.</vt:lpstr>
      <vt:lpstr> Квадратные уравнения с модулем.</vt:lpstr>
      <vt:lpstr> Дробно-рациональные уравнения с модулем.</vt:lpstr>
      <vt:lpstr>Логарифмические уравнения.</vt:lpstr>
      <vt:lpstr> Логарифмические уравнения.</vt:lpstr>
      <vt:lpstr>Иррациональные уравнения.</vt:lpstr>
      <vt:lpstr>Иррациональные уравнения.</vt:lpstr>
      <vt:lpstr>Иррациональные уравнения.</vt:lpstr>
      <vt:lpstr>Уравнения с параметром</vt:lpstr>
      <vt:lpstr>УРАВНЕНИЯ С ПАРАМЕТРОМ</vt:lpstr>
      <vt:lpstr>Иррациональные уравнения.</vt:lpstr>
      <vt:lpstr>УРАВНЕНИЯ С ПАРАМЕТРОМ</vt:lpstr>
      <vt:lpstr>УРАВНЕНИЯ С ПАРАМЕТРОМ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Уравнения с параметром</dc:title>
  <dc:creator>777</dc:creator>
  <cp:lastModifiedBy>Константин</cp:lastModifiedBy>
  <cp:revision>30</cp:revision>
  <dcterms:created xsi:type="dcterms:W3CDTF">2020-04-19T11:06:24Z</dcterms:created>
  <dcterms:modified xsi:type="dcterms:W3CDTF">2025-05-11T20:09:30Z</dcterms:modified>
</cp:coreProperties>
</file>