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1" r:id="rId2"/>
    <p:sldId id="267" r:id="rId3"/>
    <p:sldId id="262" r:id="rId4"/>
    <p:sldId id="268" r:id="rId5"/>
    <p:sldId id="264" r:id="rId6"/>
    <p:sldId id="275" r:id="rId7"/>
    <p:sldId id="265" r:id="rId8"/>
    <p:sldId id="273" r:id="rId9"/>
    <p:sldId id="266" r:id="rId10"/>
    <p:sldId id="274" r:id="rId11"/>
    <p:sldId id="269" r:id="rId12"/>
    <p:sldId id="271" r:id="rId13"/>
    <p:sldId id="270" r:id="rId14"/>
    <p:sldId id="272" r:id="rId15"/>
    <p:sldId id="276" r:id="rId16"/>
    <p:sldId id="277" r:id="rId17"/>
    <p:sldId id="278" r:id="rId18"/>
    <p:sldId id="279" r:id="rId19"/>
    <p:sldId id="280" r:id="rId20"/>
    <p:sldId id="282" r:id="rId21"/>
    <p:sldId id="283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54B6D-C9B6-479F-BFD6-539BC5B6FEB0}" type="datetimeFigureOut">
              <a:rPr lang="ru-RU" smtClean="0"/>
              <a:t>25.04.2025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E7D8C-0CD1-4E74-9A52-959E2EDF541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18635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54B6D-C9B6-479F-BFD6-539BC5B6FEB0}" type="datetimeFigureOut">
              <a:rPr lang="ru-RU" smtClean="0"/>
              <a:t>25.04.2025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E7D8C-0CD1-4E74-9A52-959E2EDF541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91030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54B6D-C9B6-479F-BFD6-539BC5B6FEB0}" type="datetimeFigureOut">
              <a:rPr lang="ru-RU" smtClean="0"/>
              <a:t>25.04.2025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E7D8C-0CD1-4E74-9A52-959E2EDF541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1315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54B6D-C9B6-479F-BFD6-539BC5B6FEB0}" type="datetimeFigureOut">
              <a:rPr lang="ru-RU" smtClean="0"/>
              <a:t>25.04.2025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E7D8C-0CD1-4E74-9A52-959E2EDF541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4405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54B6D-C9B6-479F-BFD6-539BC5B6FEB0}" type="datetimeFigureOut">
              <a:rPr lang="ru-RU" smtClean="0"/>
              <a:t>25.04.2025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E7D8C-0CD1-4E74-9A52-959E2EDF541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67591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54B6D-C9B6-479F-BFD6-539BC5B6FEB0}" type="datetimeFigureOut">
              <a:rPr lang="ru-RU" smtClean="0"/>
              <a:t>25.04.2025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E7D8C-0CD1-4E74-9A52-959E2EDF541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31910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54B6D-C9B6-479F-BFD6-539BC5B6FEB0}" type="datetimeFigureOut">
              <a:rPr lang="ru-RU" smtClean="0"/>
              <a:t>25.04.2025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E7D8C-0CD1-4E74-9A52-959E2EDF541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3095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54B6D-C9B6-479F-BFD6-539BC5B6FEB0}" type="datetimeFigureOut">
              <a:rPr lang="ru-RU" smtClean="0"/>
              <a:t>25.04.2025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E7D8C-0CD1-4E74-9A52-959E2EDF541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5090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54B6D-C9B6-479F-BFD6-539BC5B6FEB0}" type="datetimeFigureOut">
              <a:rPr lang="ru-RU" smtClean="0"/>
              <a:t>25.04.2025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E7D8C-0CD1-4E74-9A52-959E2EDF541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15533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54B6D-C9B6-479F-BFD6-539BC5B6FEB0}" type="datetimeFigureOut">
              <a:rPr lang="ru-RU" smtClean="0"/>
              <a:t>25.04.2025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E7D8C-0CD1-4E74-9A52-959E2EDF541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65045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54B6D-C9B6-479F-BFD6-539BC5B6FEB0}" type="datetimeFigureOut">
              <a:rPr lang="ru-RU" smtClean="0"/>
              <a:t>25.04.2025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4E7D8C-0CD1-4E74-9A52-959E2EDF541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765974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454B6D-C9B6-479F-BFD6-539BC5B6FEB0}" type="datetimeFigureOut">
              <a:rPr lang="ru-RU" smtClean="0"/>
              <a:t>25.04.2025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4E7D8C-0CD1-4E74-9A52-959E2EDF541D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3060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47.pn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jpeg"/><Relationship Id="rId7" Type="http://schemas.openxmlformats.org/officeDocument/2006/relationships/image" Target="../media/image5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442" r="21948"/>
          <a:stretch/>
        </p:blipFill>
        <p:spPr>
          <a:xfrm>
            <a:off x="0" y="89210"/>
            <a:ext cx="6579220" cy="63316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11589" y="969427"/>
            <a:ext cx="5430643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0" b="1" dirty="0">
                <a:ln w="6600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 мая – День Победы</a:t>
            </a:r>
          </a:p>
        </p:txBody>
      </p:sp>
    </p:spTree>
    <p:extLst>
      <p:ext uri="{BB962C8B-B14F-4D97-AF65-F5344CB8AC3E}">
        <p14:creationId xmlns:p14="http://schemas.microsoft.com/office/powerpoint/2010/main" val="13313014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442" r="21948"/>
          <a:stretch/>
        </p:blipFill>
        <p:spPr>
          <a:xfrm>
            <a:off x="0" y="0"/>
            <a:ext cx="2146298" cy="202057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888452" y="132599"/>
            <a:ext cx="61993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Народная борьба с захватчиками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36902" t="34282" r="48358" b="30779"/>
          <a:stretch/>
        </p:blipFill>
        <p:spPr>
          <a:xfrm>
            <a:off x="6917489" y="3820877"/>
            <a:ext cx="1970434" cy="251362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186545" y="6323084"/>
            <a:ext cx="13911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В.З. Корж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32258" t="28902" r="33262" b="33283"/>
          <a:stretch/>
        </p:blipFill>
        <p:spPr>
          <a:xfrm>
            <a:off x="229893" y="2196068"/>
            <a:ext cx="5979968" cy="368905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917031" y="6092252"/>
            <a:ext cx="425507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Партизаны принимают присягу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/>
          <a:srcRect l="37286" t="39768" r="48847" b="28664"/>
          <a:stretch/>
        </p:blipFill>
        <p:spPr>
          <a:xfrm>
            <a:off x="9554369" y="884827"/>
            <a:ext cx="1977391" cy="253204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9554369" y="3439004"/>
            <a:ext cx="18818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Т.П. Бумажков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/>
          <a:srcRect l="65821" t="43315" r="19626" b="24085"/>
          <a:stretch/>
        </p:blipFill>
        <p:spPr>
          <a:xfrm>
            <a:off x="6917489" y="847417"/>
            <a:ext cx="2033604" cy="2562339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6773775" y="3439004"/>
            <a:ext cx="22578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Ф. И. Павловский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76365" y="4004444"/>
            <a:ext cx="210104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Организаторы первых партизанских отрядов на территории Беларуси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2215036" y="964278"/>
            <a:ext cx="40742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Партизанское движение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740A05B-F205-47E4-8101-B58860F8CD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34010" y="0"/>
            <a:ext cx="2920237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2570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442" r="21948"/>
          <a:stretch/>
        </p:blipFill>
        <p:spPr>
          <a:xfrm>
            <a:off x="0" y="0"/>
            <a:ext cx="2146298" cy="202057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grayscl/>
          </a:blip>
          <a:srcRect l="41455" t="40396" r="22695" b="19524"/>
          <a:stretch/>
        </p:blipFill>
        <p:spPr>
          <a:xfrm>
            <a:off x="2249984" y="589088"/>
            <a:ext cx="5339772" cy="335801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654910" y="831129"/>
            <a:ext cx="343783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Партизаны закладывают мину для подрыва железнодорожного полотна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grayscl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 l="31993" t="29648" r="32917" b="32210"/>
          <a:stretch/>
        </p:blipFill>
        <p:spPr>
          <a:xfrm>
            <a:off x="84980" y="3734222"/>
            <a:ext cx="4834890" cy="295615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19870" y="4526095"/>
            <a:ext cx="230612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Партизанская конница переправляется через реку Случь, 1943 г.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/>
          <a:srcRect l="47092" t="23373" r="34329" b="33944"/>
          <a:stretch/>
        </p:blipFill>
        <p:spPr>
          <a:xfrm>
            <a:off x="8615982" y="2206803"/>
            <a:ext cx="2652068" cy="3427287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8100757" y="5634090"/>
            <a:ext cx="382686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Николай Гойшик, 17-летний партизан, подрывник бригады имени Ф. Э. Дзержинского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771666" y="5378"/>
            <a:ext cx="61993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Народная борьба с захватчиками</a:t>
            </a:r>
            <a:endParaRPr lang="ru-RU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2E051D4-14BF-4F53-BBA3-58F3212C18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71763" y="0"/>
            <a:ext cx="2920237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480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442" r="21948"/>
          <a:stretch/>
        </p:blipFill>
        <p:spPr>
          <a:xfrm>
            <a:off x="0" y="0"/>
            <a:ext cx="2146298" cy="202057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58522" y="2471818"/>
            <a:ext cx="5256019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Белорусские подпольщики: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распространяли среди населения листовки и советские газеты с разоблачением фашистской пропаганды;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вели разведку;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уничтожали гитлеровских солдат и офицеров;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совершали диверсии на предприятиях и транспорте;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добывали оружие, боеприпасы, медикаменты и передавали их партизанам;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спасали советских людей от угона в Германию.</a:t>
            </a: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82510" y="844716"/>
            <a:ext cx="32747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Подпольная борьба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482510" y="143840"/>
            <a:ext cx="61993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Народная борьба с захватчиками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146298" y="1295955"/>
            <a:ext cx="8926864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 большинстве оккупированных городов, районных центров и крупных населенных пунктов Беларуси были созданы нелегальные организации и группы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9816271" y="3511569"/>
            <a:ext cx="212201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Газета «Звязда», № 1. Июнь 1942 г.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Газету издавали минские подпольщики.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Первый номер вышел 18 мая 1942 г.</a:t>
            </a:r>
            <a:endParaRPr lang="ru-RU" dirty="0"/>
          </a:p>
        </p:txBody>
      </p:sp>
      <p:pic>
        <p:nvPicPr>
          <p:cNvPr id="1030" name="Picture 6" descr="ФОТО 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460" y="2174487"/>
            <a:ext cx="3389857" cy="454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898CB69-7A5E-411B-AD6F-32D8DD9042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8048" y="63166"/>
            <a:ext cx="2920237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2745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442" r="21948"/>
          <a:stretch/>
        </p:blipFill>
        <p:spPr>
          <a:xfrm>
            <a:off x="0" y="0"/>
            <a:ext cx="2146298" cy="20205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65878" t="31469" r="19545" b="30802"/>
          <a:stretch/>
        </p:blipFill>
        <p:spPr>
          <a:xfrm>
            <a:off x="750275" y="2171125"/>
            <a:ext cx="2326756" cy="338748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84426" y="5558605"/>
            <a:ext cx="29237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К. С. Заслонов, Герой Советского Союза, руководитель Оршанского подполья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29467" y="205192"/>
            <a:ext cx="6389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Народная борьба с захватчиками</a:t>
            </a:r>
            <a:endParaRPr lang="ru-RU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37176" t="38564" r="16612" b="26113"/>
          <a:stretch/>
        </p:blipFill>
        <p:spPr>
          <a:xfrm>
            <a:off x="3351692" y="918833"/>
            <a:ext cx="6318071" cy="271646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751278" y="3708855"/>
            <a:ext cx="54640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Е.Г. Мазаник, Н.В. Троян, М.Б.Осипова, Герои Советского Союза, осуществили операцию по уничтожению генерального комиссара Беларуси В. Кубе</a:t>
            </a:r>
          </a:p>
        </p:txBody>
      </p:sp>
      <p:pic>
        <p:nvPicPr>
          <p:cNvPr id="9" name="Picture 2" descr="https://upload.wikimedia.org/wikipedia/commons/7/7f/Vera_Kharuzhaya_%281903_-1942%2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6444" y="3708855"/>
            <a:ext cx="2257425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6721487" y="5165422"/>
            <a:ext cx="27509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В.З. Хоружая, Герой Советского Союза, руководитель Витебского подполья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8E8E257-5077-4E39-8320-8C3E115B6A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83632" y="34637"/>
            <a:ext cx="2920237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786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442" r="21948"/>
          <a:stretch/>
        </p:blipFill>
        <p:spPr>
          <a:xfrm>
            <a:off x="0" y="0"/>
            <a:ext cx="2146298" cy="202057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660789" y="143200"/>
            <a:ext cx="826508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Освобождение Беларуси от</a:t>
            </a:r>
          </a:p>
          <a:p>
            <a:pPr algn="ctr"/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германских захватчиков</a:t>
            </a:r>
            <a:endParaRPr lang="ru-RU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50471" y="1071747"/>
            <a:ext cx="9813073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Белорусская наступательная операция «Багратион» (23 июня – 29 августа 1944 г.) – одна из крупнейших военных операций Великой Отечественной войны.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46298" y="2268265"/>
            <a:ext cx="9300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 освобождении Беларуси участвовали войска четырех фронтов: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08466" y="1845116"/>
            <a:ext cx="7370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Протяженность линии фронта – 700 километров.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/>
          <a:srcRect l="65466" t="44076" r="19738" b="22511"/>
          <a:stretch/>
        </p:blipFill>
        <p:spPr>
          <a:xfrm>
            <a:off x="503233" y="4088095"/>
            <a:ext cx="1914552" cy="2432000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2906111" y="2858405"/>
            <a:ext cx="311533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1-й Белорусский фронт, командующий - Константин Константинович Рокоссовский 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/>
          <a:srcRect l="47899" t="35163" r="43341" b="45416"/>
          <a:stretch/>
        </p:blipFill>
        <p:spPr>
          <a:xfrm>
            <a:off x="3483482" y="4088095"/>
            <a:ext cx="1960587" cy="2432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/>
          <a:srcRect l="62281" t="35109" r="29423" b="45226"/>
          <a:stretch/>
        </p:blipFill>
        <p:spPr>
          <a:xfrm>
            <a:off x="9579422" y="4088095"/>
            <a:ext cx="1866993" cy="2432000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9288798" y="2754106"/>
            <a:ext cx="26747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3-й Белорусский фронт, командующий - Иван Данилович Черняховский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/>
          <a:srcRect l="75615" t="35227" r="16104" b="45451"/>
          <a:stretch/>
        </p:blipFill>
        <p:spPr>
          <a:xfrm>
            <a:off x="6728035" y="4088095"/>
            <a:ext cx="1854171" cy="2432000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6311207" y="2858404"/>
            <a:ext cx="26878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2-й Белорусский фронт, командующий - Георгий Федорович Захаров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8845" y="2858406"/>
            <a:ext cx="26572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1-й Прибалтийский фронт, командующий - Иван Христофорович Баграмян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B04B108-093A-4E69-9E2A-7686ED25C9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22749" y="8731"/>
            <a:ext cx="2920237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3775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442" r="21948"/>
          <a:stretch/>
        </p:blipFill>
        <p:spPr>
          <a:xfrm>
            <a:off x="0" y="0"/>
            <a:ext cx="2146298" cy="202057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60045" y="2020579"/>
            <a:ext cx="492061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1944 год. Хроника освобождения</a:t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Беларуси: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26 июня освобожден Витебск,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27 июня - Орша,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28 июня - Могилев,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29 июня - Бобруйск,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1 июля - Борисов,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3 июля - Минск,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8 июля - Барановичи,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14 июля - Пинск,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16 июля - Гродно,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28 июля - Брест.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020737" y="-22302"/>
            <a:ext cx="773049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Освобождение Беларуси от</a:t>
            </a:r>
          </a:p>
          <a:p>
            <a:pPr algn="ctr"/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германских захватчиков</a:t>
            </a:r>
            <a:endParaRPr lang="ru-RU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60245" y="1053768"/>
            <a:ext cx="6640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Операция Багратион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32225" t="28987" r="33033" b="32200"/>
          <a:stretch/>
        </p:blipFill>
        <p:spPr>
          <a:xfrm>
            <a:off x="5885982" y="1010289"/>
            <a:ext cx="4226807" cy="26561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231755" y="1515433"/>
            <a:ext cx="1788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Освобождение Орши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692350" y="5426231"/>
            <a:ext cx="2553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Бои за Могилев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/>
          <a:srcRect l="32096" t="28940" r="32913" b="32462"/>
          <a:stretch/>
        </p:blipFill>
        <p:spPr>
          <a:xfrm>
            <a:off x="4120186" y="3892897"/>
            <a:ext cx="4357989" cy="270405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E535B52-515E-4883-B021-5BDE0EACC0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3849" y="0"/>
            <a:ext cx="2920237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3367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442" r="21948"/>
          <a:stretch/>
        </p:blipFill>
        <p:spPr>
          <a:xfrm>
            <a:off x="0" y="0"/>
            <a:ext cx="2146298" cy="202057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288255" y="167049"/>
            <a:ext cx="7010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Освобождение Беларуси от</a:t>
            </a:r>
          </a:p>
          <a:p>
            <a:pPr algn="ctr"/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германских захватчиков</a:t>
            </a:r>
            <a:endParaRPr lang="ru-RU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81307" y="1378508"/>
            <a:ext cx="28440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Операция Багратион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32246" t="29510" r="33146" b="32881"/>
          <a:stretch/>
        </p:blipFill>
        <p:spPr>
          <a:xfrm>
            <a:off x="5959672" y="1103300"/>
            <a:ext cx="4345306" cy="26227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304978" y="2020579"/>
            <a:ext cx="1794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Минск освобожден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l="32322" t="27536" r="32883" b="29997"/>
          <a:stretch/>
        </p:blipFill>
        <p:spPr>
          <a:xfrm>
            <a:off x="5959672" y="3817317"/>
            <a:ext cx="4345306" cy="280660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304978" y="4711792"/>
            <a:ext cx="1987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Встреча освободителей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/>
          <a:srcRect l="33932" t="53809" r="37196" b="14758"/>
          <a:stretch/>
        </p:blipFill>
        <p:spPr>
          <a:xfrm>
            <a:off x="322822" y="2175637"/>
            <a:ext cx="4817349" cy="295015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22822" y="5156326"/>
            <a:ext cx="4684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Советские танки на улицах освобожденного Минска. 3 июля 1944 г.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B6EDD21-E9D5-41CB-88F2-164F00193E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78825" y="11991"/>
            <a:ext cx="2920237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895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442" r="21948"/>
          <a:stretch/>
        </p:blipFill>
        <p:spPr>
          <a:xfrm>
            <a:off x="0" y="0"/>
            <a:ext cx="2146298" cy="202057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172496" y="251463"/>
            <a:ext cx="73533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Освобождение Беларуси от</a:t>
            </a:r>
          </a:p>
          <a:p>
            <a:pPr algn="ctr"/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германских захватчиков</a:t>
            </a:r>
            <a:endParaRPr lang="ru-RU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32157" t="26364" r="33082" b="29695"/>
          <a:stretch/>
        </p:blipFill>
        <p:spPr>
          <a:xfrm>
            <a:off x="6713220" y="1465494"/>
            <a:ext cx="4965040" cy="35303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13221" y="5065557"/>
            <a:ext cx="49650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Советские войска в Брестской крепости, 1944 г.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472901" y="1325873"/>
            <a:ext cx="28440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Операция Багратион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32202" t="32249" r="33202" b="35065"/>
          <a:stretch/>
        </p:blipFill>
        <p:spPr>
          <a:xfrm>
            <a:off x="421990" y="2020579"/>
            <a:ext cx="5630195" cy="299214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146298" y="5035331"/>
            <a:ext cx="14318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Бои за Брест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1990" y="5627169"/>
            <a:ext cx="11256270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28 июля освобождением Бреста советские войска завершили изгнание германских захватчиков с белорусской земли.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3EF25F0-2BC9-4886-8E90-F96F205FA1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55430" y="98229"/>
            <a:ext cx="2920237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6941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442" r="21948"/>
          <a:stretch/>
        </p:blipFill>
        <p:spPr>
          <a:xfrm>
            <a:off x="0" y="0"/>
            <a:ext cx="2146298" cy="202057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726783" y="137149"/>
            <a:ext cx="74472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Победа в Великой Отечественной войне</a:t>
            </a:r>
            <a:endParaRPr lang="ru-RU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69365" y="697888"/>
            <a:ext cx="661270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 осени 1944 г. завершилось освобождение территории Советского Союза.</a:t>
            </a:r>
            <a:endParaRPr lang="ru-RU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65785" t="28687" r="19481" b="14751"/>
          <a:stretch/>
        </p:blipFill>
        <p:spPr>
          <a:xfrm>
            <a:off x="9356768" y="929960"/>
            <a:ext cx="2242774" cy="47642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356768" y="5759435"/>
            <a:ext cx="26652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Восстановление государственной границы СССР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36822" t="25787" r="16920" b="28465"/>
          <a:stretch/>
        </p:blipFill>
        <p:spPr>
          <a:xfrm>
            <a:off x="1259580" y="2653144"/>
            <a:ext cx="6304195" cy="350696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212516" y="1504849"/>
            <a:ext cx="69614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1944–1945 гг. Красная Армия успешно провела ряд крупных наступательных операций в Центральной и Юго-Восточной Европе.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93249" y="6251878"/>
            <a:ext cx="68368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Жители Белграда встречают воинов Красной Армии. Октябрь 1944 г.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D88CDA5-054C-4E05-AF5F-2BB27F6963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4015" y="17270"/>
            <a:ext cx="2920237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1993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442" r="21948"/>
          <a:stretch/>
        </p:blipFill>
        <p:spPr>
          <a:xfrm>
            <a:off x="0" y="0"/>
            <a:ext cx="2146298" cy="202057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688144" y="239080"/>
            <a:ext cx="74472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Победа в Великой Отечественной войне</a:t>
            </a:r>
            <a:endParaRPr lang="ru-RU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46957" y="799451"/>
            <a:ext cx="65919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Берлинская операция (16 апреля - 8 мая 1945 г.) -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победоносное завершение Великой Отечественной войны.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54356" t="32412" r="16880" b="31139"/>
          <a:stretch/>
        </p:blipFill>
        <p:spPr>
          <a:xfrm>
            <a:off x="190144" y="2632116"/>
            <a:ext cx="5146467" cy="366822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355068" y="2191372"/>
            <a:ext cx="264527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Берлин в мае 1945 г.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8994" y="1479931"/>
            <a:ext cx="5237214" cy="400646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965902" y="5596884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Маршал Советского Союза Г.К. Жуков подписывает Акт о безоговорочной капитуляции гитлеровской Германии. </a:t>
            </a:r>
          </a:p>
          <a:p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мая 1945 года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71BF3EE-627B-4E81-8095-7159249566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1665" y="37951"/>
            <a:ext cx="2920237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3515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442" r="21948"/>
          <a:stretch/>
        </p:blipFill>
        <p:spPr>
          <a:xfrm>
            <a:off x="0" y="0"/>
            <a:ext cx="2146298" cy="202057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904491" y="140998"/>
            <a:ext cx="678795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Начало </a:t>
            </a:r>
          </a:p>
          <a:p>
            <a:pPr algn="ctr"/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Великой Отечественной войны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34015" t="44642" r="36975" b="35740"/>
          <a:stretch/>
        </p:blipFill>
        <p:spPr>
          <a:xfrm>
            <a:off x="5669798" y="1095105"/>
            <a:ext cx="6266218" cy="238362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490654" y="1978164"/>
            <a:ext cx="51791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На рассвете 22 июня 1941 г. Германия без объявления войны напала на Советский Союз.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34608" t="31496" r="20236" b="23554"/>
          <a:stretch/>
        </p:blipFill>
        <p:spPr>
          <a:xfrm>
            <a:off x="169115" y="3293572"/>
            <a:ext cx="5767051" cy="322923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936166" y="4621830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Разрушения в г. Минске на углу улиц Карла Маркса и Красноармейской после бомбардировки германской авиацией</a:t>
            </a:r>
          </a:p>
        </p:txBody>
      </p:sp>
      <p:sp>
        <p:nvSpPr>
          <p:cNvPr id="8" name="Свиток: горизонтальный 7">
            <a:extLst>
              <a:ext uri="{FF2B5EF4-FFF2-40B4-BE49-F238E27FC236}">
                <a16:creationId xmlns:a16="http://schemas.microsoft.com/office/drawing/2014/main" id="{1F742ECF-04CE-40B6-8EC8-6CF8501E434E}"/>
              </a:ext>
            </a:extLst>
          </p:cNvPr>
          <p:cNvSpPr/>
          <p:nvPr/>
        </p:nvSpPr>
        <p:spPr>
          <a:xfrm>
            <a:off x="9023481" y="103042"/>
            <a:ext cx="2912535" cy="841022"/>
          </a:xfrm>
          <a:prstGeom prst="horizont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Книга Мужества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2248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442" r="21948"/>
          <a:stretch/>
        </p:blipFill>
        <p:spPr>
          <a:xfrm>
            <a:off x="0" y="0"/>
            <a:ext cx="2146298" cy="202057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694433" y="250282"/>
            <a:ext cx="74472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Победа в Великой Отечественной войне</a:t>
            </a:r>
            <a:endParaRPr lang="ru-RU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46298" y="794845"/>
            <a:ext cx="891726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9 мая 1945 г. весь советский народ праздновал День Победы.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965902" y="5838677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grayscl/>
          </a:blip>
          <a:srcRect l="13128" t="28377" r="33059" b="17550"/>
          <a:stretch/>
        </p:blipFill>
        <p:spPr>
          <a:xfrm>
            <a:off x="2096429" y="1268419"/>
            <a:ext cx="4613829" cy="276832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/>
          <a:srcRect t="2700"/>
          <a:stretch/>
        </p:blipFill>
        <p:spPr>
          <a:xfrm>
            <a:off x="2010742" y="4280721"/>
            <a:ext cx="3799044" cy="2488069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40626" y="4730681"/>
            <a:ext cx="206297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Знамена разгромленных германских войск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/>
          <a:srcRect l="1" r="16825" b="7745"/>
          <a:stretch/>
        </p:blipFill>
        <p:spPr>
          <a:xfrm>
            <a:off x="6774405" y="2612191"/>
            <a:ext cx="5276969" cy="365130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20008" y="2208510"/>
            <a:ext cx="14465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Воины 2-го Белорусского фронта на Параде Победы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040136" y="1935127"/>
            <a:ext cx="50217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Парад Победы в Москве 24 июня 1945 г. </a:t>
            </a:r>
          </a:p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на Красной площади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07D36C1-E510-4800-BA80-FFC6F56103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1665" y="18374"/>
            <a:ext cx="2920237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9174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442" r="21948"/>
          <a:stretch/>
        </p:blipFill>
        <p:spPr>
          <a:xfrm>
            <a:off x="0" y="0"/>
            <a:ext cx="2146298" cy="202057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036570" y="191185"/>
            <a:ext cx="73533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994747" y="5065557"/>
            <a:ext cx="4683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146298" y="4923676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05890" y="5627169"/>
            <a:ext cx="92925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21729" y="90702"/>
            <a:ext cx="96565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Сохранение памяти о Великой Отечественной войне</a:t>
            </a:r>
          </a:p>
        </p:txBody>
      </p:sp>
      <p:pic>
        <p:nvPicPr>
          <p:cNvPr id="3074" name="Picture 2" descr="Курган Славы / Истории / Путешествия по Беларуси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30" t="17436" r="30174" b="313"/>
          <a:stretch/>
        </p:blipFill>
        <p:spPr bwMode="auto">
          <a:xfrm>
            <a:off x="109027" y="2150953"/>
            <a:ext cx="2523830" cy="3463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09027" y="5690612"/>
            <a:ext cx="245242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dirty="0">
                <a:latin typeface="Arial" panose="020B0604020202020204" pitchFamily="34" charset="0"/>
              </a:rPr>
              <a:t>Мемориальный комплекс «Курган Славы»</a:t>
            </a:r>
            <a:endParaRPr lang="ru-RU" sz="1500" dirty="0"/>
          </a:p>
        </p:txBody>
      </p:sp>
      <p:pic>
        <p:nvPicPr>
          <p:cNvPr id="3078" name="Picture 6" descr="https://monument.goub.by/wp-content/uploads/2018/01/1-1024x68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7" t="5278" r="16203"/>
          <a:stretch/>
        </p:blipFill>
        <p:spPr bwMode="auto">
          <a:xfrm>
            <a:off x="2870286" y="613922"/>
            <a:ext cx="2057854" cy="2514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2778582" y="3158889"/>
            <a:ext cx="252383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Мемориал «Операция Багратион» д. Раковичи, 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Гомельская обл.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/>
          <a:srcRect l="4183" t="4473" r="6061" b="6221"/>
          <a:stretch/>
        </p:blipFill>
        <p:spPr>
          <a:xfrm>
            <a:off x="9493727" y="547444"/>
            <a:ext cx="2369866" cy="272477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493727" y="3315649"/>
            <a:ext cx="23698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Монумент Победы </a:t>
            </a:r>
          </a:p>
          <a:p>
            <a:pPr algn="ctr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 Минске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7353472" y="6201980"/>
            <a:ext cx="44005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Мемориальный комплекс «Брестская крепость-герой»,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Брест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7211" y="3927875"/>
            <a:ext cx="3893182" cy="2070842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2867211" y="6073170"/>
            <a:ext cx="39946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Мемориальный комплекс «Детям – жертвам войны», д.Красный Берег, Гомельская обл.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5345" y="560137"/>
            <a:ext cx="3893182" cy="2493502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5448137" y="3072616"/>
            <a:ext cx="38735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Музей истории Великой Отечественной войны, Минск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8"/>
          <a:srcRect l="3468" t="16868" r="19562" b="24126"/>
          <a:stretch/>
        </p:blipFill>
        <p:spPr>
          <a:xfrm>
            <a:off x="7353472" y="3805151"/>
            <a:ext cx="4478669" cy="238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1762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442" r="21948"/>
          <a:stretch/>
        </p:blipFill>
        <p:spPr>
          <a:xfrm>
            <a:off x="0" y="0"/>
            <a:ext cx="2146298" cy="20205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54226" t="22174" r="16469" b="23574"/>
          <a:stretch/>
        </p:blipFill>
        <p:spPr>
          <a:xfrm>
            <a:off x="7735064" y="2284066"/>
            <a:ext cx="4324358" cy="450305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867642" y="1010289"/>
            <a:ext cx="432435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Запись добровольцев в Красную Армию на призывном пункте в Беларуси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33877" t="25589" r="36946" b="38737"/>
          <a:stretch/>
        </p:blipFill>
        <p:spPr>
          <a:xfrm>
            <a:off x="2504890" y="1106601"/>
            <a:ext cx="5212922" cy="358510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137489" y="4923277"/>
            <a:ext cx="394772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Тысячи советских людей вступили в отряды народного ополчения.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l="64662" t="37372" r="19464" b="27400"/>
          <a:stretch/>
        </p:blipFill>
        <p:spPr>
          <a:xfrm>
            <a:off x="74076" y="3434575"/>
            <a:ext cx="2667774" cy="333024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834568" y="165972"/>
            <a:ext cx="722970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Патриотический подъем среди населения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BA32A0E-7BDC-4334-A759-3B2A2E3FFF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79387" y="109789"/>
            <a:ext cx="2920237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3228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442" r="21948"/>
          <a:stretch/>
        </p:blipFill>
        <p:spPr>
          <a:xfrm>
            <a:off x="0" y="0"/>
            <a:ext cx="2146298" cy="202057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261794" y="6230488"/>
            <a:ext cx="659195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Холмские ворота Брестской крепости в 1941 г.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55242" y="2384176"/>
            <a:ext cx="357086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Одна из надписей, оставленных защитниками на стенах Брестской крепости</a:t>
            </a:r>
          </a:p>
        </p:txBody>
      </p:sp>
      <p:pic>
        <p:nvPicPr>
          <p:cNvPr id="1026" name="Picture 2" descr="Надпись, выбитая штыком на стене казармы в северо-западной части Брестской крепости 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859" y="3920383"/>
            <a:ext cx="4279348" cy="2742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46298" y="1052020"/>
            <a:ext cx="998034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Германские войска встретили ожесточенное сопротивление войск Красной Армии. </a:t>
            </a:r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Героическая оборона Брестской крепости продолжалась до конца июля 1941 г.</a:t>
            </a:r>
          </a:p>
        </p:txBody>
      </p:sp>
      <p:pic>
        <p:nvPicPr>
          <p:cNvPr id="9" name="Picture 2" descr="Холмские ворота Брестской крепости в 1941 год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1" r="11194" b="17970"/>
          <a:stretch/>
        </p:blipFill>
        <p:spPr bwMode="auto">
          <a:xfrm>
            <a:off x="4737310" y="2300812"/>
            <a:ext cx="7283705" cy="3796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040672" y="195275"/>
            <a:ext cx="690143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Оборонительные бои на территории Беларуси</a:t>
            </a: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995768E-F28C-448B-8BDB-6474C4693C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6403" y="63807"/>
            <a:ext cx="2920237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0127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442" r="21948"/>
          <a:stretch/>
        </p:blipFill>
        <p:spPr>
          <a:xfrm>
            <a:off x="0" y="0"/>
            <a:ext cx="2146298" cy="202057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34376" t="43684" r="19998" b="34994"/>
          <a:stretch/>
        </p:blipFill>
        <p:spPr>
          <a:xfrm>
            <a:off x="4365157" y="3817456"/>
            <a:ext cx="7656795" cy="262504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842653" y="6472915"/>
            <a:ext cx="870180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Немецкие танки, уничтоженные на Буйничском поле под Могилевом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46298" y="1147981"/>
            <a:ext cx="96904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>
                <a:latin typeface="Arial" panose="020B0604020202020204" pitchFamily="34" charset="0"/>
                <a:cs typeface="Arial" panose="020B0604020202020204" pitchFamily="34" charset="0"/>
              </a:rPr>
              <a:t>Упорные бои шли под Минском и Могилевом. Только большое преимущество противника заставило советских воинов отступить.</a:t>
            </a:r>
            <a:endParaRPr 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38825" t="15551" r="39828" b="23914"/>
          <a:stretch/>
        </p:blipFill>
        <p:spPr>
          <a:xfrm>
            <a:off x="170048" y="2094843"/>
            <a:ext cx="2458851" cy="392216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/>
          <a:srcRect l="34070" t="58176" r="36891" b="23277"/>
          <a:stretch/>
        </p:blipFill>
        <p:spPr>
          <a:xfrm>
            <a:off x="3226891" y="1969847"/>
            <a:ext cx="6527654" cy="23451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088559"/>
            <a:ext cx="29846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 бою под Минском, 1941 г.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9754545" y="2179597"/>
            <a:ext cx="21563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Немецкие танки горят под Минском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050977" y="216931"/>
            <a:ext cx="679711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Оборонительные бои на территории</a:t>
            </a:r>
          </a:p>
          <a:p>
            <a:pPr algn="ctr"/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Беларуси</a:t>
            </a: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2A2A2A0-FB6E-4123-A59A-F54D27C926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34806" y="18012"/>
            <a:ext cx="2920237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7108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442" r="21948"/>
          <a:stretch/>
        </p:blipFill>
        <p:spPr>
          <a:xfrm>
            <a:off x="0" y="0"/>
            <a:ext cx="2146298" cy="202057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242919" y="156455"/>
            <a:ext cx="51709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Беларусь в годы оккупации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133630" y="897194"/>
            <a:ext cx="515028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На оккупированной территории Беларуси нацисты установили «новый порядок» - систему политических, экономических и военных мер, направленных на уничтожение советского строя, ограбление народного хозяйства, уничтожение целых народов и социальных групп, неугодных фашистскому режиму.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50416" t="27764" r="37703" b="41518"/>
          <a:stretch/>
        </p:blipFill>
        <p:spPr>
          <a:xfrm>
            <a:off x="351721" y="2131214"/>
            <a:ext cx="2734981" cy="3977619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75392" y="6108833"/>
            <a:ext cx="26985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Установление «нового порядка»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34197" t="28413" r="44374" b="13809"/>
          <a:stretch/>
        </p:blipFill>
        <p:spPr>
          <a:xfrm>
            <a:off x="8296505" y="762551"/>
            <a:ext cx="3745989" cy="558765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460488" y="4202670"/>
            <a:ext cx="383601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«Распоряжение об ограниченном хождении вечерней порой» - одно из первых распоряжений генерального комиссара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Генерального округа Беларусь</a:t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В.Кубе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6F19DC5-ACCC-41D3-A874-D6526C9071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9526" y="-5644"/>
            <a:ext cx="2920237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4537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442" r="21948"/>
          <a:stretch/>
        </p:blipFill>
        <p:spPr>
          <a:xfrm>
            <a:off x="0" y="0"/>
            <a:ext cx="2146298" cy="202057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706136" y="117883"/>
            <a:ext cx="85975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Беларусь в годы оккупации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36700" t="63711" r="48178" b="19220"/>
          <a:stretch/>
        </p:blipFill>
        <p:spPr>
          <a:xfrm>
            <a:off x="2196366" y="1166087"/>
            <a:ext cx="4047075" cy="256957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60402" y="2585820"/>
            <a:ext cx="248672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Объявления оккупационных властей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/>
          <a:srcRect l="54722" t="52498" r="16764" b="19299"/>
          <a:stretch/>
        </p:blipFill>
        <p:spPr>
          <a:xfrm>
            <a:off x="237090" y="4190198"/>
            <a:ext cx="4202817" cy="233829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475871" y="1612000"/>
            <a:ext cx="516673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Нацистам было разрешено уничтожать мирное население завоёванных земель любыми способами:</a:t>
            </a:r>
          </a:p>
          <a:p>
            <a:pPr algn="just"/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сжигать деревни вместе с жителями;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расстреливать, вешать и сжигать людей, применять удушающие газовые камеры;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организовывать лагеря смерти — места принудительного содержания и уничтожения мирного населения;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забирать продукты питания и скот;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заставлять много и непосильно работать;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распространять эпидемии смертельных болезней;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не оказывать медицинской помощи.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2747ED9-6043-43BB-86B7-FB6ECF39DD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9626" y="117883"/>
            <a:ext cx="2920237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076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442" r="21948"/>
          <a:stretch/>
        </p:blipFill>
        <p:spPr>
          <a:xfrm>
            <a:off x="0" y="0"/>
            <a:ext cx="2146298" cy="20205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35934" t="23427" r="18840" b="23351"/>
          <a:stretch/>
        </p:blipFill>
        <p:spPr>
          <a:xfrm>
            <a:off x="2324716" y="645938"/>
            <a:ext cx="4349058" cy="279572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46181" t="33930" r="35950" b="44892"/>
          <a:stretch/>
        </p:blipFill>
        <p:spPr>
          <a:xfrm>
            <a:off x="6958362" y="1121658"/>
            <a:ext cx="4894309" cy="326286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377333" y="4378724"/>
            <a:ext cx="500476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Место сжигания останков узников в лагере смерти «Тростенец»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198918" y="3441666"/>
            <a:ext cx="411580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Могилёвское гетто. Август 1941 г.</a:t>
            </a:r>
            <a:endParaRPr lang="ru-RU" sz="20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/>
          <a:srcRect l="49248" t="36111" r="16812" b="34281"/>
          <a:stretch/>
        </p:blipFill>
        <p:spPr>
          <a:xfrm>
            <a:off x="58503" y="3906087"/>
            <a:ext cx="5807038" cy="2849425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5997142" y="5623557"/>
            <a:ext cx="34990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Угон людей на принудительные работы в Германию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534315" y="47980"/>
            <a:ext cx="51709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Беларусь в годы оккупации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CB0A2B3-055E-4701-BD6E-B4AE4D9F67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94992" y="78434"/>
            <a:ext cx="2920237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3985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442" r="21948"/>
          <a:stretch/>
        </p:blipFill>
        <p:spPr>
          <a:xfrm>
            <a:off x="0" y="0"/>
            <a:ext cx="2146298" cy="20205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39951" t="34423" r="23897" b="30283"/>
          <a:stretch/>
        </p:blipFill>
        <p:spPr>
          <a:xfrm>
            <a:off x="6207512" y="3612010"/>
            <a:ext cx="5806440" cy="3119577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94625" y="5082029"/>
            <a:ext cx="41766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Немецко-фашистские оккупанты в подожжённой ими деревне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35687" t="21895" r="33225" b="39859"/>
          <a:stretch/>
        </p:blipFill>
        <p:spPr>
          <a:xfrm>
            <a:off x="2142886" y="767876"/>
            <a:ext cx="5054602" cy="345656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324043" y="1623233"/>
            <a:ext cx="40326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Расстрел мирных граждан карательным отрядом нацистов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622061" y="100891"/>
            <a:ext cx="51709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Беларусь в годы оккупации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2748716-C3F3-40CA-88F4-E0561EBE43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0732" y="65956"/>
            <a:ext cx="2920237" cy="847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3370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1467</TotalTime>
  <Words>894</Words>
  <Application>Microsoft Office PowerPoint</Application>
  <PresentationFormat>Широкоэкранный</PresentationFormat>
  <Paragraphs>131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 Мая – День Победы</dc:title>
  <dc:creator>User</dc:creator>
  <cp:lastModifiedBy>User</cp:lastModifiedBy>
  <cp:revision>92</cp:revision>
  <dcterms:created xsi:type="dcterms:W3CDTF">2025-04-04T12:38:00Z</dcterms:created>
  <dcterms:modified xsi:type="dcterms:W3CDTF">2025-04-25T17:00:16Z</dcterms:modified>
</cp:coreProperties>
</file>