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58" r:id="rId10"/>
    <p:sldId id="264" r:id="rId11"/>
    <p:sldId id="265" r:id="rId12"/>
    <p:sldId id="277" r:id="rId13"/>
    <p:sldId id="278" r:id="rId14"/>
    <p:sldId id="267" r:id="rId15"/>
    <p:sldId id="269" r:id="rId16"/>
    <p:sldId id="270" r:id="rId17"/>
    <p:sldId id="268" r:id="rId18"/>
    <p:sldId id="272" r:id="rId19"/>
    <p:sldId id="271" r:id="rId20"/>
    <p:sldId id="273" r:id="rId21"/>
    <p:sldId id="266" r:id="rId22"/>
    <p:sldId id="275" r:id="rId23"/>
    <p:sldId id="276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0D1"/>
    <a:srgbClr val="FFE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F9AB-E09D-48F1-A21A-67B2950AE4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66563-E638-42A5-98EE-797D6A073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72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F9AB-E09D-48F1-A21A-67B2950AE4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66563-E638-42A5-98EE-797D6A073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07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F9AB-E09D-48F1-A21A-67B2950AE4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66563-E638-42A5-98EE-797D6A073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08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F9AB-E09D-48F1-A21A-67B2950AE4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66563-E638-42A5-98EE-797D6A073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73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F9AB-E09D-48F1-A21A-67B2950AE4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66563-E638-42A5-98EE-797D6A073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81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F9AB-E09D-48F1-A21A-67B2950AE4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66563-E638-42A5-98EE-797D6A073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460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F9AB-E09D-48F1-A21A-67B2950AE4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66563-E638-42A5-98EE-797D6A073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95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F9AB-E09D-48F1-A21A-67B2950AE4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66563-E638-42A5-98EE-797D6A073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5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F9AB-E09D-48F1-A21A-67B2950AE4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66563-E638-42A5-98EE-797D6A073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F9AB-E09D-48F1-A21A-67B2950AE4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66563-E638-42A5-98EE-797D6A073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639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F9AB-E09D-48F1-A21A-67B2950AE4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66563-E638-42A5-98EE-797D6A073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86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0F9AB-E09D-48F1-A21A-67B2950AE4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66563-E638-42A5-98EE-797D6A073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369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21.jpeg"/><Relationship Id="rId10" Type="http://schemas.openxmlformats.org/officeDocument/2006/relationships/image" Target="../media/image25.jpg"/><Relationship Id="rId4" Type="http://schemas.openxmlformats.org/officeDocument/2006/relationships/image" Target="../media/image20.jpg"/><Relationship Id="rId9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64"/>
          <a:stretch/>
        </p:blipFill>
        <p:spPr>
          <a:xfrm>
            <a:off x="-1" y="-1"/>
            <a:ext cx="12192001" cy="6891431"/>
          </a:xfrm>
          <a:effectLst/>
        </p:spPr>
      </p:pic>
      <p:sp>
        <p:nvSpPr>
          <p:cNvPr id="5" name="Горизонтальный свиток 4"/>
          <p:cNvSpPr/>
          <p:nvPr/>
        </p:nvSpPr>
        <p:spPr>
          <a:xfrm>
            <a:off x="5787025" y="-177484"/>
            <a:ext cx="6273451" cy="3018772"/>
          </a:xfrm>
          <a:prstGeom prst="horizontalScroll">
            <a:avLst/>
          </a:prstGeom>
          <a:gradFill>
            <a:gsLst>
              <a:gs pos="0">
                <a:srgbClr val="FFF0D1"/>
              </a:gs>
              <a:gs pos="50000">
                <a:srgbClr val="FFEAC5"/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405" y="0"/>
            <a:ext cx="10515600" cy="2517730"/>
          </a:xfr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и религии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Великого княжества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Литовского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16899" y="1177447"/>
            <a:ext cx="7741086" cy="4080353"/>
          </a:xfrm>
        </p:spPr>
        <p:txBody>
          <a:bodyPr/>
          <a:lstStyle/>
          <a:p>
            <a:r>
              <a:rPr lang="be-BY" sz="3200" b="1" i="1" dirty="0"/>
              <a:t>9. До XIV в. в иконописи ВКЛ преобладало влияние:</a:t>
            </a:r>
            <a:endParaRPr lang="ru-RU" sz="3200" b="1" dirty="0"/>
          </a:p>
          <a:p>
            <a:r>
              <a:rPr lang="be-BY" sz="3200" i="1" dirty="0"/>
              <a:t>А) Византии </a:t>
            </a:r>
            <a:endParaRPr lang="be-BY" sz="3200" i="1" dirty="0" smtClean="0"/>
          </a:p>
          <a:p>
            <a:r>
              <a:rPr lang="be-BY" sz="3200" i="1" dirty="0" smtClean="0"/>
              <a:t>Б</a:t>
            </a:r>
            <a:r>
              <a:rPr lang="be-BY" sz="3200" i="1" dirty="0"/>
              <a:t>) Западной Европы </a:t>
            </a:r>
            <a:endParaRPr lang="be-BY" sz="3200" i="1" dirty="0" smtClean="0"/>
          </a:p>
          <a:p>
            <a:r>
              <a:rPr lang="be-BY" sz="3200" i="1" dirty="0" smtClean="0"/>
              <a:t>В</a:t>
            </a:r>
            <a:r>
              <a:rPr lang="be-BY" sz="3200" i="1" dirty="0"/>
              <a:t>) Северной Европы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49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79737" y="964504"/>
            <a:ext cx="7590774" cy="4922729"/>
          </a:xfrm>
        </p:spPr>
        <p:txBody>
          <a:bodyPr>
            <a:normAutofit/>
          </a:bodyPr>
          <a:lstStyle/>
          <a:p>
            <a:r>
              <a:rPr lang="be-BY" sz="3200" b="1" i="1" dirty="0"/>
              <a:t>10. Рукописная книга XIV в., богатая иллюстрациями, приближенными к сценкам из реальной жизни:</a:t>
            </a:r>
            <a:endParaRPr lang="ru-RU" sz="3200" b="1" dirty="0"/>
          </a:p>
          <a:p>
            <a:r>
              <a:rPr lang="be-BY" sz="3200" i="1" dirty="0"/>
              <a:t>А) Туровское евангелие </a:t>
            </a:r>
            <a:endParaRPr lang="be-BY" sz="3200" i="1" dirty="0" smtClean="0"/>
          </a:p>
          <a:p>
            <a:r>
              <a:rPr lang="be-BY" sz="3200" i="1" dirty="0" smtClean="0"/>
              <a:t>Б</a:t>
            </a:r>
            <a:r>
              <a:rPr lang="be-BY" sz="3200" i="1" dirty="0"/>
              <a:t>) Лавришевское евангелие </a:t>
            </a:r>
            <a:endParaRPr lang="be-BY" sz="3200" i="1" dirty="0" smtClean="0"/>
          </a:p>
          <a:p>
            <a:r>
              <a:rPr lang="be-BY" sz="3200" i="1" dirty="0" smtClean="0"/>
              <a:t>В</a:t>
            </a:r>
            <a:r>
              <a:rPr lang="be-BY" sz="3200" i="1" dirty="0"/>
              <a:t>) Хроника Быховца </a:t>
            </a:r>
            <a:endParaRPr lang="ru-RU" sz="3200" dirty="0"/>
          </a:p>
          <a:p>
            <a:r>
              <a:rPr lang="be-BY" sz="3200" i="1" dirty="0"/>
              <a:t>Г) Повесть временных лет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02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64"/>
          <a:stretch/>
        </p:blipFill>
        <p:spPr>
          <a:xfrm>
            <a:off x="-1" y="-1"/>
            <a:ext cx="12192001" cy="6891431"/>
          </a:xfrm>
          <a:effectLst/>
        </p:spPr>
      </p:pic>
      <p:sp>
        <p:nvSpPr>
          <p:cNvPr id="5" name="Горизонтальный свиток 4"/>
          <p:cNvSpPr/>
          <p:nvPr/>
        </p:nvSpPr>
        <p:spPr>
          <a:xfrm>
            <a:off x="5787025" y="-177484"/>
            <a:ext cx="6273451" cy="3018772"/>
          </a:xfrm>
          <a:prstGeom prst="horizontalScroll">
            <a:avLst/>
          </a:prstGeom>
          <a:gradFill>
            <a:gsLst>
              <a:gs pos="0">
                <a:srgbClr val="FFF0D1"/>
              </a:gs>
              <a:gs pos="50000">
                <a:srgbClr val="FFEAC5"/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405" y="0"/>
            <a:ext cx="10515600" cy="2517730"/>
          </a:xfr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и религии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Великого княжества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Литовского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3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yrillicOld" pitchFamily="2" charset="0"/>
              </a:rPr>
              <a:t>Узнаем на уроке</a:t>
            </a:r>
            <a:endParaRPr lang="ru-RU" dirty="0">
              <a:latin typeface="CyrillicOld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6682" y="1596980"/>
            <a:ext cx="75598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CyrillicOld" pitchFamily="2" charset="0"/>
              </a:rPr>
              <a:t>определения </a:t>
            </a:r>
            <a:r>
              <a:rPr lang="ru-RU" sz="2800" dirty="0">
                <a:latin typeface="CyrillicOld" pitchFamily="2" charset="0"/>
              </a:rPr>
              <a:t>понятий </a:t>
            </a:r>
            <a:r>
              <a:rPr lang="ru-RU" sz="3600" dirty="0" err="1" smtClean="0">
                <a:latin typeface="CyrillicOld" pitchFamily="2" charset="0"/>
              </a:rPr>
              <a:t>многоэтническое</a:t>
            </a:r>
            <a:r>
              <a:rPr lang="ru-RU" sz="3600" dirty="0" smtClean="0">
                <a:latin typeface="CyrillicOld" pitchFamily="2" charset="0"/>
              </a:rPr>
              <a:t> государство</a:t>
            </a:r>
            <a:r>
              <a:rPr lang="ru-RU" sz="2800" dirty="0" smtClean="0">
                <a:latin typeface="CyrillicOld" pitchFamily="2" charset="0"/>
              </a:rPr>
              <a:t>, </a:t>
            </a:r>
            <a:r>
              <a:rPr lang="ru-RU" sz="3600" b="1" dirty="0" smtClean="0">
                <a:latin typeface="CyrillicOld" pitchFamily="2" charset="0"/>
              </a:rPr>
              <a:t>веротерпимость</a:t>
            </a:r>
            <a:r>
              <a:rPr lang="ru-RU" sz="2800" dirty="0" smtClean="0">
                <a:latin typeface="CyrillicOld" pitchFamily="2" charset="0"/>
              </a:rPr>
              <a:t>;</a:t>
            </a:r>
          </a:p>
          <a:p>
            <a:pPr algn="just"/>
            <a:endParaRPr lang="ru-RU" sz="2800" dirty="0" smtClean="0">
              <a:latin typeface="CyrillicOld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CyrillicOld" pitchFamily="2" charset="0"/>
              </a:rPr>
              <a:t>особенности </a:t>
            </a:r>
            <a:r>
              <a:rPr lang="ru-RU" sz="3600" dirty="0">
                <a:latin typeface="CyrillicOld" pitchFamily="2" charset="0"/>
              </a:rPr>
              <a:t>язычества, православия, </a:t>
            </a:r>
            <a:r>
              <a:rPr lang="ru-RU" sz="3600" dirty="0" smtClean="0">
                <a:latin typeface="CyrillicOld" pitchFamily="2" charset="0"/>
              </a:rPr>
              <a:t>католичества</a:t>
            </a:r>
            <a:r>
              <a:rPr lang="ru-RU" sz="2800" dirty="0" smtClean="0">
                <a:latin typeface="CyrillicOld" pitchFamily="2" charset="0"/>
              </a:rPr>
              <a:t>;</a:t>
            </a:r>
          </a:p>
          <a:p>
            <a:pPr algn="just"/>
            <a:endParaRPr lang="ru-RU" sz="2800" dirty="0" smtClean="0">
              <a:latin typeface="CyrillicOld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CyrillicOld" pitchFamily="2" charset="0"/>
              </a:rPr>
              <a:t>значение </a:t>
            </a:r>
            <a:r>
              <a:rPr lang="ru-RU" sz="3600" dirty="0" err="1">
                <a:latin typeface="CyrillicOld" pitchFamily="2" charset="0"/>
              </a:rPr>
              <a:t>Кревской</a:t>
            </a:r>
            <a:r>
              <a:rPr lang="ru-RU" sz="3600" dirty="0">
                <a:latin typeface="CyrillicOld" pitchFamily="2" charset="0"/>
              </a:rPr>
              <a:t> унии </a:t>
            </a:r>
            <a:r>
              <a:rPr lang="ru-RU" sz="2800" dirty="0">
                <a:latin typeface="CyrillicOld" pitchFamily="2" charset="0"/>
              </a:rPr>
              <a:t>для положения католиков в </a:t>
            </a:r>
            <a:r>
              <a:rPr lang="ru-RU" sz="2800" dirty="0" smtClean="0">
                <a:latin typeface="CyrillicOld" pitchFamily="2" charset="0"/>
              </a:rPr>
              <a:t>ВКЛ.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yrillicOld" pitchFamily="2" charset="0"/>
            </a:endParaRPr>
          </a:p>
          <a:p>
            <a:endParaRPr lang="ru-RU" dirty="0">
              <a:latin typeface="Cyrillic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69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4208" y="2061816"/>
            <a:ext cx="9273436" cy="2387600"/>
          </a:xfrm>
        </p:spPr>
        <p:txBody>
          <a:bodyPr/>
          <a:lstStyle/>
          <a:p>
            <a:pPr algn="r"/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Многоэтническое</a:t>
            </a:r>
            <a:b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29609"/>
            <a:ext cx="5010411" cy="6914529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290181" y="3983277"/>
            <a:ext cx="1352811" cy="26304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сшыта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2844" y="5648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1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8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89"/>
            <a:ext cx="12192000" cy="68955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81675" y="171451"/>
            <a:ext cx="9144000" cy="1655762"/>
          </a:xfrm>
        </p:spPr>
        <p:txBody>
          <a:bodyPr/>
          <a:lstStyle/>
          <a:p>
            <a:pPr algn="l"/>
            <a:endParaRPr lang="ru-RU" dirty="0" smtClean="0"/>
          </a:p>
          <a:p>
            <a:pPr algn="l"/>
            <a:endParaRPr lang="ru-RU" dirty="0"/>
          </a:p>
          <a:p>
            <a:pPr algn="l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ЯЗЫЧНИКИ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657725" y="2209800"/>
            <a:ext cx="1743075" cy="56197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u="sng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боги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981825" y="2219325"/>
            <a:ext cx="1743075" cy="56197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u="sng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духи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400800" y="2505075"/>
            <a:ext cx="5905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486400" y="2781300"/>
            <a:ext cx="9525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877175" y="2790825"/>
            <a:ext cx="9525" cy="68580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Овал 24"/>
          <p:cNvSpPr/>
          <p:nvPr/>
        </p:nvSpPr>
        <p:spPr>
          <a:xfrm>
            <a:off x="4562475" y="3476625"/>
            <a:ext cx="1905000" cy="8477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олицетворяют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СИЛЫ ПРИРОДЫ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819900" y="3495675"/>
            <a:ext cx="2171700" cy="8477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олицетворяют...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ЛЕСА, ПОЛЯ, ЖИВОТНЫХ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600450" y="2790825"/>
            <a:ext cx="1190625" cy="63817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Бог грома и молнии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4505325" y="2590800"/>
            <a:ext cx="219075" cy="23812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Прямая со стрелкой 28"/>
          <p:cNvCxnSpPr/>
          <p:nvPr/>
        </p:nvCxnSpPr>
        <p:spPr>
          <a:xfrm flipH="1">
            <a:off x="3657600" y="3390900"/>
            <a:ext cx="219075" cy="23812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Овал 29"/>
          <p:cNvSpPr/>
          <p:nvPr/>
        </p:nvSpPr>
        <p:spPr>
          <a:xfrm>
            <a:off x="2873614" y="3629025"/>
            <a:ext cx="1377472" cy="6191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ПЕРКУНАС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295650" y="1524000"/>
            <a:ext cx="1762125" cy="647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богослужения состоят из...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3314700" y="1400175"/>
            <a:ext cx="247650" cy="20955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Прямая со стрелкой 8"/>
          <p:cNvCxnSpPr/>
          <p:nvPr/>
        </p:nvCxnSpPr>
        <p:spPr>
          <a:xfrm flipV="1">
            <a:off x="4781550" y="1400175"/>
            <a:ext cx="219075" cy="21907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" name="Овал 9"/>
          <p:cNvSpPr/>
          <p:nvPr/>
        </p:nvSpPr>
        <p:spPr>
          <a:xfrm>
            <a:off x="1590805" y="781050"/>
            <a:ext cx="2660281" cy="6191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ЖЕРТВОПРИНОШЕНИЙ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542642" y="800100"/>
            <a:ext cx="1601766" cy="6191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ПРАЗДНИКОВ</a:t>
            </a:r>
            <a:endParaRPr lang="ru-RU" sz="1100" dirty="0">
              <a:effectLst/>
              <a:latin typeface="Cyrillic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6962775" y="4286250"/>
            <a:ext cx="352425" cy="28575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Прямая со стрелкой 12"/>
          <p:cNvCxnSpPr/>
          <p:nvPr/>
        </p:nvCxnSpPr>
        <p:spPr>
          <a:xfrm>
            <a:off x="8458200" y="4286250"/>
            <a:ext cx="257175" cy="29527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Овал 13"/>
          <p:cNvSpPr/>
          <p:nvPr/>
        </p:nvSpPr>
        <p:spPr>
          <a:xfrm>
            <a:off x="5581650" y="4552950"/>
            <a:ext cx="2181225" cy="74295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 животного мира наиболее почитали...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839075" y="4591050"/>
            <a:ext cx="1704975" cy="89535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священной силой обладал...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5343525" y="5086350"/>
            <a:ext cx="352425" cy="28575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Прямая со стрелкой 16"/>
          <p:cNvCxnSpPr/>
          <p:nvPr/>
        </p:nvCxnSpPr>
        <p:spPr>
          <a:xfrm flipH="1">
            <a:off x="7581900" y="5295900"/>
            <a:ext cx="409575" cy="28575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Овал 17"/>
          <p:cNvSpPr/>
          <p:nvPr/>
        </p:nvSpPr>
        <p:spPr>
          <a:xfrm>
            <a:off x="4324350" y="5229225"/>
            <a:ext cx="1095375" cy="6191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ЗМЕЙ</a:t>
            </a:r>
            <a:endParaRPr lang="ru-RU" sz="1100" dirty="0">
              <a:effectLst/>
              <a:latin typeface="Cyrillic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591300" y="5457825"/>
            <a:ext cx="1095375" cy="6191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ОГОНЬ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 стрелкой 30"/>
          <p:cNvCxnSpPr>
            <a:endCxn id="7" idx="5"/>
          </p:cNvCxnSpPr>
          <p:nvPr/>
        </p:nvCxnSpPr>
        <p:spPr>
          <a:xfrm flipH="1" flipV="1">
            <a:off x="4799718" y="2076847"/>
            <a:ext cx="191383" cy="20390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1359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2592" y="1009150"/>
            <a:ext cx="9144000" cy="165576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ПРАВОСЛАВНЫЕ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756568" y="3706333"/>
            <a:ext cx="2809875" cy="5429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u="sng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Митрополия ВКЛ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127793" y="2849083"/>
            <a:ext cx="1628775" cy="86677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создана в </a:t>
            </a:r>
            <a:r>
              <a:rPr lang="ru-RU" sz="14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1316 Г.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185318" y="4258783"/>
            <a:ext cx="0" cy="428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5185318" y="3296758"/>
            <a:ext cx="0" cy="400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3870868" y="2706208"/>
            <a:ext cx="2590800" cy="5810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возглавлял </a:t>
            </a:r>
            <a:r>
              <a:rPr lang="ru-RU" sz="12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МИТРОПОЛИТ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6452143" y="3572983"/>
            <a:ext cx="390525" cy="28575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Овал 11"/>
          <p:cNvSpPr/>
          <p:nvPr/>
        </p:nvSpPr>
        <p:spPr>
          <a:xfrm>
            <a:off x="6585493" y="2820508"/>
            <a:ext cx="1800225" cy="89535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– в городе </a:t>
            </a:r>
            <a:r>
              <a:rPr lang="ru-RU" sz="1200" dirty="0" smtClean="0"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НОВОГОРОДОК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3327943" y="3658708"/>
            <a:ext cx="457200" cy="25717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" name="Прямая со стрелкой 13"/>
          <p:cNvCxnSpPr/>
          <p:nvPr/>
        </p:nvCxnSpPr>
        <p:spPr>
          <a:xfrm flipV="1">
            <a:off x="5185318" y="2315683"/>
            <a:ext cx="0" cy="40005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Овал 14"/>
          <p:cNvSpPr/>
          <p:nvPr/>
        </p:nvSpPr>
        <p:spPr>
          <a:xfrm>
            <a:off x="4042318" y="1267933"/>
            <a:ext cx="2286000" cy="104775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резиденция - в </a:t>
            </a:r>
            <a:r>
              <a:rPr lang="ru-RU" sz="12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БОРИСОГЛЕБСКОЙ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церкви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89968" y="4706458"/>
            <a:ext cx="1800225" cy="89535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разделялась на </a:t>
            </a:r>
            <a:r>
              <a:rPr lang="ru-RU" sz="12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ЕПАРХИИ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4080418" y="5430358"/>
            <a:ext cx="428625" cy="31432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Прямая со стрелкой 17"/>
          <p:cNvCxnSpPr/>
          <p:nvPr/>
        </p:nvCxnSpPr>
        <p:spPr>
          <a:xfrm>
            <a:off x="5813968" y="5487508"/>
            <a:ext cx="485775" cy="32385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Овал 18"/>
          <p:cNvSpPr/>
          <p:nvPr/>
        </p:nvSpPr>
        <p:spPr>
          <a:xfrm>
            <a:off x="2775493" y="5420833"/>
            <a:ext cx="1323975" cy="6191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ПОЛОЦКАЯ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299743" y="5487508"/>
            <a:ext cx="1504950" cy="6191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ТУРОВСКАЯ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7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5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4208" y="684214"/>
            <a:ext cx="9144000" cy="165576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КАТОЛИКИ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732032" y="2692834"/>
            <a:ext cx="2809875" cy="86677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u="sng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Католичество ВКЛ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4217682" y="3130984"/>
            <a:ext cx="514350" cy="15240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Овал 7"/>
          <p:cNvSpPr/>
          <p:nvPr/>
        </p:nvSpPr>
        <p:spPr>
          <a:xfrm>
            <a:off x="3008007" y="3264334"/>
            <a:ext cx="1800225" cy="89535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князь ВКЛ католик </a:t>
            </a:r>
            <a:r>
              <a:rPr lang="ru-RU" sz="12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МИНДОВГ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6103632" y="2292784"/>
            <a:ext cx="0" cy="40005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" name="Овал 9"/>
          <p:cNvSpPr/>
          <p:nvPr/>
        </p:nvSpPr>
        <p:spPr>
          <a:xfrm>
            <a:off x="4817757" y="1587934"/>
            <a:ext cx="2590800" cy="6953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Монастыри орденов </a:t>
            </a:r>
            <a:r>
              <a:rPr lang="ru-RU" sz="12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ДОМИНИКАНЦЕВ и ФРАНЦИСКАНЦЕВ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4684407" y="1426009"/>
            <a:ext cx="371475" cy="31432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Прямая со стрелкой 11"/>
          <p:cNvCxnSpPr/>
          <p:nvPr/>
        </p:nvCxnSpPr>
        <p:spPr>
          <a:xfrm flipV="1">
            <a:off x="7284732" y="1454584"/>
            <a:ext cx="276225" cy="32385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" name="Овал 12"/>
          <p:cNvSpPr/>
          <p:nvPr/>
        </p:nvSpPr>
        <p:spPr>
          <a:xfrm>
            <a:off x="3589032" y="816409"/>
            <a:ext cx="1162050" cy="81915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городе </a:t>
            </a:r>
            <a:r>
              <a:rPr lang="ru-RU" sz="12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ВИЛЬНО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484757" y="835459"/>
            <a:ext cx="1801726" cy="81915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городе </a:t>
            </a:r>
            <a:r>
              <a:rPr lang="ru-RU" sz="12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НОВОГОРОДКЕ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6094107" y="3569134"/>
            <a:ext cx="0" cy="42862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" name="Овал 15"/>
          <p:cNvSpPr/>
          <p:nvPr/>
        </p:nvSpPr>
        <p:spPr>
          <a:xfrm>
            <a:off x="5198757" y="4016809"/>
            <a:ext cx="1800225" cy="89535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 err="1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Кревская</a:t>
            </a:r>
            <a:r>
              <a:rPr lang="ru-RU" sz="1200" dirty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уния заключена в </a:t>
            </a:r>
            <a:r>
              <a:rPr lang="ru-RU" sz="16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1385 Г.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4674882" y="4464484"/>
            <a:ext cx="514350" cy="15240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Овал 17"/>
          <p:cNvSpPr/>
          <p:nvPr/>
        </p:nvSpPr>
        <p:spPr>
          <a:xfrm>
            <a:off x="3608082" y="4435909"/>
            <a:ext cx="1114425" cy="55245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6989457" y="4445434"/>
            <a:ext cx="571500" cy="20955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Овал 19"/>
          <p:cNvSpPr/>
          <p:nvPr/>
        </p:nvSpPr>
        <p:spPr>
          <a:xfrm>
            <a:off x="7494282" y="4454959"/>
            <a:ext cx="1495425" cy="67627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привилегии католиков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3131832" y="4797859"/>
            <a:ext cx="514350" cy="15240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Прямая со стрелкой 21"/>
          <p:cNvCxnSpPr/>
          <p:nvPr/>
        </p:nvCxnSpPr>
        <p:spPr>
          <a:xfrm flipH="1">
            <a:off x="4027182" y="4978834"/>
            <a:ext cx="95250" cy="44767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Прямая со стрелкой 22"/>
          <p:cNvCxnSpPr/>
          <p:nvPr/>
        </p:nvCxnSpPr>
        <p:spPr>
          <a:xfrm>
            <a:off x="4655832" y="4855009"/>
            <a:ext cx="400050" cy="40005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Овал 23"/>
          <p:cNvSpPr/>
          <p:nvPr/>
        </p:nvSpPr>
        <p:spPr>
          <a:xfrm>
            <a:off x="3589032" y="5407459"/>
            <a:ext cx="1209675" cy="106849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БРАК ЯГАЙЛО И ЯДВИГИ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624208" y="4900416"/>
            <a:ext cx="2031500" cy="109028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ПРИНЯТИЕ КАТОЛИЧЕСТВА ЯЗЫЧНИКАМИ ЛИТВЫ</a:t>
            </a:r>
            <a:endParaRPr lang="ru-RU" sz="1100" dirty="0">
              <a:effectLst/>
              <a:latin typeface="Cyrillic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4817757" y="5054186"/>
            <a:ext cx="1865140" cy="123994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КАЗНА ВКЛ ПЕРЕВОЗИЛАСЬ В ПОЛЬШУ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7265682" y="5026459"/>
            <a:ext cx="457200" cy="41910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Овал 27"/>
          <p:cNvSpPr/>
          <p:nvPr/>
        </p:nvSpPr>
        <p:spPr>
          <a:xfrm>
            <a:off x="6763531" y="5340784"/>
            <a:ext cx="2638425" cy="111612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yrillic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ПОЛНОСТЬЮ РАСПОРЯЖАТЬСЯ ИМЕНИЯМИ БЕЗ РАЗРЕШЕНИЯ КНЯЗЯ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6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4684" y="1122363"/>
            <a:ext cx="7728559" cy="859881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CyrillicOld" pitchFamily="2" charset="0"/>
              </a:rPr>
              <a:t>Таблица “РЕЛИГИИ ВКЛ”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001428"/>
              </p:ext>
            </p:extLst>
          </p:nvPr>
        </p:nvGraphicFramePr>
        <p:xfrm>
          <a:off x="1273586" y="1982244"/>
          <a:ext cx="9394414" cy="45879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82293"/>
                <a:gridCol w="1427511"/>
                <a:gridCol w="1611951"/>
                <a:gridCol w="1611319"/>
                <a:gridCol w="1430670"/>
                <a:gridCol w="1430670"/>
              </a:tblGrid>
              <a:tr h="214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Язычество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Православие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Католичество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</a:tr>
              <a:tr h="1280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Кто исповедовал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</a:tr>
              <a:tr h="1418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Начало распространения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</a:tr>
              <a:tr h="16747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Ключевые слова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187963"/>
              </p:ext>
            </p:extLst>
          </p:nvPr>
        </p:nvGraphicFramePr>
        <p:xfrm>
          <a:off x="1273586" y="1982244"/>
          <a:ext cx="6533074" cy="45879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82293"/>
                <a:gridCol w="1516329"/>
                <a:gridCol w="1523133"/>
                <a:gridCol w="1611319"/>
              </a:tblGrid>
              <a:tr h="214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Язычество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Православие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Католичество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</a:tr>
              <a:tr h="1280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Кто исповедовал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литовцы</a:t>
                      </a: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славяне</a:t>
                      </a: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Литовцы, некоторые славяне</a:t>
                      </a:r>
                      <a:r>
                        <a:rPr lang="ru-RU" sz="1300" baseline="0" dirty="0" smtClean="0">
                          <a:effectLst/>
                        </a:rPr>
                        <a:t> </a:t>
                      </a:r>
                      <a:r>
                        <a:rPr lang="ru-RU" sz="1300" dirty="0" smtClean="0">
                          <a:effectLst/>
                        </a:rPr>
                        <a:t>после </a:t>
                      </a:r>
                      <a:r>
                        <a:rPr lang="ru-RU" sz="1300" dirty="0" err="1" smtClean="0">
                          <a:effectLst/>
                        </a:rPr>
                        <a:t>Кревской</a:t>
                      </a:r>
                      <a:r>
                        <a:rPr lang="ru-RU" sz="1300" dirty="0" smtClean="0">
                          <a:effectLst/>
                        </a:rPr>
                        <a:t> унии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</a:tr>
              <a:tr h="1418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Начало распространения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988 г.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1385 г.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</a:tr>
              <a:tr h="16747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Ключевые слова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Капище, идол, жертвоприношение,</a:t>
                      </a:r>
                      <a:r>
                        <a:rPr lang="ru-RU" sz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боги, </a:t>
                      </a:r>
                      <a:r>
                        <a:rPr lang="ru-RU" sz="12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Перкунас</a:t>
                      </a:r>
                      <a:r>
                        <a:rPr lang="ru-RU" sz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духи, погребальные костры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Митрополия, </a:t>
                      </a:r>
                      <a:r>
                        <a:rPr lang="ru-RU" sz="1200" dirty="0" err="1" smtClean="0">
                          <a:effectLst/>
                        </a:rPr>
                        <a:t>Новогородок</a:t>
                      </a:r>
                      <a:r>
                        <a:rPr lang="ru-RU" sz="1200" dirty="0" smtClean="0">
                          <a:effectLst/>
                        </a:rPr>
                        <a:t>, Полоцкая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епархия, </a:t>
                      </a:r>
                      <a:r>
                        <a:rPr lang="ru-RU" sz="1200" dirty="0" err="1" smtClean="0">
                          <a:effectLst/>
                        </a:rPr>
                        <a:t>Туровская</a:t>
                      </a:r>
                      <a:r>
                        <a:rPr lang="ru-RU" sz="1200" dirty="0" smtClean="0">
                          <a:effectLst/>
                        </a:rPr>
                        <a:t> епархия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Кревская</a:t>
                      </a: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уния,</a:t>
                      </a:r>
                      <a:r>
                        <a:rPr lang="ru-RU" sz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Польша, Ягайло, </a:t>
                      </a:r>
                      <a:r>
                        <a:rPr lang="ru-RU" sz="12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Миндовг</a:t>
                      </a:r>
                      <a:r>
                        <a:rPr lang="ru-RU" sz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доминиканцы, францисканцы, </a:t>
                      </a:r>
                      <a:r>
                        <a:rPr lang="ru-RU" sz="12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привилей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858586"/>
              </p:ext>
            </p:extLst>
          </p:nvPr>
        </p:nvGraphicFramePr>
        <p:xfrm>
          <a:off x="7806660" y="1982244"/>
          <a:ext cx="2861340" cy="458583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30670"/>
                <a:gridCol w="143067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Иудаизм</a:t>
                      </a: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Ислам</a:t>
                      </a: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</a:tr>
              <a:tr h="1280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</a:rPr>
                        <a:t>евреи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>
                    <a:solidFill>
                      <a:srgbClr val="FFE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монголо-татары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</a:tr>
              <a:tr h="1418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977" marR="63977" marT="0" marB="0"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</a:tr>
              <a:tr h="16747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Синагога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>
                    <a:solidFill>
                      <a:srgbClr val="FFE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Мечеть, 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Аллах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77" marR="6397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48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60" y="2175255"/>
            <a:ext cx="2007280" cy="2509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3" y="1669463"/>
            <a:ext cx="4546817" cy="38345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77" y="1373971"/>
            <a:ext cx="4425580" cy="4425580"/>
          </a:xfrm>
          <a:prstGeom prst="rect">
            <a:avLst/>
          </a:prstGeom>
        </p:spPr>
      </p:pic>
      <p:sp>
        <p:nvSpPr>
          <p:cNvPr id="9" name="Лента лицом вверх 8"/>
          <p:cNvSpPr/>
          <p:nvPr/>
        </p:nvSpPr>
        <p:spPr>
          <a:xfrm>
            <a:off x="3434219" y="5527915"/>
            <a:ext cx="5323561" cy="1002082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Литовская митрополия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3955" y="1340285"/>
            <a:ext cx="8192023" cy="5035463"/>
          </a:xfrm>
        </p:spPr>
        <p:txBody>
          <a:bodyPr>
            <a:normAutofit/>
          </a:bodyPr>
          <a:lstStyle/>
          <a:p>
            <a:r>
              <a:rPr lang="ru-RU" sz="3200" b="1" i="1" dirty="0"/>
              <a:t>1. Основными занятиями крестьян ВКЛ были:</a:t>
            </a:r>
            <a:endParaRPr lang="ru-RU" sz="3200" b="1" dirty="0"/>
          </a:p>
          <a:p>
            <a:r>
              <a:rPr lang="ru-RU" sz="3200" i="1" dirty="0"/>
              <a:t>А) ремесла </a:t>
            </a:r>
            <a:endParaRPr lang="ru-RU" sz="3200" i="1" dirty="0" smtClean="0"/>
          </a:p>
          <a:p>
            <a:r>
              <a:rPr lang="ru-RU" sz="3200" i="1" dirty="0" smtClean="0"/>
              <a:t>Б</a:t>
            </a:r>
            <a:r>
              <a:rPr lang="ru-RU" sz="3200" i="1" dirty="0"/>
              <a:t>) домашние промыслы </a:t>
            </a:r>
            <a:endParaRPr lang="ru-RU" sz="3200" i="1" dirty="0" smtClean="0"/>
          </a:p>
          <a:p>
            <a:r>
              <a:rPr lang="ru-RU" sz="3200" i="1" dirty="0" smtClean="0"/>
              <a:t>В</a:t>
            </a:r>
            <a:r>
              <a:rPr lang="ru-RU" sz="3200" i="1" dirty="0"/>
              <a:t>) земледелие и животноводство </a:t>
            </a:r>
            <a:endParaRPr lang="ru-RU" sz="3200" i="1" dirty="0" smtClean="0"/>
          </a:p>
          <a:p>
            <a:r>
              <a:rPr lang="ru-RU" sz="3200" i="1" dirty="0" smtClean="0"/>
              <a:t>Г) охота и собирательство </a:t>
            </a:r>
          </a:p>
          <a:p>
            <a:endParaRPr lang="ru-RU" i="1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554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71" y="1942858"/>
            <a:ext cx="2173458" cy="2716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9"/>
          <a:stretch/>
        </p:blipFill>
        <p:spPr>
          <a:xfrm>
            <a:off x="7297606" y="329613"/>
            <a:ext cx="4135374" cy="6200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6" y="329613"/>
            <a:ext cx="4429545" cy="6219655"/>
          </a:xfrm>
          <a:prstGeom prst="rect">
            <a:avLst/>
          </a:prstGeom>
        </p:spPr>
      </p:pic>
      <p:sp>
        <p:nvSpPr>
          <p:cNvPr id="9" name="Лента лицом вверх 8"/>
          <p:cNvSpPr/>
          <p:nvPr/>
        </p:nvSpPr>
        <p:spPr>
          <a:xfrm>
            <a:off x="3434219" y="5527915"/>
            <a:ext cx="5323561" cy="1002082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Битва на Синих Водах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6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437" y="2030542"/>
            <a:ext cx="2013125" cy="2516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8" y="1956178"/>
            <a:ext cx="4982509" cy="3368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62" y="1800517"/>
            <a:ext cx="4905998" cy="3679499"/>
          </a:xfrm>
          <a:prstGeom prst="rect">
            <a:avLst/>
          </a:prstGeom>
        </p:spPr>
      </p:pic>
      <p:sp>
        <p:nvSpPr>
          <p:cNvPr id="8" name="Лента лицом вверх 7"/>
          <p:cNvSpPr/>
          <p:nvPr/>
        </p:nvSpPr>
        <p:spPr>
          <a:xfrm>
            <a:off x="3434219" y="5367678"/>
            <a:ext cx="5323561" cy="1002082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Кревская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4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60" y="2175255"/>
            <a:ext cx="2007280" cy="2509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640" y="1396456"/>
            <a:ext cx="4802099" cy="3651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4" y="295166"/>
            <a:ext cx="4021708" cy="6168264"/>
          </a:xfrm>
          <a:prstGeom prst="rect">
            <a:avLst/>
          </a:prstGeom>
        </p:spPr>
      </p:pic>
      <p:sp>
        <p:nvSpPr>
          <p:cNvPr id="7" name="Лента лицом вверх 6"/>
          <p:cNvSpPr/>
          <p:nvPr/>
        </p:nvSpPr>
        <p:spPr>
          <a:xfrm>
            <a:off x="3230469" y="5461750"/>
            <a:ext cx="5323561" cy="1002082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Привилей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Ягайло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9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60" y="2175255"/>
            <a:ext cx="2007280" cy="2509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8" y="3116401"/>
            <a:ext cx="2890511" cy="24280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421" y="143430"/>
            <a:ext cx="2344426" cy="3620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6"/>
          <a:stretch/>
        </p:blipFill>
        <p:spPr>
          <a:xfrm>
            <a:off x="7256632" y="2711998"/>
            <a:ext cx="2389188" cy="35822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50" y="175476"/>
            <a:ext cx="2690248" cy="2268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1" r="28872"/>
          <a:stretch/>
        </p:blipFill>
        <p:spPr>
          <a:xfrm>
            <a:off x="3041359" y="3312873"/>
            <a:ext cx="2167003" cy="3238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696" y="4113572"/>
            <a:ext cx="1810427" cy="24139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5" y="143430"/>
            <a:ext cx="4990237" cy="2495119"/>
          </a:xfrm>
          <a:prstGeom prst="rect">
            <a:avLst/>
          </a:prstGeom>
        </p:spPr>
      </p:pic>
      <p:sp>
        <p:nvSpPr>
          <p:cNvPr id="12" name="Лента лицом вверх 11"/>
          <p:cNvSpPr/>
          <p:nvPr/>
        </p:nvSpPr>
        <p:spPr>
          <a:xfrm>
            <a:off x="2713243" y="5525392"/>
            <a:ext cx="6765849" cy="1002082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Многоэтническое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6838" y="839244"/>
            <a:ext cx="881832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§6, вопрос 7 письменно.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369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92262" y="1197040"/>
            <a:ext cx="7628351" cy="422672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ru-RU" sz="3200" b="1" i="1" dirty="0" smtClean="0"/>
              <a:t>2. Отрасль ремесла, занимавшаяся созданием упряжи для лошадей, называлась:</a:t>
            </a:r>
            <a:endParaRPr lang="ru-RU" sz="3200" b="1" dirty="0" smtClean="0"/>
          </a:p>
          <a:p>
            <a:pPr>
              <a:lnSpc>
                <a:spcPct val="110000"/>
              </a:lnSpc>
            </a:pPr>
            <a:r>
              <a:rPr lang="ru-RU" sz="3200" i="1" dirty="0" smtClean="0"/>
              <a:t>А) кожевенная </a:t>
            </a:r>
          </a:p>
          <a:p>
            <a:pPr>
              <a:lnSpc>
                <a:spcPct val="110000"/>
              </a:lnSpc>
            </a:pPr>
            <a:r>
              <a:rPr lang="ru-RU" sz="3200" i="1" dirty="0" smtClean="0"/>
              <a:t>Б) шорная </a:t>
            </a:r>
          </a:p>
          <a:p>
            <a:pPr>
              <a:lnSpc>
                <a:spcPct val="110000"/>
              </a:lnSpc>
            </a:pPr>
            <a:r>
              <a:rPr lang="ru-RU" sz="3200" i="1" dirty="0" smtClean="0"/>
              <a:t>В) слесарная </a:t>
            </a:r>
          </a:p>
          <a:p>
            <a:pPr>
              <a:lnSpc>
                <a:spcPct val="110000"/>
              </a:lnSpc>
            </a:pPr>
            <a:r>
              <a:rPr lang="ru-RU" sz="3200" i="1" dirty="0" smtClean="0"/>
              <a:t>Г) гончарная</a:t>
            </a:r>
            <a:endParaRPr lang="ru-RU" sz="3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546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6586" y="1302707"/>
            <a:ext cx="7941502" cy="3955093"/>
          </a:xfrm>
        </p:spPr>
        <p:txBody>
          <a:bodyPr/>
          <a:lstStyle/>
          <a:p>
            <a:r>
              <a:rPr lang="ru-RU" sz="3200" b="1" i="1" dirty="0" smtClean="0"/>
              <a:t>3. Керамические плитки, которыми обкладывались печи для сохранения тепла, назывались:</a:t>
            </a:r>
            <a:endParaRPr lang="ru-RU" sz="3200" b="1" dirty="0" smtClean="0"/>
          </a:p>
          <a:p>
            <a:r>
              <a:rPr lang="ru-RU" sz="3200" i="1" dirty="0" smtClean="0"/>
              <a:t>А) черепица </a:t>
            </a:r>
          </a:p>
          <a:p>
            <a:r>
              <a:rPr lang="ru-RU" sz="3200" i="1" dirty="0" smtClean="0"/>
              <a:t>Б) кастели </a:t>
            </a:r>
          </a:p>
          <a:p>
            <a:r>
              <a:rPr lang="ru-RU" sz="3200" i="1" dirty="0" smtClean="0"/>
              <a:t>В) инициалы </a:t>
            </a:r>
          </a:p>
          <a:p>
            <a:r>
              <a:rPr lang="ru-RU" sz="3200" i="1" dirty="0" smtClean="0"/>
              <a:t>Г) изразцы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80" y="2358611"/>
            <a:ext cx="2939963" cy="390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5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42158" y="1177447"/>
            <a:ext cx="7778664" cy="4747364"/>
          </a:xfrm>
        </p:spPr>
        <p:txBody>
          <a:bodyPr/>
          <a:lstStyle/>
          <a:p>
            <a:r>
              <a:rPr lang="ru-RU" sz="3200" b="1" i="1" dirty="0"/>
              <a:t>4. Наиболее известная башня на белорусских землях, построенная в </a:t>
            </a:r>
            <a:r>
              <a:rPr lang="en-US" sz="3200" b="1" i="1" dirty="0"/>
              <a:t>XIII</a:t>
            </a:r>
            <a:r>
              <a:rPr lang="be-BY" sz="3200" b="1" i="1" dirty="0"/>
              <a:t> </a:t>
            </a:r>
            <a:r>
              <a:rPr lang="be-BY" sz="3200" b="1" i="1" dirty="0" smtClean="0"/>
              <a:t>в., </a:t>
            </a:r>
            <a:r>
              <a:rPr lang="be-BY" sz="3200" b="1" i="1" dirty="0"/>
              <a:t>была возведена в городе:</a:t>
            </a:r>
            <a:endParaRPr lang="ru-RU" sz="3200" b="1" dirty="0"/>
          </a:p>
          <a:p>
            <a:pPr algn="l"/>
            <a:r>
              <a:rPr lang="be-BY" sz="3200" i="1" dirty="0"/>
              <a:t>А) Полоцк </a:t>
            </a:r>
            <a:endParaRPr lang="be-BY" sz="3200" i="1" dirty="0" smtClean="0"/>
          </a:p>
          <a:p>
            <a:pPr algn="l"/>
            <a:r>
              <a:rPr lang="be-BY" sz="3200" i="1" dirty="0" smtClean="0"/>
              <a:t>Б</a:t>
            </a:r>
            <a:r>
              <a:rPr lang="be-BY" sz="3200" i="1" dirty="0"/>
              <a:t>) Каменец </a:t>
            </a:r>
            <a:endParaRPr lang="be-BY" sz="3200" i="1" dirty="0" smtClean="0"/>
          </a:p>
          <a:p>
            <a:pPr algn="l"/>
            <a:r>
              <a:rPr lang="be-BY" sz="3200" i="1" dirty="0" smtClean="0"/>
              <a:t>В</a:t>
            </a:r>
            <a:r>
              <a:rPr lang="be-BY" sz="3200" i="1" dirty="0"/>
              <a:t>) Крево </a:t>
            </a:r>
            <a:endParaRPr lang="be-BY" sz="3200" i="1" dirty="0" smtClean="0"/>
          </a:p>
          <a:p>
            <a:pPr algn="l"/>
            <a:r>
              <a:rPr lang="be-BY" sz="3200" i="1" dirty="0" smtClean="0"/>
              <a:t>Г</a:t>
            </a:r>
            <a:r>
              <a:rPr lang="be-BY" sz="3200" i="1" dirty="0"/>
              <a:t>) Л</a:t>
            </a:r>
            <a:r>
              <a:rPr lang="ru-RU" sz="3200" i="1" dirty="0"/>
              <a:t>ида</a:t>
            </a:r>
            <a:endParaRPr lang="ru-RU" sz="3200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98" y="2608293"/>
            <a:ext cx="4308953" cy="310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854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7522" y="1189973"/>
            <a:ext cx="7503091" cy="4067827"/>
          </a:xfrm>
        </p:spPr>
        <p:txBody>
          <a:bodyPr/>
          <a:lstStyle/>
          <a:p>
            <a:r>
              <a:rPr lang="ru-RU" sz="3200" b="1" i="1" dirty="0"/>
              <a:t>5. Укрепленный замок четырехугольной формы называется:</a:t>
            </a:r>
            <a:endParaRPr lang="ru-RU" sz="3200" b="1" dirty="0"/>
          </a:p>
          <a:p>
            <a:r>
              <a:rPr lang="ru-RU" sz="3200" i="1" dirty="0"/>
              <a:t>А) кастель </a:t>
            </a:r>
            <a:endParaRPr lang="ru-RU" sz="3200" i="1" dirty="0" smtClean="0"/>
          </a:p>
          <a:p>
            <a:r>
              <a:rPr lang="ru-RU" sz="3200" i="1" dirty="0" smtClean="0"/>
              <a:t>Б</a:t>
            </a:r>
            <a:r>
              <a:rPr lang="ru-RU" sz="3200" i="1" dirty="0"/>
              <a:t>) изразец </a:t>
            </a:r>
            <a:endParaRPr lang="ru-RU" sz="3200" i="1" dirty="0" smtClean="0"/>
          </a:p>
          <a:p>
            <a:r>
              <a:rPr lang="ru-RU" sz="3200" i="1" dirty="0" smtClean="0"/>
              <a:t>В</a:t>
            </a:r>
            <a:r>
              <a:rPr lang="ru-RU" sz="3200" i="1" dirty="0"/>
              <a:t>) башня </a:t>
            </a:r>
            <a:endParaRPr lang="ru-RU" sz="3200" i="1" dirty="0" smtClean="0"/>
          </a:p>
          <a:p>
            <a:r>
              <a:rPr lang="ru-RU" sz="3200" i="1" dirty="0" smtClean="0"/>
              <a:t>Г</a:t>
            </a:r>
            <a:r>
              <a:rPr lang="ru-RU" sz="3200" i="1" dirty="0"/>
              <a:t>) крепость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1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29840" y="1039660"/>
            <a:ext cx="7653404" cy="4772417"/>
          </a:xfrm>
        </p:spPr>
        <p:txBody>
          <a:bodyPr>
            <a:normAutofit/>
          </a:bodyPr>
          <a:lstStyle/>
          <a:p>
            <a:r>
              <a:rPr lang="ru-RU" sz="3200" b="1" i="1" dirty="0" smtClean="0"/>
              <a:t>6. Самый известный сохранившийся на белорусских землях замок четырехугольной формы XIV в. находится в городе:</a:t>
            </a:r>
          </a:p>
          <a:p>
            <a:pPr algn="l"/>
            <a:r>
              <a:rPr lang="ru-RU" sz="3200" i="1" dirty="0" smtClean="0"/>
              <a:t>А) Полоцк </a:t>
            </a:r>
          </a:p>
          <a:p>
            <a:pPr algn="l"/>
            <a:r>
              <a:rPr lang="ru-RU" sz="3200" i="1" dirty="0" smtClean="0"/>
              <a:t>Б) Витебск </a:t>
            </a:r>
          </a:p>
          <a:p>
            <a:pPr algn="l"/>
            <a:r>
              <a:rPr lang="ru-RU" sz="3200" i="1" dirty="0" smtClean="0"/>
              <a:t>В) Туров </a:t>
            </a:r>
          </a:p>
          <a:p>
            <a:pPr algn="l"/>
            <a:r>
              <a:rPr lang="ru-RU" sz="3200" i="1" dirty="0" smtClean="0"/>
              <a:t>Г) Лида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11" y="2872972"/>
            <a:ext cx="5210344" cy="347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5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4892" y="1340285"/>
            <a:ext cx="7528143" cy="3917515"/>
          </a:xfrm>
        </p:spPr>
        <p:txBody>
          <a:bodyPr/>
          <a:lstStyle/>
          <a:p>
            <a:r>
              <a:rPr lang="be-BY" sz="3200" b="1" i="1" dirty="0"/>
              <a:t>7. Красиво выполненные заглавные буквы в </a:t>
            </a:r>
            <a:r>
              <a:rPr lang="be-BY" sz="3200" b="1" i="1" dirty="0" smtClean="0"/>
              <a:t>рукописных </a:t>
            </a:r>
            <a:r>
              <a:rPr lang="be-BY" sz="3200" b="1" i="1" dirty="0"/>
              <a:t>книгах называются:</a:t>
            </a:r>
            <a:endParaRPr lang="ru-RU" sz="3200" b="1" dirty="0"/>
          </a:p>
          <a:p>
            <a:pPr algn="l"/>
            <a:r>
              <a:rPr lang="be-BY" sz="3200" i="1" dirty="0"/>
              <a:t>А) евангелия </a:t>
            </a:r>
            <a:endParaRPr lang="be-BY" sz="3200" i="1" dirty="0" smtClean="0"/>
          </a:p>
          <a:p>
            <a:pPr algn="l"/>
            <a:r>
              <a:rPr lang="be-BY" sz="3200" i="1" dirty="0" smtClean="0"/>
              <a:t>Б</a:t>
            </a:r>
            <a:r>
              <a:rPr lang="be-BY" sz="3200" i="1" dirty="0"/>
              <a:t>) миниатюры </a:t>
            </a:r>
            <a:endParaRPr lang="be-BY" sz="3200" i="1" dirty="0" smtClean="0"/>
          </a:p>
          <a:p>
            <a:pPr algn="l"/>
            <a:r>
              <a:rPr lang="be-BY" sz="3200" i="1" dirty="0" smtClean="0"/>
              <a:t>В</a:t>
            </a:r>
            <a:r>
              <a:rPr lang="be-BY" sz="3200" i="1" dirty="0"/>
              <a:t>) инициалы </a:t>
            </a:r>
            <a:endParaRPr lang="be-BY" sz="3200" i="1" dirty="0" smtClean="0"/>
          </a:p>
          <a:p>
            <a:pPr algn="l"/>
            <a:r>
              <a:rPr lang="be-BY" sz="3200" i="1" dirty="0" smtClean="0"/>
              <a:t>Г</a:t>
            </a:r>
            <a:r>
              <a:rPr lang="be-BY" sz="3200" i="1" dirty="0"/>
              <a:t>) изразцы</a:t>
            </a:r>
            <a:endParaRPr lang="ru-RU" sz="3200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977" y="2848247"/>
            <a:ext cx="2057400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16851" r="50848" b="14439"/>
          <a:stretch/>
        </p:blipFill>
        <p:spPr>
          <a:xfrm>
            <a:off x="7615823" y="2919586"/>
            <a:ext cx="2647169" cy="306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536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4"/>
            <a:ext cx="12192000" cy="68955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4164" y="1215025"/>
            <a:ext cx="7941502" cy="4042775"/>
          </a:xfrm>
        </p:spPr>
        <p:txBody>
          <a:bodyPr/>
          <a:lstStyle/>
          <a:p>
            <a:r>
              <a:rPr lang="be-BY" sz="3200" b="1" i="1" dirty="0"/>
              <a:t>8. Иллюстрации в </a:t>
            </a:r>
            <a:r>
              <a:rPr lang="be-BY" sz="3200" b="1" i="1" dirty="0" smtClean="0"/>
              <a:t>рукописных </a:t>
            </a:r>
            <a:r>
              <a:rPr lang="be-BY" sz="3200" b="1" i="1" dirty="0"/>
              <a:t>книгах называются:</a:t>
            </a:r>
            <a:endParaRPr lang="ru-RU" sz="3200" b="1" dirty="0"/>
          </a:p>
          <a:p>
            <a:pPr algn="l"/>
            <a:r>
              <a:rPr lang="be-BY" sz="3200" i="1" dirty="0"/>
              <a:t>А) евангелия </a:t>
            </a:r>
            <a:endParaRPr lang="be-BY" sz="3200" i="1" dirty="0" smtClean="0"/>
          </a:p>
          <a:p>
            <a:pPr algn="l"/>
            <a:r>
              <a:rPr lang="be-BY" sz="3200" i="1" dirty="0" smtClean="0"/>
              <a:t>Б</a:t>
            </a:r>
            <a:r>
              <a:rPr lang="be-BY" sz="3200" i="1" dirty="0"/>
              <a:t>) миниатюры </a:t>
            </a:r>
            <a:endParaRPr lang="be-BY" sz="3200" i="1" dirty="0" smtClean="0"/>
          </a:p>
          <a:p>
            <a:pPr algn="l"/>
            <a:r>
              <a:rPr lang="be-BY" sz="3200" i="1" dirty="0" smtClean="0"/>
              <a:t>В</a:t>
            </a:r>
            <a:r>
              <a:rPr lang="be-BY" sz="3200" i="1" dirty="0"/>
              <a:t>) инициалы </a:t>
            </a:r>
            <a:endParaRPr lang="be-BY" sz="3200" i="1" dirty="0" smtClean="0"/>
          </a:p>
          <a:p>
            <a:pPr algn="l"/>
            <a:r>
              <a:rPr lang="be-BY" sz="3200" i="1" dirty="0" smtClean="0"/>
              <a:t>Г</a:t>
            </a:r>
            <a:r>
              <a:rPr lang="be-BY" sz="3200" i="1" dirty="0"/>
              <a:t>) изразцы</a:t>
            </a:r>
            <a:endParaRPr lang="ru-RU" sz="3200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7580"/>
          <a:stretch/>
        </p:blipFill>
        <p:spPr>
          <a:xfrm>
            <a:off x="5162014" y="2154477"/>
            <a:ext cx="2945939" cy="395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33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452</Words>
  <Application>Microsoft Office PowerPoint</Application>
  <PresentationFormat>Широкоэкранный</PresentationFormat>
  <Paragraphs>219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CyrillicOld</vt:lpstr>
      <vt:lpstr>Times New Roman</vt:lpstr>
      <vt:lpstr>Тема Office</vt:lpstr>
      <vt:lpstr>Население и религии  Великого княжества  Литовского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Население и религии  Великого княжества  Литовского</vt:lpstr>
      <vt:lpstr>Узнаем на уроке</vt:lpstr>
      <vt:lpstr>Многоэтническое государство</vt:lpstr>
      <vt:lpstr>Презентация PowerPoint</vt:lpstr>
      <vt:lpstr>Презентация PowerPoint</vt:lpstr>
      <vt:lpstr>Презентация PowerPoint</vt:lpstr>
      <vt:lpstr>Таблица “РЕЛИГИИ ВКЛ”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</dc:creator>
  <cp:lastModifiedBy>Наталья</cp:lastModifiedBy>
  <cp:revision>32</cp:revision>
  <dcterms:created xsi:type="dcterms:W3CDTF">2017-04-24T16:32:40Z</dcterms:created>
  <dcterms:modified xsi:type="dcterms:W3CDTF">2017-05-03T18:30:55Z</dcterms:modified>
</cp:coreProperties>
</file>