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6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embeddedFontLst>
    <p:embeddedFont>
      <p:font typeface="Amatic SC" panose="00000500000000000000" pitchFamily="2" charset="-79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jHrUhlLYg0BsmJeXwrGaw5vBz1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A15F23B-404C-449B-9718-C00207C80E6D}">
  <a:tblStyle styleId="{4A15F23B-404C-449B-9718-C00207C80E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f7e5a6d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f7e5a6d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e752a404a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e752a404a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e752a404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9e752a404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f84abd4d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f84abd4d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f84abd4d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f84abd4d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f84abd4d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f84abd4d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f84abd4d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f84abd4d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f84abd4d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f84abd4d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9f84abd4d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9f84abd4da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f84abd4d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f84abd4d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f84abd4d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f84abd4d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e752a40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e752a40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e752a404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9e752a404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9e752a404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9e752a404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9e752a404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9e752a404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e752a404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e752a404a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e752a404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e752a404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e752a404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e752a404a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e752a404a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e752a404a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9e752a404a_0_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9e752a404a_0_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9e752a404a_0_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9e752a404a_0_44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9e752a404a_0_44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9e752a404a_0_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9e752a404a_0_4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9e752a404a_0_1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9e752a404a_0_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9e752a404a_0_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9e752a404a_0_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9e752a404a_0_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9e752a404a_0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9e752a404a_0_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9e752a404a_0_20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9e752a404a_0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9e752a404a_0_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9e752a404a_0_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9e752a404a_0_2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9e752a404a_0_2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9e752a404a_0_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9e752a404a_0_3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9e752a404a_0_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9e752a404a_0_35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9e752a404a_0_3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9e752a404a_0_35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9e752a404a_0_35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g9e752a404a_0_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9e752a404a_0_4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9e752a404a_0_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9e752a404a_0_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9e752a404a_0_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sz="2400">
                <a:solidFill>
                  <a:schemeClr val="lt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>
                <a:solidFill>
                  <a:schemeClr val="lt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>
                <a:solidFill>
                  <a:schemeClr val="lt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9e752a404a_0_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lt2"/>
                </a:solidFill>
              </a:defRPr>
            </a:lvl1pPr>
            <a:lvl2pPr lvl="1" algn="r">
              <a:buNone/>
              <a:defRPr sz="1300">
                <a:solidFill>
                  <a:schemeClr val="lt2"/>
                </a:solidFill>
              </a:defRPr>
            </a:lvl2pPr>
            <a:lvl3pPr lvl="2" algn="r">
              <a:buNone/>
              <a:defRPr sz="1300">
                <a:solidFill>
                  <a:schemeClr val="lt2"/>
                </a:solidFill>
              </a:defRPr>
            </a:lvl3pPr>
            <a:lvl4pPr lvl="3" algn="r">
              <a:buNone/>
              <a:defRPr sz="1300">
                <a:solidFill>
                  <a:schemeClr val="lt2"/>
                </a:solidFill>
              </a:defRPr>
            </a:lvl4pPr>
            <a:lvl5pPr lvl="4" algn="r">
              <a:buNone/>
              <a:defRPr sz="1300">
                <a:solidFill>
                  <a:schemeClr val="lt2"/>
                </a:solidFill>
              </a:defRPr>
            </a:lvl5pPr>
            <a:lvl6pPr lvl="5" algn="r">
              <a:buNone/>
              <a:defRPr sz="1300">
                <a:solidFill>
                  <a:schemeClr val="lt2"/>
                </a:solidFill>
              </a:defRPr>
            </a:lvl6pPr>
            <a:lvl7pPr lvl="6" algn="r">
              <a:buNone/>
              <a:defRPr sz="1300">
                <a:solidFill>
                  <a:schemeClr val="lt2"/>
                </a:solidFill>
              </a:defRPr>
            </a:lvl7pPr>
            <a:lvl8pPr lvl="7" algn="r">
              <a:buNone/>
              <a:defRPr sz="1300">
                <a:solidFill>
                  <a:schemeClr val="lt2"/>
                </a:solidFill>
              </a:defRPr>
            </a:lvl8pPr>
            <a:lvl9pPr lvl="8" algn="r">
              <a:buNone/>
              <a:defRPr sz="13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9f7e5a6de0_0_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g9f7e5a6de0_0_0"/>
          <p:cNvPicPr preferRelativeResize="0"/>
          <p:nvPr/>
        </p:nvPicPr>
        <p:blipFill rotWithShape="1">
          <a:blip r:embed="rId3">
            <a:alphaModFix/>
          </a:blip>
          <a:srcRect b="5249"/>
          <a:stretch/>
        </p:blipFill>
        <p:spPr>
          <a:xfrm>
            <a:off x="0" y="397138"/>
            <a:ext cx="12191999" cy="60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абочее и коммунистическое движение во вт. пол. XIX в. (рус.) Новая история">
            <a:hlinkClick r:id="" action="ppaction://media"/>
            <a:extLst>
              <a:ext uri="{FF2B5EF4-FFF2-40B4-BE49-F238E27FC236}">
                <a16:creationId xmlns:a16="http://schemas.microsoft.com/office/drawing/2014/main" id="{F047FCE2-F2EA-42FB-BA4E-483127A8B4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1000" end="449101.7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e752a404a_0_106"/>
          <p:cNvSpPr txBox="1">
            <a:spLocks noGrp="1"/>
          </p:cNvSpPr>
          <p:nvPr>
            <p:ph type="title"/>
          </p:nvPr>
        </p:nvSpPr>
        <p:spPr>
          <a:xfrm>
            <a:off x="1926450" y="564575"/>
            <a:ext cx="8339100" cy="10053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>
                <a:latin typeface="Amatic SC"/>
                <a:ea typeface="Amatic SC"/>
                <a:cs typeface="Amatic SC"/>
                <a:sym typeface="Amatic SC"/>
              </a:rPr>
              <a:t>О какой организации шла речь?</a:t>
            </a:r>
            <a:endParaRPr sz="67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2" name="Google Shape;122;g9e752a404a_0_106"/>
          <p:cNvSpPr txBox="1">
            <a:spLocks noGrp="1"/>
          </p:cNvSpPr>
          <p:nvPr>
            <p:ph type="title"/>
          </p:nvPr>
        </p:nvSpPr>
        <p:spPr>
          <a:xfrm>
            <a:off x="2595600" y="2047050"/>
            <a:ext cx="7000800" cy="11169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>
                <a:latin typeface="Amatic SC"/>
                <a:ea typeface="Amatic SC"/>
                <a:cs typeface="Amatic SC"/>
                <a:sym typeface="Amatic SC"/>
              </a:rPr>
              <a:t>Когда она была создана?</a:t>
            </a:r>
            <a:endParaRPr sz="66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" name="Google Shape;123;g9e752a404a_0_106"/>
          <p:cNvSpPr txBox="1">
            <a:spLocks noGrp="1"/>
          </p:cNvSpPr>
          <p:nvPr>
            <p:ph type="title"/>
          </p:nvPr>
        </p:nvSpPr>
        <p:spPr>
          <a:xfrm>
            <a:off x="1363500" y="3641125"/>
            <a:ext cx="9465000" cy="11169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>
                <a:latin typeface="Amatic SC"/>
                <a:ea typeface="Amatic SC"/>
                <a:cs typeface="Amatic SC"/>
                <a:sym typeface="Amatic SC"/>
              </a:rPr>
              <a:t>Каковы её основные идеи и действия?</a:t>
            </a:r>
            <a:endParaRPr sz="67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4" name="Google Shape;124;g9e752a404a_0_106"/>
          <p:cNvSpPr txBox="1">
            <a:spLocks noGrp="1"/>
          </p:cNvSpPr>
          <p:nvPr>
            <p:ph type="title"/>
          </p:nvPr>
        </p:nvSpPr>
        <p:spPr>
          <a:xfrm>
            <a:off x="2630400" y="5235200"/>
            <a:ext cx="6931200" cy="11169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>
                <a:latin typeface="Amatic SC"/>
                <a:ea typeface="Amatic SC"/>
                <a:cs typeface="Amatic SC"/>
                <a:sym typeface="Amatic SC"/>
              </a:rPr>
              <a:t>Чего она добилась?</a:t>
            </a:r>
            <a:endParaRPr sz="67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e752a404a_0_1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9e752a404a_0_1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/>
          </a:p>
        </p:txBody>
      </p:sp>
      <p:pic>
        <p:nvPicPr>
          <p:cNvPr id="131" name="Google Shape;131;g9e752a404a_0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5075" y="1478388"/>
            <a:ext cx="3901225" cy="39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9e752a404a_0_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600" y="593375"/>
            <a:ext cx="7209052" cy="250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9e752a404a_0_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1225" y="3283700"/>
            <a:ext cx="4212173" cy="28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9e752a404a_0_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1034" y="0"/>
            <a:ext cx="1008993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9e752a404a_0_119"/>
          <p:cNvSpPr txBox="1"/>
          <p:nvPr/>
        </p:nvSpPr>
        <p:spPr>
          <a:xfrm>
            <a:off x="3443850" y="5324100"/>
            <a:ext cx="5304300" cy="120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400" b="1">
                <a:latin typeface="Amatic SC"/>
                <a:ea typeface="Amatic SC"/>
                <a:cs typeface="Amatic SC"/>
                <a:sym typeface="Amatic SC"/>
              </a:rPr>
              <a:t>II Интернационал</a:t>
            </a:r>
            <a:endParaRPr sz="7400" b="1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f84abd4da_0_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9f84abd4da_0_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/>
          </a:p>
        </p:txBody>
      </p:sp>
      <p:pic>
        <p:nvPicPr>
          <p:cNvPr id="142" name="Google Shape;142;g9f84abd4da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300" y="0"/>
            <a:ext cx="10401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9f84abd4da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438" y="0"/>
            <a:ext cx="108170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9f84abd4da_0_4"/>
          <p:cNvSpPr txBox="1"/>
          <p:nvPr/>
        </p:nvSpPr>
        <p:spPr>
          <a:xfrm>
            <a:off x="1825750" y="4651150"/>
            <a:ext cx="8540400" cy="196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latin typeface="Amatic SC"/>
                <a:ea typeface="Amatic SC"/>
                <a:cs typeface="Amatic SC"/>
                <a:sym typeface="Amatic SC"/>
              </a:rPr>
              <a:t>День международной солидарности трудящихся (1 мая)</a:t>
            </a:r>
            <a:endParaRPr sz="6000" b="1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f84abd4da_0_59"/>
          <p:cNvSpPr txBox="1">
            <a:spLocks noGrp="1"/>
          </p:cNvSpPr>
          <p:nvPr>
            <p:ph type="title"/>
          </p:nvPr>
        </p:nvSpPr>
        <p:spPr>
          <a:xfrm>
            <a:off x="415600" y="919954"/>
            <a:ext cx="11360700" cy="109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latin typeface="Amatic SC"/>
                <a:ea typeface="Amatic SC"/>
                <a:cs typeface="Amatic SC"/>
                <a:sym typeface="Amatic SC"/>
              </a:rPr>
              <a:t>Когда был создан II Интернационал?</a:t>
            </a:r>
            <a:endParaRPr sz="600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0" name="Google Shape;150;g9f84abd4da_0_59"/>
          <p:cNvSpPr txBox="1">
            <a:spLocks noGrp="1"/>
          </p:cNvSpPr>
          <p:nvPr>
            <p:ph type="title"/>
          </p:nvPr>
        </p:nvSpPr>
        <p:spPr>
          <a:xfrm>
            <a:off x="415650" y="2774479"/>
            <a:ext cx="11360700" cy="109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latin typeface="Amatic SC"/>
                <a:ea typeface="Amatic SC"/>
                <a:cs typeface="Amatic SC"/>
                <a:sym typeface="Amatic SC"/>
              </a:rPr>
              <a:t>Чего добились его представители?</a:t>
            </a:r>
            <a:endParaRPr sz="600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1" name="Google Shape;151;g9f84abd4da_0_59"/>
          <p:cNvSpPr txBox="1">
            <a:spLocks noGrp="1"/>
          </p:cNvSpPr>
          <p:nvPr>
            <p:ph type="title"/>
          </p:nvPr>
        </p:nvSpPr>
        <p:spPr>
          <a:xfrm>
            <a:off x="415600" y="4500354"/>
            <a:ext cx="11360700" cy="109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latin typeface="Amatic SC"/>
                <a:ea typeface="Amatic SC"/>
                <a:cs typeface="Amatic SC"/>
                <a:sym typeface="Amatic SC"/>
              </a:rPr>
              <a:t>Почему он распался?</a:t>
            </a:r>
            <a:endParaRPr sz="6000" b="1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f84abd4da_0_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9f84abd4da_0_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/>
          </a:p>
        </p:txBody>
      </p:sp>
      <p:pic>
        <p:nvPicPr>
          <p:cNvPr id="158" name="Google Shape;158;g9f84abd4da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DE3AD-30C3-48F7-ADC3-26391D02B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700" cy="5637104"/>
          </a:xfrm>
        </p:spPr>
        <p:txBody>
          <a:bodyPr anchor="ctr"/>
          <a:lstStyle/>
          <a:p>
            <a:pPr algn="ctr"/>
            <a:r>
              <a:rPr lang="ru-RU" sz="8000" dirty="0">
                <a:latin typeface="Amatic SC" panose="00000500000000000000" pitchFamily="2" charset="-79"/>
                <a:cs typeface="Amatic SC" panose="00000500000000000000" pitchFamily="2" charset="-79"/>
              </a:rPr>
              <a:t>Какой основной метод борьбы с несправедливым устройством предлагали марксисты?</a:t>
            </a:r>
            <a:endParaRPr lang="ru-BY" sz="8000" dirty="0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3823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f84abd4da_0_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69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latin typeface="Amatic SC"/>
                <a:ea typeface="Amatic SC"/>
                <a:cs typeface="Amatic SC"/>
                <a:sym typeface="Amatic SC"/>
              </a:rPr>
              <a:t>Новые идеологии XIX в.</a:t>
            </a:r>
            <a:endParaRPr sz="4800" b="1">
              <a:latin typeface="Amatic SC"/>
              <a:ea typeface="Amatic SC"/>
              <a:cs typeface="Amatic SC"/>
              <a:sym typeface="Amatic SC"/>
            </a:endParaRPr>
          </a:p>
        </p:txBody>
      </p:sp>
      <p:graphicFrame>
        <p:nvGraphicFramePr>
          <p:cNvPr id="164" name="Google Shape;164;g9f84abd4da_0_19"/>
          <p:cNvGraphicFramePr/>
          <p:nvPr/>
        </p:nvGraphicFramePr>
        <p:xfrm>
          <a:off x="0" y="969900"/>
          <a:ext cx="12192000" cy="5888100"/>
        </p:xfrm>
        <a:graphic>
          <a:graphicData uri="http://schemas.openxmlformats.org/drawingml/2006/table">
            <a:tbl>
              <a:tblPr>
                <a:noFill/>
                <a:tableStyleId>{4A15F23B-404C-449B-9718-C00207C80E6D}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6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6000" b="1">
                          <a:solidFill>
                            <a:srgbClr val="FFFFFF"/>
                          </a:solidFill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Учение</a:t>
                      </a:r>
                      <a:endParaRPr sz="6000" b="1">
                        <a:solidFill>
                          <a:srgbClr val="FFFFFF"/>
                        </a:solidFill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6000" b="1">
                          <a:solidFill>
                            <a:srgbClr val="FFFFFF"/>
                          </a:solidFill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Автор</a:t>
                      </a:r>
                      <a:endParaRPr sz="6000" b="1">
                        <a:solidFill>
                          <a:srgbClr val="FFFFFF"/>
                        </a:solidFill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6000" b="1">
                          <a:solidFill>
                            <a:srgbClr val="FFFFFF"/>
                          </a:solidFill>
                          <a:latin typeface="Amatic SC"/>
                          <a:ea typeface="Amatic SC"/>
                          <a:cs typeface="Amatic SC"/>
                          <a:sym typeface="Amatic SC"/>
                        </a:rPr>
                        <a:t>Идеи</a:t>
                      </a:r>
                      <a:endParaRPr sz="6000" b="1">
                        <a:solidFill>
                          <a:srgbClr val="FFFFFF"/>
                        </a:solidFill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5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5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5" name="Google Shape;165;g9f84abd4da_0_19"/>
          <p:cNvSpPr txBox="1"/>
          <p:nvPr/>
        </p:nvSpPr>
        <p:spPr>
          <a:xfrm>
            <a:off x="0" y="2106200"/>
            <a:ext cx="406410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2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Ревизионизм</a:t>
            </a:r>
            <a:endParaRPr sz="62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66" name="Google Shape;166;g9f84abd4da_0_19"/>
          <p:cNvSpPr txBox="1"/>
          <p:nvPr/>
        </p:nvSpPr>
        <p:spPr>
          <a:xfrm>
            <a:off x="4063950" y="2106200"/>
            <a:ext cx="406410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2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Бернштейн</a:t>
            </a:r>
            <a:endParaRPr sz="62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67" name="Google Shape;167;g9f84abd4da_0_19"/>
          <p:cNvSpPr txBox="1"/>
          <p:nvPr/>
        </p:nvSpPr>
        <p:spPr>
          <a:xfrm>
            <a:off x="8128050" y="2106200"/>
            <a:ext cx="406410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Пересмотр марксизма, улучшение прав через реформы</a:t>
            </a:r>
            <a:endParaRPr sz="46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6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6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68" name="Google Shape;168;g9f84abd4da_0_19"/>
          <p:cNvSpPr txBox="1"/>
          <p:nvPr/>
        </p:nvSpPr>
        <p:spPr>
          <a:xfrm>
            <a:off x="0" y="4482200"/>
            <a:ext cx="406410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Анархо-синдикализм</a:t>
            </a:r>
            <a:endParaRPr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69" name="Google Shape;169;g9f84abd4da_0_19"/>
          <p:cNvSpPr txBox="1"/>
          <p:nvPr/>
        </p:nvSpPr>
        <p:spPr>
          <a:xfrm>
            <a:off x="4063950" y="4436675"/>
            <a:ext cx="406410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2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Бакунин</a:t>
            </a:r>
            <a:endParaRPr sz="62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2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2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2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2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70" name="Google Shape;170;g9f84abd4da_0_19"/>
          <p:cNvSpPr txBox="1"/>
          <p:nvPr/>
        </p:nvSpPr>
        <p:spPr>
          <a:xfrm>
            <a:off x="8128050" y="4482200"/>
            <a:ext cx="406410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7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Уничтожение государства, профсоюз - основная ячейка средства борьбы: саботаж, бойкот</a:t>
            </a:r>
            <a:endParaRPr sz="37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f84abd4da_0_66"/>
          <p:cNvSpPr txBox="1">
            <a:spLocks noGrp="1"/>
          </p:cNvSpPr>
          <p:nvPr>
            <p:ph type="title"/>
          </p:nvPr>
        </p:nvSpPr>
        <p:spPr>
          <a:xfrm>
            <a:off x="3216300" y="1974150"/>
            <a:ext cx="5759400" cy="29097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latin typeface="Amatic SC"/>
                <a:ea typeface="Amatic SC"/>
                <a:cs typeface="Amatic SC"/>
                <a:sym typeface="Amatic SC"/>
              </a:rPr>
              <a:t>Международное рабочее движение во вт. п. XIX-нач. XX вв.</a:t>
            </a:r>
            <a:endParaRPr sz="600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76" name="Google Shape;176;g9f84abd4da_0_66"/>
          <p:cNvSpPr/>
          <p:nvPr/>
        </p:nvSpPr>
        <p:spPr>
          <a:xfrm>
            <a:off x="5823900" y="920350"/>
            <a:ext cx="544200" cy="762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7" name="Google Shape;177;g9f84abd4da_0_66"/>
          <p:cNvSpPr/>
          <p:nvPr/>
        </p:nvSpPr>
        <p:spPr>
          <a:xfrm rot="10800000">
            <a:off x="5823892" y="5070717"/>
            <a:ext cx="544200" cy="762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8" name="Google Shape;178;g9f84abd4da_0_66"/>
          <p:cNvSpPr/>
          <p:nvPr/>
        </p:nvSpPr>
        <p:spPr>
          <a:xfrm rot="5400000">
            <a:off x="9331067" y="3047992"/>
            <a:ext cx="544200" cy="762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79" name="Google Shape;179;g9f84abd4da_0_66"/>
          <p:cNvSpPr/>
          <p:nvPr/>
        </p:nvSpPr>
        <p:spPr>
          <a:xfrm rot="-5400000">
            <a:off x="2316717" y="3047992"/>
            <a:ext cx="544200" cy="762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f84abd4da_0_39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700" cy="1278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latin typeface="Amatic SC"/>
                <a:ea typeface="Amatic SC"/>
                <a:cs typeface="Amatic SC"/>
                <a:sym typeface="Amatic SC"/>
              </a:rPr>
              <a:t>Подведём итог</a:t>
            </a:r>
            <a:endParaRPr sz="600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5" name="Google Shape;185;g9f84abd4da_0_39"/>
          <p:cNvSpPr txBox="1">
            <a:spLocks noGrp="1"/>
          </p:cNvSpPr>
          <p:nvPr>
            <p:ph type="body" idx="1"/>
          </p:nvPr>
        </p:nvSpPr>
        <p:spPr>
          <a:xfrm>
            <a:off x="946500" y="1201125"/>
            <a:ext cx="10829700" cy="5231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matic SC"/>
              <a:buChar char="●"/>
            </a:pPr>
            <a:r>
              <a:rPr lang="ru-RU" sz="5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Что такое марксизм и каковы его основные идеи?</a:t>
            </a:r>
            <a:endParaRPr sz="5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matic SC"/>
              <a:buChar char="●"/>
            </a:pPr>
            <a:r>
              <a:rPr lang="ru-RU" sz="5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Как марксизм повлиял на движение рабочих?</a:t>
            </a:r>
            <a:endParaRPr sz="5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matic SC"/>
              <a:buChar char="●"/>
            </a:pPr>
            <a:r>
              <a:rPr lang="ru-RU" sz="5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Что предпринимали I и II Интернационалы для улучшения жизни рабочих</a:t>
            </a:r>
            <a:endParaRPr sz="5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matic SC"/>
              <a:buChar char="●"/>
            </a:pPr>
            <a:r>
              <a:rPr lang="ru-RU" sz="5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Какие учения предлагали отличный от марксизма путь улучшения жизни рабочих?</a:t>
            </a:r>
            <a:endParaRPr sz="5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68D7E-1492-49F7-88F0-5C5001BF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88259"/>
            <a:ext cx="11360700" cy="6544235"/>
          </a:xfrm>
        </p:spPr>
        <p:txBody>
          <a:bodyPr/>
          <a:lstStyle/>
          <a:p>
            <a:pPr algn="l"/>
            <a:r>
              <a:rPr lang="ru-RU" sz="5400" b="1" dirty="0">
                <a:latin typeface="Amatic SC" panose="00000500000000000000" pitchFamily="2" charset="-79"/>
                <a:cs typeface="Amatic SC" panose="00000500000000000000" pitchFamily="2" charset="-79"/>
              </a:rPr>
              <a:t>Почему в XIX в. получили широкое распространение новые общественно-политические</a:t>
            </a:r>
            <a:br>
              <a:rPr lang="ru-RU" sz="5400" b="1" dirty="0">
                <a:latin typeface="Amatic SC" panose="00000500000000000000" pitchFamily="2" charset="-79"/>
                <a:cs typeface="Amatic SC" panose="00000500000000000000" pitchFamily="2" charset="-79"/>
              </a:rPr>
            </a:br>
            <a:r>
              <a:rPr lang="ru-RU" sz="5400" b="1" dirty="0">
                <a:latin typeface="Amatic SC" panose="00000500000000000000" pitchFamily="2" charset="-79"/>
                <a:cs typeface="Amatic SC" panose="00000500000000000000" pitchFamily="2" charset="-79"/>
              </a:rPr>
              <a:t>учения?</a:t>
            </a:r>
            <a:br>
              <a:rPr lang="en-US" sz="5400" b="1" dirty="0">
                <a:latin typeface="Amatic SC" panose="00000500000000000000" pitchFamily="2" charset="-79"/>
                <a:cs typeface="Amatic SC" panose="00000500000000000000" pitchFamily="2" charset="-79"/>
              </a:rPr>
            </a:br>
            <a:r>
              <a:rPr lang="ru-RU" sz="5400" b="1" dirty="0">
                <a:latin typeface="Amatic SC" panose="00000500000000000000" pitchFamily="2" charset="-79"/>
                <a:cs typeface="Amatic SC" panose="00000500000000000000" pitchFamily="2" charset="-79"/>
              </a:rPr>
              <a:t>Какие варианты общественного развития и устройства предлагались представителями этих учений?</a:t>
            </a:r>
            <a:endParaRPr lang="ru-BY" sz="5400" b="1" dirty="0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3921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f84abd4da_0_4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g9f84abd4da_0_49"/>
          <p:cNvPicPr preferRelativeResize="0"/>
          <p:nvPr/>
        </p:nvPicPr>
        <p:blipFill rotWithShape="1">
          <a:blip r:embed="rId3">
            <a:alphaModFix/>
          </a:blip>
          <a:srcRect b="5249"/>
          <a:stretch/>
        </p:blipFill>
        <p:spPr>
          <a:xfrm>
            <a:off x="0" y="397138"/>
            <a:ext cx="12191999" cy="60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f84abd4da_0_54"/>
          <p:cNvSpPr txBox="1">
            <a:spLocks noGrp="1"/>
          </p:cNvSpPr>
          <p:nvPr>
            <p:ph type="ctrTitle"/>
          </p:nvPr>
        </p:nvSpPr>
        <p:spPr>
          <a:xfrm>
            <a:off x="415650" y="1192510"/>
            <a:ext cx="11360700" cy="447298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0" b="1" dirty="0">
                <a:latin typeface="Amatic SC"/>
                <a:ea typeface="Amatic SC"/>
                <a:cs typeface="Amatic SC"/>
                <a:sym typeface="Amatic SC"/>
              </a:rPr>
              <a:t>Домашнее задание: параграф 8, в</a:t>
            </a:r>
            <a:r>
              <a:rPr lang="en-US" sz="10000" b="1" dirty="0">
                <a:latin typeface="Amatic SC"/>
                <a:ea typeface="Amatic SC"/>
                <a:cs typeface="Amatic SC"/>
                <a:sym typeface="Amatic SC"/>
              </a:rPr>
              <a:t>.</a:t>
            </a:r>
            <a:r>
              <a:rPr lang="ru-RU" sz="10000" b="1" dirty="0">
                <a:latin typeface="Amatic SC"/>
                <a:ea typeface="Amatic SC"/>
                <a:cs typeface="Amatic SC"/>
                <a:sym typeface="Amatic SC"/>
              </a:rPr>
              <a:t> 6 (у</a:t>
            </a:r>
            <a:r>
              <a:rPr lang="en-US" sz="10000" b="1" dirty="0">
                <a:latin typeface="Amatic SC"/>
                <a:ea typeface="Amatic SC"/>
                <a:cs typeface="Amatic SC"/>
                <a:sym typeface="Amatic SC"/>
              </a:rPr>
              <a:t>.</a:t>
            </a:r>
            <a:r>
              <a:rPr lang="ru-RU" sz="10000" b="1" dirty="0">
                <a:latin typeface="Amatic SC"/>
                <a:ea typeface="Amatic SC"/>
                <a:cs typeface="Amatic SC"/>
                <a:sym typeface="Amatic SC"/>
              </a:rPr>
              <a:t>)</a:t>
            </a:r>
            <a:r>
              <a:rPr lang="en-US" sz="10000" b="1" dirty="0">
                <a:latin typeface="Amatic SC"/>
                <a:ea typeface="Amatic SC"/>
                <a:cs typeface="Amatic SC"/>
                <a:sym typeface="Amatic SC"/>
              </a:rPr>
              <a:t>, </a:t>
            </a:r>
            <a:r>
              <a:rPr lang="ru-RU" sz="10000" b="1" dirty="0">
                <a:latin typeface="Amatic SC"/>
                <a:ea typeface="Amatic SC"/>
                <a:cs typeface="Amatic SC"/>
                <a:sym typeface="Amatic SC"/>
              </a:rPr>
              <a:t>5. (доп., п.), с. 51 (доп. З.)</a:t>
            </a:r>
            <a:endParaRPr sz="10000" b="1" dirty="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g9e752a404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551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g9e752a404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2372" y="0"/>
            <a:ext cx="985962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9e752a404a_0_0"/>
          <p:cNvSpPr txBox="1">
            <a:spLocks noGrp="1"/>
          </p:cNvSpPr>
          <p:nvPr>
            <p:ph type="ctrTitle"/>
          </p:nvPr>
        </p:nvSpPr>
        <p:spPr>
          <a:xfrm>
            <a:off x="415650" y="4157974"/>
            <a:ext cx="11360700" cy="22683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dirty="0">
                <a:latin typeface="Amatic SC"/>
                <a:ea typeface="Amatic SC"/>
                <a:cs typeface="Amatic SC"/>
                <a:sym typeface="Amatic SC"/>
              </a:rPr>
              <a:t>Международное рабочее и социалистическое движение во вт. п. XIX-н. XX вв.</a:t>
            </a:r>
            <a:endParaRPr sz="6600" b="1" dirty="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9e752a404a_0_52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700" cy="1278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latin typeface="Amatic SC"/>
                <a:ea typeface="Amatic SC"/>
                <a:cs typeface="Amatic SC"/>
                <a:sym typeface="Amatic SC"/>
              </a:rPr>
              <a:t>План</a:t>
            </a:r>
            <a:endParaRPr sz="600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8" name="Google Shape;68;g9e752a404a_0_52"/>
          <p:cNvSpPr txBox="1">
            <a:spLocks noGrp="1"/>
          </p:cNvSpPr>
          <p:nvPr>
            <p:ph type="body" idx="1"/>
          </p:nvPr>
        </p:nvSpPr>
        <p:spPr>
          <a:xfrm>
            <a:off x="946500" y="1201125"/>
            <a:ext cx="10829700" cy="489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matic SC"/>
              <a:buChar char="●"/>
            </a:pPr>
            <a:r>
              <a:rPr lang="ru-RU" sz="5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Что такое марксизм и каковы его основные идеи?</a:t>
            </a:r>
            <a:endParaRPr sz="5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matic SC"/>
              <a:buChar char="●"/>
            </a:pPr>
            <a:r>
              <a:rPr lang="ru-RU" sz="5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Как марксизм повлиял на движение рабочих?</a:t>
            </a:r>
            <a:endParaRPr sz="5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matic SC"/>
              <a:buChar char="●"/>
            </a:pPr>
            <a:r>
              <a:rPr lang="ru-RU" sz="5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Что предпринимали I и II Интернационалы для улучшения жизни рабочих</a:t>
            </a:r>
            <a:endParaRPr sz="5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546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matic SC"/>
              <a:buChar char="●"/>
            </a:pPr>
            <a:r>
              <a:rPr lang="ru-RU" sz="5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Какие учения предлагали отличный от марксизма путь улучшения жизни рабочих?</a:t>
            </a:r>
            <a:endParaRPr sz="5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e752a404a_0_57"/>
          <p:cNvSpPr txBox="1">
            <a:spLocks noGrp="1"/>
          </p:cNvSpPr>
          <p:nvPr>
            <p:ph type="title"/>
          </p:nvPr>
        </p:nvSpPr>
        <p:spPr>
          <a:xfrm>
            <a:off x="415650" y="199279"/>
            <a:ext cx="11360700" cy="11409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 b="1" dirty="0">
                <a:latin typeface="Amatic SC"/>
                <a:ea typeface="Amatic SC"/>
                <a:cs typeface="Amatic SC"/>
                <a:sym typeface="Amatic SC"/>
              </a:rPr>
              <a:t>Марксизм</a:t>
            </a:r>
            <a:endParaRPr sz="6700" b="1" dirty="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4" name="Google Shape;74;g9e752a404a_0_57"/>
          <p:cNvSpPr txBox="1"/>
          <p:nvPr/>
        </p:nvSpPr>
        <p:spPr>
          <a:xfrm>
            <a:off x="1054525" y="1544288"/>
            <a:ext cx="3221400" cy="1116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Основатели</a:t>
            </a:r>
            <a:endParaRPr sz="67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75" name="Google Shape;75;g9e752a404a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525" y="2864425"/>
            <a:ext cx="3221399" cy="21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9e752a404a_0_57"/>
          <p:cNvSpPr txBox="1"/>
          <p:nvPr/>
        </p:nvSpPr>
        <p:spPr>
          <a:xfrm>
            <a:off x="1054525" y="5216150"/>
            <a:ext cx="3221400" cy="1116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2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Маркс и Энгельс</a:t>
            </a:r>
            <a:endParaRPr sz="52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7" name="Google Shape;77;g9e752a404a_0_57"/>
          <p:cNvSpPr txBox="1"/>
          <p:nvPr/>
        </p:nvSpPr>
        <p:spPr>
          <a:xfrm>
            <a:off x="6885650" y="1544300"/>
            <a:ext cx="3913500" cy="1116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Основные идеи</a:t>
            </a:r>
            <a:endParaRPr sz="67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8" name="Google Shape;78;g9e752a404a_0_57"/>
          <p:cNvSpPr txBox="1"/>
          <p:nvPr/>
        </p:nvSpPr>
        <p:spPr>
          <a:xfrm>
            <a:off x="6384800" y="2768038"/>
            <a:ext cx="4915200" cy="9024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7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Частная собственность</a:t>
            </a:r>
            <a:endParaRPr sz="57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9" name="Google Shape;79;g9e752a404a_0_57"/>
          <p:cNvSpPr txBox="1"/>
          <p:nvPr/>
        </p:nvSpPr>
        <p:spPr>
          <a:xfrm>
            <a:off x="6285200" y="4206000"/>
            <a:ext cx="5114400" cy="9024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Эксплуатация рабочих</a:t>
            </a:r>
            <a:endParaRPr sz="6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0" name="Google Shape;80;g9e752a404a_0_57"/>
          <p:cNvSpPr/>
          <p:nvPr/>
        </p:nvSpPr>
        <p:spPr>
          <a:xfrm>
            <a:off x="8693000" y="3778175"/>
            <a:ext cx="298800" cy="320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9e752a404a_0_57"/>
          <p:cNvSpPr/>
          <p:nvPr/>
        </p:nvSpPr>
        <p:spPr>
          <a:xfrm>
            <a:off x="8693000" y="5216125"/>
            <a:ext cx="298800" cy="320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9e752a404a_0_57"/>
          <p:cNvSpPr txBox="1"/>
          <p:nvPr/>
        </p:nvSpPr>
        <p:spPr>
          <a:xfrm>
            <a:off x="4732050" y="5643950"/>
            <a:ext cx="7044300" cy="9024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Уничтожить частную собственность</a:t>
            </a:r>
            <a:endParaRPr sz="5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e752a404a_0_71"/>
          <p:cNvSpPr txBox="1">
            <a:spLocks noGrp="1"/>
          </p:cNvSpPr>
          <p:nvPr>
            <p:ph type="title"/>
          </p:nvPr>
        </p:nvSpPr>
        <p:spPr>
          <a:xfrm>
            <a:off x="415650" y="294480"/>
            <a:ext cx="11360700" cy="123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200" b="1">
                <a:latin typeface="Amatic SC"/>
                <a:ea typeface="Amatic SC"/>
                <a:cs typeface="Amatic SC"/>
                <a:sym typeface="Amatic SC"/>
              </a:rPr>
              <a:t>Как уничтожить частную собственность?</a:t>
            </a:r>
            <a:endParaRPr sz="520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88;g9e752a404a_0_71"/>
          <p:cNvSpPr txBox="1">
            <a:spLocks noGrp="1"/>
          </p:cNvSpPr>
          <p:nvPr>
            <p:ph type="title"/>
          </p:nvPr>
        </p:nvSpPr>
        <p:spPr>
          <a:xfrm>
            <a:off x="2011050" y="1610825"/>
            <a:ext cx="8169900" cy="47628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b="1">
                <a:latin typeface="Amatic SC"/>
                <a:ea typeface="Amatic SC"/>
                <a:cs typeface="Amatic SC"/>
                <a:sym typeface="Amatic SC"/>
              </a:rPr>
              <a:t>Социалистическая революция - это революция, конечным результатом которой является установление:</a:t>
            </a:r>
            <a:endParaRPr sz="4900" b="1"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539750" algn="l" rtl="0">
              <a:spcBef>
                <a:spcPts val="0"/>
              </a:spcBef>
              <a:spcAft>
                <a:spcPts val="0"/>
              </a:spcAft>
              <a:buSzPts val="4900"/>
              <a:buFont typeface="Amatic SC"/>
              <a:buChar char="●"/>
            </a:pPr>
            <a:r>
              <a:rPr lang="ru-RU" sz="4900" b="1">
                <a:latin typeface="Amatic SC"/>
                <a:ea typeface="Amatic SC"/>
                <a:cs typeface="Amatic SC"/>
                <a:sym typeface="Amatic SC"/>
              </a:rPr>
              <a:t>социализма</a:t>
            </a:r>
            <a:endParaRPr sz="4900" b="1"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539750" algn="l" rtl="0">
              <a:spcBef>
                <a:spcPts val="0"/>
              </a:spcBef>
              <a:spcAft>
                <a:spcPts val="0"/>
              </a:spcAft>
              <a:buSzPts val="4900"/>
              <a:buFont typeface="Amatic SC"/>
              <a:buChar char="●"/>
            </a:pPr>
            <a:r>
              <a:rPr lang="ru-RU" sz="4900" b="1">
                <a:latin typeface="Amatic SC"/>
                <a:ea typeface="Amatic SC"/>
                <a:cs typeface="Amatic SC"/>
                <a:sym typeface="Amatic SC"/>
              </a:rPr>
              <a:t>диктатуры пролетариата (власти рабочих)</a:t>
            </a:r>
            <a:endParaRPr sz="4900" b="1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e752a404a_0_87"/>
          <p:cNvSpPr txBox="1">
            <a:spLocks noGrp="1"/>
          </p:cNvSpPr>
          <p:nvPr>
            <p:ph type="title"/>
          </p:nvPr>
        </p:nvSpPr>
        <p:spPr>
          <a:xfrm>
            <a:off x="1926450" y="880075"/>
            <a:ext cx="8339100" cy="10053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>
                <a:latin typeface="Amatic SC"/>
                <a:ea typeface="Amatic SC"/>
                <a:cs typeface="Amatic SC"/>
                <a:sym typeface="Amatic SC"/>
              </a:rPr>
              <a:t>Что такое марксизм?</a:t>
            </a:r>
            <a:endParaRPr sz="67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0" name="Google Shape;100;g9e752a404a_0_87"/>
          <p:cNvSpPr txBox="1">
            <a:spLocks noGrp="1"/>
          </p:cNvSpPr>
          <p:nvPr>
            <p:ph type="title"/>
          </p:nvPr>
        </p:nvSpPr>
        <p:spPr>
          <a:xfrm>
            <a:off x="1471500" y="2761050"/>
            <a:ext cx="9249000" cy="11169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>
                <a:latin typeface="Amatic SC"/>
                <a:ea typeface="Amatic SC"/>
                <a:cs typeface="Amatic SC"/>
                <a:sym typeface="Amatic SC"/>
              </a:rPr>
              <a:t>Назовите основные идеи марксизма</a:t>
            </a:r>
            <a:endParaRPr sz="66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1" name="Google Shape;101;g9e752a404a_0_87"/>
          <p:cNvSpPr txBox="1">
            <a:spLocks noGrp="1"/>
          </p:cNvSpPr>
          <p:nvPr>
            <p:ph type="title"/>
          </p:nvPr>
        </p:nvSpPr>
        <p:spPr>
          <a:xfrm>
            <a:off x="1657500" y="4753675"/>
            <a:ext cx="8877000" cy="11169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>
                <a:latin typeface="Amatic SC"/>
                <a:ea typeface="Amatic SC"/>
                <a:cs typeface="Amatic SC"/>
                <a:sym typeface="Amatic SC"/>
              </a:rPr>
              <a:t>Как достичь справедливой жизни?</a:t>
            </a:r>
            <a:endParaRPr sz="67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9e752a404a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013" y="0"/>
            <a:ext cx="968188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9e752a404a_0_80"/>
          <p:cNvSpPr txBox="1">
            <a:spLocks noGrp="1"/>
          </p:cNvSpPr>
          <p:nvPr>
            <p:ph type="title"/>
          </p:nvPr>
        </p:nvSpPr>
        <p:spPr>
          <a:xfrm>
            <a:off x="1255013" y="3283500"/>
            <a:ext cx="9681900" cy="3574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«Для дела рабочих, крайне необходимо братство народов… Поэтому наш лозунг – братство. Свяжемся тесно со всеми людьми, которые нуждаются в мире и свободе, в промышленном развитии и в человеческом счастье на всей Земле»</a:t>
            </a:r>
            <a:endParaRPr sz="45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e752a404a_0_99"/>
          <p:cNvSpPr txBox="1">
            <a:spLocks noGrp="1"/>
          </p:cNvSpPr>
          <p:nvPr>
            <p:ph type="title"/>
          </p:nvPr>
        </p:nvSpPr>
        <p:spPr>
          <a:xfrm>
            <a:off x="1926450" y="564575"/>
            <a:ext cx="8339100" cy="10053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>
                <a:latin typeface="Amatic SC"/>
                <a:ea typeface="Amatic SC"/>
                <a:cs typeface="Amatic SC"/>
                <a:sym typeface="Amatic SC"/>
              </a:rPr>
              <a:t>О какой организации шла речь?</a:t>
            </a:r>
            <a:endParaRPr sz="67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7" name="Google Shape;107;g9e752a404a_0_99"/>
          <p:cNvSpPr txBox="1">
            <a:spLocks noGrp="1"/>
          </p:cNvSpPr>
          <p:nvPr>
            <p:ph type="title"/>
          </p:nvPr>
        </p:nvSpPr>
        <p:spPr>
          <a:xfrm>
            <a:off x="2595600" y="2047050"/>
            <a:ext cx="7000800" cy="11169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>
                <a:latin typeface="Amatic SC"/>
                <a:ea typeface="Amatic SC"/>
                <a:cs typeface="Amatic SC"/>
                <a:sym typeface="Amatic SC"/>
              </a:rPr>
              <a:t>Когда она была создана?</a:t>
            </a:r>
            <a:endParaRPr sz="66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8" name="Google Shape;108;g9e752a404a_0_99"/>
          <p:cNvSpPr txBox="1">
            <a:spLocks noGrp="1"/>
          </p:cNvSpPr>
          <p:nvPr>
            <p:ph type="title"/>
          </p:nvPr>
        </p:nvSpPr>
        <p:spPr>
          <a:xfrm>
            <a:off x="1363500" y="3641125"/>
            <a:ext cx="9465000" cy="11169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>
                <a:latin typeface="Amatic SC"/>
                <a:ea typeface="Amatic SC"/>
                <a:cs typeface="Amatic SC"/>
                <a:sym typeface="Amatic SC"/>
              </a:rPr>
              <a:t>Каковы её основные идеи и действия?</a:t>
            </a:r>
            <a:endParaRPr sz="67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9" name="Google Shape;109;g9e752a404a_0_99"/>
          <p:cNvSpPr txBox="1">
            <a:spLocks noGrp="1"/>
          </p:cNvSpPr>
          <p:nvPr>
            <p:ph type="title"/>
          </p:nvPr>
        </p:nvSpPr>
        <p:spPr>
          <a:xfrm>
            <a:off x="2630400" y="5235200"/>
            <a:ext cx="6931200" cy="11169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700">
                <a:latin typeface="Amatic SC"/>
                <a:ea typeface="Amatic SC"/>
                <a:cs typeface="Amatic SC"/>
                <a:sym typeface="Amatic SC"/>
              </a:rPr>
              <a:t>Чего она добилась?</a:t>
            </a:r>
            <a:endParaRPr sz="67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361</Words>
  <Application>Microsoft Office PowerPoint</Application>
  <PresentationFormat>Широкоэкранный</PresentationFormat>
  <Paragraphs>61</Paragraphs>
  <Slides>21</Slides>
  <Notes>19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Amatic SC</vt:lpstr>
      <vt:lpstr>Simple Dark</vt:lpstr>
      <vt:lpstr>Презентация PowerPoint</vt:lpstr>
      <vt:lpstr>Почему в XIX в. получили широкое распространение новые общественно-политические учения? Какие варианты общественного развития и устройства предлагались представителями этих учений?</vt:lpstr>
      <vt:lpstr>Международное рабочее и социалистическое движение во вт. п. XIX-н. XX вв.</vt:lpstr>
      <vt:lpstr>План</vt:lpstr>
      <vt:lpstr>Марксизм</vt:lpstr>
      <vt:lpstr>Как уничтожить частную собственность?</vt:lpstr>
      <vt:lpstr>Что такое марксизм?</vt:lpstr>
      <vt:lpstr>«Для дела рабочих, крайне необходимо братство народов… Поэтому наш лозунг – братство. Свяжемся тесно со всеми людьми, которые нуждаются в мире и свободе, в промышленном развитии и в человеческом счастье на всей Земле»</vt:lpstr>
      <vt:lpstr>О какой организации шла речь?</vt:lpstr>
      <vt:lpstr>Презентация PowerPoint</vt:lpstr>
      <vt:lpstr>О какой организации шла речь?</vt:lpstr>
      <vt:lpstr>Презентация PowerPoint</vt:lpstr>
      <vt:lpstr>Презентация PowerPoint</vt:lpstr>
      <vt:lpstr>Когда был создан II Интернационал?</vt:lpstr>
      <vt:lpstr>Презентация PowerPoint</vt:lpstr>
      <vt:lpstr>Какой основной метод борьбы с несправедливым устройством предлагали марксисты?</vt:lpstr>
      <vt:lpstr>Новые идеологии XIX в.</vt:lpstr>
      <vt:lpstr>Международное рабочее движение во вт. п. XIX-нач. XX вв.</vt:lpstr>
      <vt:lpstr>Подведём итог</vt:lpstr>
      <vt:lpstr>Презентация PowerPoint</vt:lpstr>
      <vt:lpstr>Домашнее задание: параграф 8, в. 6 (у.), 5. (доп., п.), с. 51 (доп. З.)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 Красинский</dc:creator>
  <cp:lastModifiedBy>Иван Красинский</cp:lastModifiedBy>
  <cp:revision>5</cp:revision>
  <dcterms:created xsi:type="dcterms:W3CDTF">2019-09-03T20:56:00Z</dcterms:created>
  <dcterms:modified xsi:type="dcterms:W3CDTF">2021-10-19T16:56:44Z</dcterms:modified>
</cp:coreProperties>
</file>