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75" r:id="rId2"/>
    <p:sldId id="277" r:id="rId3"/>
    <p:sldId id="279" r:id="rId4"/>
    <p:sldId id="296" r:id="rId5"/>
    <p:sldId id="264" r:id="rId6"/>
    <p:sldId id="280" r:id="rId7"/>
    <p:sldId id="295" r:id="rId8"/>
    <p:sldId id="265" r:id="rId9"/>
    <p:sldId id="266" r:id="rId10"/>
    <p:sldId id="282" r:id="rId11"/>
    <p:sldId id="283" r:id="rId12"/>
    <p:sldId id="267" r:id="rId13"/>
    <p:sldId id="294" r:id="rId14"/>
    <p:sldId id="298" r:id="rId15"/>
    <p:sldId id="299" r:id="rId16"/>
    <p:sldId id="300" r:id="rId17"/>
    <p:sldId id="297" r:id="rId18"/>
    <p:sldId id="301" r:id="rId19"/>
    <p:sldId id="302" r:id="rId20"/>
    <p:sldId id="306" r:id="rId21"/>
    <p:sldId id="303" r:id="rId22"/>
    <p:sldId id="304" r:id="rId23"/>
    <p:sldId id="305" r:id="rId24"/>
    <p:sldId id="287" r:id="rId25"/>
    <p:sldId id="288" r:id="rId26"/>
    <p:sldId id="289" r:id="rId27"/>
    <p:sldId id="307" r:id="rId28"/>
    <p:sldId id="290" r:id="rId29"/>
    <p:sldId id="291" r:id="rId30"/>
    <p:sldId id="271" r:id="rId31"/>
    <p:sldId id="292" r:id="rId32"/>
    <p:sldId id="272" r:id="rId33"/>
    <p:sldId id="293" r:id="rId34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æ·±è²æ ·å¼ 1 - å¼ºè°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æ·±è²æ ·å¼ 1 - å¼ºè°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2DA32-2324-4812-9194-13E456C7F49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B4DAD73-3029-4FEF-AD92-302E57176FD1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Когда Наполеон пришёл к власти во Франции?</a:t>
          </a:r>
          <a:endParaRPr lang="en-US">
            <a:latin typeface="Bahnschrift Condensed" panose="020B0502040204020203" pitchFamily="34" charset="0"/>
          </a:endParaRPr>
        </a:p>
      </dgm:t>
    </dgm:pt>
    <dgm:pt modelId="{318CFA33-FC9B-4008-8A1C-309B09B1DD44}" type="parTrans" cxnId="{835739E9-119A-406F-AF8D-D408D8F94DA5}">
      <dgm:prSet/>
      <dgm:spPr/>
      <dgm:t>
        <a:bodyPr/>
        <a:lstStyle/>
        <a:p>
          <a:endParaRPr lang="en-US"/>
        </a:p>
      </dgm:t>
    </dgm:pt>
    <dgm:pt modelId="{C68CFDA7-B8F6-49D2-B643-3CE81560E51B}" type="sibTrans" cxnId="{835739E9-119A-406F-AF8D-D408D8F94DA5}">
      <dgm:prSet/>
      <dgm:spPr/>
      <dgm:t>
        <a:bodyPr/>
        <a:lstStyle/>
        <a:p>
          <a:endParaRPr lang="en-US"/>
        </a:p>
      </dgm:t>
    </dgm:pt>
    <dgm:pt modelId="{3329374D-B8E4-426E-B9B3-D0EF5823047D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В каком году он провозгласил себя «пожизненным» правителем?</a:t>
          </a:r>
          <a:endParaRPr lang="en-US">
            <a:latin typeface="Bahnschrift Condensed" panose="020B0502040204020203" pitchFamily="34" charset="0"/>
          </a:endParaRPr>
        </a:p>
      </dgm:t>
    </dgm:pt>
    <dgm:pt modelId="{3BAD0447-4D41-4DEB-AE82-214E00706B65}" type="parTrans" cxnId="{29CC5886-1CE4-4C4E-A122-5477B1BE3502}">
      <dgm:prSet/>
      <dgm:spPr/>
      <dgm:t>
        <a:bodyPr/>
        <a:lstStyle/>
        <a:p>
          <a:endParaRPr lang="en-US"/>
        </a:p>
      </dgm:t>
    </dgm:pt>
    <dgm:pt modelId="{C2265105-8C6B-4F07-93A5-9D1C9CF3ECDF}" type="sibTrans" cxnId="{29CC5886-1CE4-4C4E-A122-5477B1BE3502}">
      <dgm:prSet/>
      <dgm:spPr/>
      <dgm:t>
        <a:bodyPr/>
        <a:lstStyle/>
        <a:p>
          <a:endParaRPr lang="en-US"/>
        </a:p>
      </dgm:t>
    </dgm:pt>
    <dgm:pt modelId="{88DFC2D7-30CB-48EA-AA15-1958B7BDB94C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Что такое буржуазная монархия?</a:t>
          </a:r>
          <a:endParaRPr lang="en-US">
            <a:latin typeface="Bahnschrift Condensed" panose="020B0502040204020203" pitchFamily="34" charset="0"/>
          </a:endParaRPr>
        </a:p>
      </dgm:t>
    </dgm:pt>
    <dgm:pt modelId="{D4C0DF4A-E3DE-4A9B-93B9-4FE4B7A35BCC}" type="parTrans" cxnId="{8A116423-DE08-4F1C-9AF9-0B8D05BB3476}">
      <dgm:prSet/>
      <dgm:spPr/>
      <dgm:t>
        <a:bodyPr/>
        <a:lstStyle/>
        <a:p>
          <a:endParaRPr lang="en-US"/>
        </a:p>
      </dgm:t>
    </dgm:pt>
    <dgm:pt modelId="{4829CE9C-10A6-4139-B9E6-A4E9036B4E01}" type="sibTrans" cxnId="{8A116423-DE08-4F1C-9AF9-0B8D05BB3476}">
      <dgm:prSet/>
      <dgm:spPr/>
      <dgm:t>
        <a:bodyPr/>
        <a:lstStyle/>
        <a:p>
          <a:endParaRPr lang="en-US"/>
        </a:p>
      </dgm:t>
    </dgm:pt>
    <dgm:pt modelId="{9F468384-F67D-4C75-B784-CF5A47DEDD6F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Как изменилась Франция в первые годы правления Наполеона?</a:t>
          </a:r>
          <a:endParaRPr lang="en-US">
            <a:latin typeface="Bahnschrift Condensed" panose="020B0502040204020203" pitchFamily="34" charset="0"/>
          </a:endParaRPr>
        </a:p>
      </dgm:t>
    </dgm:pt>
    <dgm:pt modelId="{FF93C88E-4BFD-493B-88DE-FDC8E589908F}" type="parTrans" cxnId="{1A47246B-44F2-46FA-A714-530CC4647243}">
      <dgm:prSet/>
      <dgm:spPr/>
      <dgm:t>
        <a:bodyPr/>
        <a:lstStyle/>
        <a:p>
          <a:endParaRPr lang="en-US"/>
        </a:p>
      </dgm:t>
    </dgm:pt>
    <dgm:pt modelId="{5EDB9803-7A84-4EB1-8774-7BF5D746100E}" type="sibTrans" cxnId="{1A47246B-44F2-46FA-A714-530CC4647243}">
      <dgm:prSet/>
      <dgm:spPr/>
      <dgm:t>
        <a:bodyPr/>
        <a:lstStyle/>
        <a:p>
          <a:endParaRPr lang="en-US"/>
        </a:p>
      </dgm:t>
    </dgm:pt>
    <dgm:pt modelId="{60EA4456-A732-426B-9AF9-F2C99E8FFD05}" type="pres">
      <dgm:prSet presAssocID="{6CC2DA32-2324-4812-9194-13E456C7F4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E8CF42-8BF0-4F7F-8950-18F10BC9C217}" type="pres">
      <dgm:prSet presAssocID="{FB4DAD73-3029-4FEF-AD92-302E57176FD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35C94-3380-48C1-A4D7-01D2495B4DC3}" type="pres">
      <dgm:prSet presAssocID="{C68CFDA7-B8F6-49D2-B643-3CE81560E51B}" presName="spacer" presStyleCnt="0"/>
      <dgm:spPr/>
    </dgm:pt>
    <dgm:pt modelId="{0C7DF8B9-DE80-4FC1-BBBE-6C137F6F6E3B}" type="pres">
      <dgm:prSet presAssocID="{3329374D-B8E4-426E-B9B3-D0EF5823047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22CEF-693F-4039-8C8F-AEF3062B06AE}" type="pres">
      <dgm:prSet presAssocID="{C2265105-8C6B-4F07-93A5-9D1C9CF3ECDF}" presName="spacer" presStyleCnt="0"/>
      <dgm:spPr/>
    </dgm:pt>
    <dgm:pt modelId="{1E375710-74A0-4CE9-9FE3-F8EA4C47F82A}" type="pres">
      <dgm:prSet presAssocID="{88DFC2D7-30CB-48EA-AA15-1958B7BDB94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77902-1089-4DB4-9478-36E25F7632B3}" type="pres">
      <dgm:prSet presAssocID="{4829CE9C-10A6-4139-B9E6-A4E9036B4E01}" presName="spacer" presStyleCnt="0"/>
      <dgm:spPr/>
    </dgm:pt>
    <dgm:pt modelId="{F619489C-BAD8-41BF-BB0E-AE022D140AC7}" type="pres">
      <dgm:prSet presAssocID="{9F468384-F67D-4C75-B784-CF5A47DEDD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16423-DE08-4F1C-9AF9-0B8D05BB3476}" srcId="{6CC2DA32-2324-4812-9194-13E456C7F496}" destId="{88DFC2D7-30CB-48EA-AA15-1958B7BDB94C}" srcOrd="2" destOrd="0" parTransId="{D4C0DF4A-E3DE-4A9B-93B9-4FE4B7A35BCC}" sibTransId="{4829CE9C-10A6-4139-B9E6-A4E9036B4E01}"/>
    <dgm:cxn modelId="{176FB367-917C-4F5E-A5FB-A7E66CB8CE0B}" type="presOf" srcId="{FB4DAD73-3029-4FEF-AD92-302E57176FD1}" destId="{E4E8CF42-8BF0-4F7F-8950-18F10BC9C217}" srcOrd="0" destOrd="0" presId="urn:microsoft.com/office/officeart/2005/8/layout/vList2"/>
    <dgm:cxn modelId="{9B465A9F-B10B-4B3B-9A90-F1DE878E7314}" type="presOf" srcId="{6CC2DA32-2324-4812-9194-13E456C7F496}" destId="{60EA4456-A732-426B-9AF9-F2C99E8FFD05}" srcOrd="0" destOrd="0" presId="urn:microsoft.com/office/officeart/2005/8/layout/vList2"/>
    <dgm:cxn modelId="{939D0360-4971-495A-8D89-3DE7EAE65F67}" type="presOf" srcId="{3329374D-B8E4-426E-B9B3-D0EF5823047D}" destId="{0C7DF8B9-DE80-4FC1-BBBE-6C137F6F6E3B}" srcOrd="0" destOrd="0" presId="urn:microsoft.com/office/officeart/2005/8/layout/vList2"/>
    <dgm:cxn modelId="{29CC5886-1CE4-4C4E-A122-5477B1BE3502}" srcId="{6CC2DA32-2324-4812-9194-13E456C7F496}" destId="{3329374D-B8E4-426E-B9B3-D0EF5823047D}" srcOrd="1" destOrd="0" parTransId="{3BAD0447-4D41-4DEB-AE82-214E00706B65}" sibTransId="{C2265105-8C6B-4F07-93A5-9D1C9CF3ECDF}"/>
    <dgm:cxn modelId="{835739E9-119A-406F-AF8D-D408D8F94DA5}" srcId="{6CC2DA32-2324-4812-9194-13E456C7F496}" destId="{FB4DAD73-3029-4FEF-AD92-302E57176FD1}" srcOrd="0" destOrd="0" parTransId="{318CFA33-FC9B-4008-8A1C-309B09B1DD44}" sibTransId="{C68CFDA7-B8F6-49D2-B643-3CE81560E51B}"/>
    <dgm:cxn modelId="{694C2F5E-EC90-4F3F-AB40-9620943DA34E}" type="presOf" srcId="{88DFC2D7-30CB-48EA-AA15-1958B7BDB94C}" destId="{1E375710-74A0-4CE9-9FE3-F8EA4C47F82A}" srcOrd="0" destOrd="0" presId="urn:microsoft.com/office/officeart/2005/8/layout/vList2"/>
    <dgm:cxn modelId="{1A47246B-44F2-46FA-A714-530CC4647243}" srcId="{6CC2DA32-2324-4812-9194-13E456C7F496}" destId="{9F468384-F67D-4C75-B784-CF5A47DEDD6F}" srcOrd="3" destOrd="0" parTransId="{FF93C88E-4BFD-493B-88DE-FDC8E589908F}" sibTransId="{5EDB9803-7A84-4EB1-8774-7BF5D746100E}"/>
    <dgm:cxn modelId="{6C40B5C0-E97A-4A70-82A4-2F972451D383}" type="presOf" srcId="{9F468384-F67D-4C75-B784-CF5A47DEDD6F}" destId="{F619489C-BAD8-41BF-BB0E-AE022D140AC7}" srcOrd="0" destOrd="0" presId="urn:microsoft.com/office/officeart/2005/8/layout/vList2"/>
    <dgm:cxn modelId="{9F8F9100-7A34-413C-B7B4-A1AC705AC44E}" type="presParOf" srcId="{60EA4456-A732-426B-9AF9-F2C99E8FFD05}" destId="{E4E8CF42-8BF0-4F7F-8950-18F10BC9C217}" srcOrd="0" destOrd="0" presId="urn:microsoft.com/office/officeart/2005/8/layout/vList2"/>
    <dgm:cxn modelId="{28A0CD1A-D631-41E7-B3B5-018980A6B46A}" type="presParOf" srcId="{60EA4456-A732-426B-9AF9-F2C99E8FFD05}" destId="{BAE35C94-3380-48C1-A4D7-01D2495B4DC3}" srcOrd="1" destOrd="0" presId="urn:microsoft.com/office/officeart/2005/8/layout/vList2"/>
    <dgm:cxn modelId="{B9886F2F-EE16-4204-8006-CFF5C29838A2}" type="presParOf" srcId="{60EA4456-A732-426B-9AF9-F2C99E8FFD05}" destId="{0C7DF8B9-DE80-4FC1-BBBE-6C137F6F6E3B}" srcOrd="2" destOrd="0" presId="urn:microsoft.com/office/officeart/2005/8/layout/vList2"/>
    <dgm:cxn modelId="{7D774A65-088D-4F77-BBC6-9BB3FAA95F38}" type="presParOf" srcId="{60EA4456-A732-426B-9AF9-F2C99E8FFD05}" destId="{27322CEF-693F-4039-8C8F-AEF3062B06AE}" srcOrd="3" destOrd="0" presId="urn:microsoft.com/office/officeart/2005/8/layout/vList2"/>
    <dgm:cxn modelId="{8A1104BB-03CB-4940-A57B-EC353106134E}" type="presParOf" srcId="{60EA4456-A732-426B-9AF9-F2C99E8FFD05}" destId="{1E375710-74A0-4CE9-9FE3-F8EA4C47F82A}" srcOrd="4" destOrd="0" presId="urn:microsoft.com/office/officeart/2005/8/layout/vList2"/>
    <dgm:cxn modelId="{CDD6D9A6-DAD7-43B0-95CE-503140E3AE9A}" type="presParOf" srcId="{60EA4456-A732-426B-9AF9-F2C99E8FFD05}" destId="{61077902-1089-4DB4-9478-36E25F7632B3}" srcOrd="5" destOrd="0" presId="urn:microsoft.com/office/officeart/2005/8/layout/vList2"/>
    <dgm:cxn modelId="{F94FDB01-CB76-4594-B5E9-E396BD2769F7}" type="presParOf" srcId="{60EA4456-A732-426B-9AF9-F2C99E8FFD05}" destId="{F619489C-BAD8-41BF-BB0E-AE022D140AC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DDE918-156B-4F44-A2FD-0C0A5CF54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DCDE05-79D5-4E2E-98E0-BC8EDFCC6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77E7EC-187C-4A57-A5B6-69A6B07C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366B92-EDA8-4793-A036-25A92D27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A5D64D-4EC6-4C0E-8803-4FE19489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0809"/>
      </p:ext>
    </p:extLst>
  </p:cSld>
  <p:clrMapOvr>
    <a:masterClrMapping/>
  </p:clrMapOvr>
  <p:transition>
    <p:split orient="vert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C2EAD3-495A-4D92-888E-7DF6DFA1D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0AA6414-E8AB-4F0B-A285-DFE270EFA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0F8725-5B27-49C7-B351-DE3FD1A0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F3DA08-A8DD-426D-B288-935CAB52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3B05EE-B3CD-4429-BE66-CB43BC5D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46729"/>
      </p:ext>
    </p:extLst>
  </p:cSld>
  <p:clrMapOvr>
    <a:masterClrMapping/>
  </p:clrMapOvr>
  <p:transition>
    <p:split orient="vert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275B249-E87C-424F-82B0-FE32C15E9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3C4008-86C6-4696-8A0A-A4A090DAB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F6CFBD-C054-417E-8F23-33561900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6FF1AD-F1FB-4500-AC81-D2AB406F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5F6959-9C3E-494F-B5EE-B203A8C6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70545"/>
      </p:ext>
    </p:extLst>
  </p:cSld>
  <p:clrMapOvr>
    <a:masterClrMapping/>
  </p:clrMapOvr>
  <p:transition>
    <p:split orient="vert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7CE259-8F3E-4626-8524-EE192880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E04A98-B980-442F-A7DF-6588C5816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F52FA8-93F1-4E04-B4CF-8FCFA4A7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E898F3-CD75-436B-9957-BA121385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46856C-1B57-4C8D-BED9-AAEED5C2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3969"/>
      </p:ext>
    </p:extLst>
  </p:cSld>
  <p:clrMapOvr>
    <a:masterClrMapping/>
  </p:clrMapOvr>
  <p:transition>
    <p:split orient="vert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D177F1-3FEF-4600-93EF-D8931DD0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CF7C68-81D6-43D7-B8AD-C27C6A229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8665F4-9C60-40E7-AF3E-5F4C690C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858901-17CB-4484-B020-FA0C3611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BD552F-690D-41D2-863D-4268A8C7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1076"/>
      </p:ext>
    </p:extLst>
  </p:cSld>
  <p:clrMapOvr>
    <a:masterClrMapping/>
  </p:clrMapOvr>
  <p:transition>
    <p:split orient="vert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586FC5-8423-418F-84E7-045080F6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18E111-4ACA-46A5-88EC-DC5198756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8F4EA9-A5F0-45E5-B332-9FB3354EB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DBD503-E4DB-4EDE-BA88-3DF3CC7A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595883-DEF7-41E4-93A8-4F0A379E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5B42D69-ADF0-4BE4-864E-AD89D465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23878"/>
      </p:ext>
    </p:extLst>
  </p:cSld>
  <p:clrMapOvr>
    <a:masterClrMapping/>
  </p:clrMapOvr>
  <p:transition>
    <p:split orient="vert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CA7F7B-B4E8-4F86-BCCC-7BD7A66A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7C3796-9659-44BC-A9CF-517304CEA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994FCB-4BBB-4037-A5E4-A65B97FFE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0FF1948-B26C-4DD2-A2AC-816E07F68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D327794-E061-4AD6-BE19-840060053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984DDC3-CE3B-4552-8545-F56B250D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81BFA8F-7FA2-4C75-A22C-96C52C6C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E7BE126-1464-47F5-9867-C674E19D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72125"/>
      </p:ext>
    </p:extLst>
  </p:cSld>
  <p:clrMapOvr>
    <a:masterClrMapping/>
  </p:clrMapOvr>
  <p:transition>
    <p:split orient="vert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8D050B-F8E2-46E2-B74B-43C875C4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6905C30-5B3A-4F9C-9E24-73D1C717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7A83F4-9579-4C77-AA56-000F128B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AA2E240-69BE-4828-A872-E0D6830C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6982"/>
      </p:ext>
    </p:extLst>
  </p:cSld>
  <p:clrMapOvr>
    <a:masterClrMapping/>
  </p:clrMapOvr>
  <p:transition>
    <p:split orient="vert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57F928A-E0BF-4C9E-B817-9FA23EE1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F48EA9B-1AB5-4E7A-BE07-80545C6E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DCF9A25-CA02-433C-96F0-F103A461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0389"/>
      </p:ext>
    </p:extLst>
  </p:cSld>
  <p:clrMapOvr>
    <a:masterClrMapping/>
  </p:clrMapOvr>
  <p:transition>
    <p:split orient="vert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8FEC2F-2574-453A-AFA6-45EBB02A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5B60E9-8ACC-41ED-8114-E7F041EA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67442DC-9D0F-4CB6-B690-FC8A7F26B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EF38C62-9F46-4F44-B2D9-A7FD15E37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27EB30-541B-4E7D-ADB8-DF6A47F9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FFE35C-D313-48D4-84CB-8113120F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6142"/>
      </p:ext>
    </p:extLst>
  </p:cSld>
  <p:clrMapOvr>
    <a:masterClrMapping/>
  </p:clrMapOvr>
  <p:transition>
    <p:split orient="vert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87F82-6E2D-453F-A1C9-B96B8457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B90B04-FE39-42BD-B6D6-0ED89FC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FB7601-1083-49B1-A0D1-9F93D3E6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0B1D1E-F51F-4D42-BA21-406100B7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998869A-3688-4CFD-867B-4EBB9317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DC397A-5962-4225-944F-1B79021B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3215"/>
      </p:ext>
    </p:extLst>
  </p:cSld>
  <p:clrMapOvr>
    <a:masterClrMapping/>
  </p:clrMapOvr>
  <p:transition>
    <p:split orient="vert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C60106-72CF-4C4B-85C8-AE1C9C69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18BD69-1520-4ABE-B1E0-2EC93137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E54EA2-EE6D-4851-A9B5-68EB7035C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0F56C-9FC9-4FCD-A683-38D3673B2EE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582D1E-7778-4A41-805E-87845623D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83CDF9-FFB3-4C56-BCD9-1DBD47602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9C031-0309-48F2-ADDE-F749CB497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8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359D249-A12E-476E-8793-81C264EC7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1" b="-1"/>
          <a:stretch/>
        </p:blipFill>
        <p:spPr>
          <a:xfrm>
            <a:off x="0" y="-679838"/>
            <a:ext cx="14611907" cy="82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3372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651D2-7605-4B7A-B4E8-0F740896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8000" b="1">
                <a:solidFill>
                  <a:schemeClr val="accent5"/>
                </a:solidFill>
                <a:latin typeface="Bahnschrift Condensed" panose="020B0502040204020203" pitchFamily="34" charset="0"/>
              </a:rPr>
              <a:t>Повторим изученное</a:t>
            </a:r>
            <a:endParaRPr lang="ru-BY" sz="8000" b="1">
              <a:solidFill>
                <a:schemeClr val="accent5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11D83E9E-2341-4C5C-9A46-00367A016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8763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672654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9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5AC702-A89D-4325-9092-555A11C7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13933"/>
            <a:ext cx="4528012" cy="41710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Вспомните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как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в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Европе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отнеслись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к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революции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во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Франции</a:t>
            </a:r>
            <a:r>
              <a:rPr lang="en-US" sz="54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EB2E44E-30A6-416E-A45D-B1E328629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FC3F1FAE-BAA2-4238-87B4-F57CD6E0D4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xmlns="" id="{089CF776-26E3-443A-9B0A-EBD6CE7AE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1F6F9BAB-A8A1-4A62-86FC-5B3157A6E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7A2B6B81-FF9A-43F6-A1AE-917DAA4B0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49817315-151B-4CB1-A230-5A36AF7FB4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xmlns="" id="{6CC335AB-9541-4183-93A8-9687D50AB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xmlns="" id="{ED940D30-BF06-4C7A-8790-F0D998247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xmlns="" id="{A52173BB-5BB4-4AB9-AC66-79CF7406D8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xmlns="" id="{CD8A6114-D58C-4BB6-9AFE-064C927F3C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xmlns="" id="{B4E88F94-25A1-4836-8BB3-4271B636B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xmlns="" id="{25A83C54-E0E4-4E8A-9EE6-C17D264171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xmlns="" id="{0675818B-7A46-4DED-BBFC-4697A4C04A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AF3B1214-DA5A-4076-BE6B-3D9D3ECC6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9E008EA5-BFDE-4E41-A137-7528BC706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xmlns="" id="{46544C80-52A4-45E4-BFA9-EF2DF3498E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xmlns="" id="{905E3B05-2EB1-44FB-ADE8-F4CD5217A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xmlns="" id="{02542866-00BE-41E8-955D-E3B4E6E03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xmlns="" id="{ADC9572A-D4F6-4C5A-B2C8-C00E855CB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xmlns="" id="{BBF83543-D986-4CD0-A24E-9802847B8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xmlns="" id="{15E8B8C4-D90E-4DC6-BA2D-D21C33318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FC5C18D-2ECA-4E76-B5EF-31F3DA240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68" y="513933"/>
            <a:ext cx="6251468" cy="52981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50498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" y="6985"/>
            <a:ext cx="12205335" cy="68662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95973" y="4781550"/>
            <a:ext cx="10600055" cy="10147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6000" dirty="0">
                <a:latin typeface="Ubuntu Condensed" panose="020B0506030602030204" charset="0"/>
                <a:cs typeface="Ubuntu Condensed" panose="020B0506030602030204" charset="0"/>
              </a:rPr>
              <a:t>Наполеоновские войны (1803-1815)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Луи-Франсуа Лежён. «Битва при Маренго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5" y="0"/>
            <a:ext cx="9259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2336" y="365125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1800 г. – второй итальянский поход Наполеона (битва при Маренго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6079153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дин из эпизодов битвы на картине Тёрнера (180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79" y="0"/>
            <a:ext cx="9628505" cy="685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432" y="510477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1805 г. – Трафальгарское сражение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06644445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0"/>
            <a:ext cx="9558100" cy="6858000"/>
          </a:xfrm>
        </p:spPr>
      </p:pic>
    </p:spTree>
    <p:extLst>
      <p:ext uri="{BB962C8B-B14F-4D97-AF65-F5344CB8AC3E}">
        <p14:creationId xmlns:p14="http://schemas.microsoft.com/office/powerpoint/2010/main" val="4074207633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9620" y="1144588"/>
            <a:ext cx="5043043" cy="44181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1806 г. – создание Рейнского союза (вместо Священной Римской империи)</a:t>
            </a:r>
            <a:endParaRPr lang="ru-RU" sz="3200" dirty="0"/>
          </a:p>
        </p:txBody>
      </p:sp>
      <p:pic>
        <p:nvPicPr>
          <p:cNvPr id="6146" name="Picture 2" descr="Рейнский союз в 1806 го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83" y="-180970"/>
            <a:ext cx="5952617" cy="703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07674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Тильзитский мир: суть, причины и последств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89" y="0"/>
            <a:ext cx="99247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" y="437800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1807 г. – </a:t>
            </a:r>
            <a:r>
              <a:rPr lang="ru-RU" sz="2800" dirty="0" err="1" smtClean="0"/>
              <a:t>Тильзитский</a:t>
            </a:r>
            <a:r>
              <a:rPr lang="ru-RU" sz="2800" dirty="0" smtClean="0"/>
              <a:t> мир</a:t>
            </a:r>
            <a:endParaRPr lang="ru-RU" sz="2800" dirty="0"/>
          </a:p>
        </p:txBody>
      </p:sp>
      <p:pic>
        <p:nvPicPr>
          <p:cNvPr id="4098" name="Picture 2" descr="Тильзитский мир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" y="383915"/>
            <a:ext cx="1299796" cy="12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392209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Варшавское герцогство | это... Что такое Варшавское герцогство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733425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549" y="1336613"/>
            <a:ext cx="4113276" cy="42412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1807 г. – создание Варшавского герцогства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10505909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48" y="7222"/>
            <a:ext cx="9976104" cy="685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1020" y="437800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Пиренейские войны</a:t>
            </a:r>
          </a:p>
          <a:p>
            <a:pPr algn="ctr"/>
            <a:r>
              <a:rPr lang="ru-RU" sz="2800" dirty="0" smtClean="0"/>
              <a:t>1808–1814</a:t>
            </a:r>
            <a:r>
              <a:rPr lang="ru-RU" sz="2800" dirty="0"/>
              <a:t> </a:t>
            </a:r>
            <a:r>
              <a:rPr lang="ru-RU" sz="2800" dirty="0" smtClean="0"/>
              <a:t>гг.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16004375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061BA2E-A388-41C5-B73A-B0FEB6B10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цвет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89292D8-D076-4621-869E-D013AA59A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r="11630" b="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43632E0-FA99-407A-8DAD-A661145F2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xmlns="" id="{76E192A2-3ED3-4081-8A86-A22B51141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D5F283-EF3B-4612-9611-3C54B351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3961940"/>
            <a:ext cx="1059106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kern="1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Западная</a:t>
            </a:r>
            <a:r>
              <a:rPr lang="en-US" sz="5400" b="1" kern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Европа</a:t>
            </a:r>
            <a:r>
              <a:rPr lang="en-US" sz="5400" b="1" kern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в </a:t>
            </a:r>
            <a:r>
              <a:rPr lang="en-US" sz="5400" b="1" kern="1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начале</a:t>
            </a:r>
            <a:r>
              <a:rPr lang="en-US" sz="5400" b="1" kern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XIX в.</a:t>
            </a:r>
          </a:p>
        </p:txBody>
      </p:sp>
    </p:spTree>
    <p:extLst>
      <p:ext uri="{BB962C8B-B14F-4D97-AF65-F5344CB8AC3E}">
        <p14:creationId xmlns:p14="http://schemas.microsoft.com/office/powerpoint/2010/main" val="2731439027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140"/>
          <a:stretch/>
        </p:blipFill>
        <p:spPr>
          <a:xfrm>
            <a:off x="91440" y="41372"/>
            <a:ext cx="5900928" cy="681662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0"/>
            <a:ext cx="1399032" cy="24140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1805-1814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301397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storiyakratko.ru/wp-content/uploads/2018/03/Borod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768096"/>
            <a:ext cx="12179808" cy="60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1020" y="437800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1812 </a:t>
            </a:r>
            <a:r>
              <a:rPr lang="ru-RU" sz="2800" dirty="0" smtClean="0"/>
              <a:t>г. – вторжение Наполеона в Россию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0178346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а Луи Лежена[П 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51" y="-65731"/>
            <a:ext cx="8741537" cy="702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" y="437800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26 августа 1812 г. – Бородинская битва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65344332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итва под Лейпцигом, А. И. Зауервейд. Государственный музей А. С. Пушк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0"/>
            <a:ext cx="11567160" cy="68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" y="365125"/>
            <a:ext cx="11109960" cy="11802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16- 19 октября 1813</a:t>
            </a:r>
            <a:r>
              <a:rPr lang="ru-RU" sz="2800" dirty="0"/>
              <a:t> г. – </a:t>
            </a:r>
            <a:r>
              <a:rPr lang="ru-RU" sz="2800" dirty="0" smtClean="0"/>
              <a:t>битва под Лейпцигом (битва народов)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19762428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EA257B-F266-46D5-82E9-E40CB6F1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3125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897C631-61D2-448A-92E3-92AA351AA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7364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трава, внешний, стадо&#10;&#10;Автоматически созданное описание">
            <a:extLst>
              <a:ext uri="{FF2B5EF4-FFF2-40B4-BE49-F238E27FC236}">
                <a16:creationId xmlns:a16="http://schemas.microsoft.com/office/drawing/2014/main" xmlns="" id="{889B458C-724C-4CCE-888C-E632E7936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38A241E-0395-41E5-8607-BAA2799A43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8F886-C394-4EEB-B02E-57CA6ED7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18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июня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1815 –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битва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при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Ватерлоо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E352288-84AD-4CA8-BCD5-76C29D34E1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57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376" y="82296"/>
            <a:ext cx="5754624" cy="6824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140"/>
          <a:stretch/>
        </p:blipFill>
        <p:spPr>
          <a:xfrm>
            <a:off x="91440" y="41372"/>
            <a:ext cx="5900928" cy="681662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1399032" cy="24140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1805-1814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861567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677695-70CF-446D-A2FC-37EAD113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ru-RU" sz="6000" b="1" dirty="0">
                <a:latin typeface="Bahnschrift Condensed" panose="020B0502040204020203" pitchFamily="34" charset="0"/>
              </a:rPr>
              <a:t>Повторим изученное</a:t>
            </a:r>
            <a:endParaRPr lang="ru-BY" sz="6000" b="1" dirty="0">
              <a:latin typeface="Bahnschrift Condensed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F429E4-4982-4B61-9848-5FC0EF4E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597891"/>
            <a:ext cx="5357319" cy="3611239"/>
          </a:xfrm>
        </p:spPr>
        <p:txBody>
          <a:bodyPr anchor="ctr">
            <a:normAutofit/>
          </a:bodyPr>
          <a:lstStyle/>
          <a:p>
            <a:r>
              <a:rPr lang="ru-RU" sz="4400" dirty="0">
                <a:latin typeface="Bahnschrift Condensed" panose="020B0502040204020203" pitchFamily="34" charset="0"/>
              </a:rPr>
              <a:t>На какой остров был сослан Наполеон?</a:t>
            </a:r>
          </a:p>
          <a:p>
            <a:r>
              <a:rPr lang="ru-RU" sz="4400" dirty="0">
                <a:latin typeface="Bahnschrift Condensed" panose="020B0502040204020203" pitchFamily="34" charset="0"/>
              </a:rPr>
              <a:t>Какая битва стала решающей в ходе Наполеоновских войн?</a:t>
            </a:r>
            <a:endParaRPr lang="ru-BY" sz="4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09128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ткань, алтарь&#10;&#10;Автоматически созданное описание">
            <a:extLst>
              <a:ext uri="{FF2B5EF4-FFF2-40B4-BE49-F238E27FC236}">
                <a16:creationId xmlns:a16="http://schemas.microsoft.com/office/drawing/2014/main" xmlns="" id="{5AD85184-F7C3-4A43-87B2-D39551CA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 b="22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7586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865834a7276ca9a9_0">
            <a:extLst>
              <a:ext uri="{FF2B5EF4-FFF2-40B4-BE49-F238E27FC236}">
                <a16:creationId xmlns:a16="http://schemas.microsoft.com/office/drawing/2014/main" xmlns="" id="{11E523EE-22B9-49A3-A81B-C0C358B27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" t="9091" r="705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4F5ED4-EE80-4E8C-B136-D9A8EED6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000" dirty="0">
                <a:latin typeface="Bahnschrift Condensed" panose="020B0502040204020203" pitchFamily="34" charset="0"/>
              </a:rPr>
              <a:t>«</a:t>
            </a:r>
            <a:r>
              <a:rPr lang="en-US" altLang="en-US" sz="6000" dirty="0" err="1">
                <a:latin typeface="Bahnschrift Condensed" panose="020B0502040204020203" pitchFamily="34" charset="0"/>
              </a:rPr>
              <a:t>Свобода</a:t>
            </a:r>
            <a:r>
              <a:rPr lang="en-US" altLang="en-US" sz="6000" dirty="0">
                <a:latin typeface="Bahnschrift Condensed" panose="020B0502040204020203" pitchFamily="34" charset="0"/>
              </a:rPr>
              <a:t>, </a:t>
            </a:r>
            <a:r>
              <a:rPr lang="en-US" altLang="en-US" sz="6000" dirty="0" err="1">
                <a:latin typeface="Bahnschrift Condensed" panose="020B0502040204020203" pitchFamily="34" charset="0"/>
              </a:rPr>
              <a:t>равенство</a:t>
            </a:r>
            <a:r>
              <a:rPr lang="en-US" altLang="en-US" sz="6000" dirty="0">
                <a:latin typeface="Bahnschrift Condensed" panose="020B0502040204020203" pitchFamily="34" charset="0"/>
              </a:rPr>
              <a:t>, </a:t>
            </a:r>
            <a:r>
              <a:rPr lang="en-US" altLang="en-US" sz="6000" dirty="0" err="1">
                <a:latin typeface="Bahnschrift Condensed" panose="020B0502040204020203" pitchFamily="34" charset="0"/>
              </a:rPr>
              <a:t>братство</a:t>
            </a:r>
            <a:r>
              <a:rPr lang="en-US" altLang="en-US" sz="6000" dirty="0">
                <a:latin typeface="Bahnschrift Condensed" panose="020B0502040204020203" pitchFamily="34" charset="0"/>
              </a:rPr>
              <a:t>»</a:t>
            </a:r>
            <a:endParaRPr lang="en-US" sz="6000" dirty="0">
              <a:latin typeface="Bahnschrift Condensed" panose="020B0502040204020203" pitchFamily="34" charset="0"/>
            </a:endParaRPr>
          </a:p>
        </p:txBody>
      </p:sp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6600" b="1" dirty="0">
                <a:latin typeface="Ubuntu Condensed" panose="020B0506030602030204" charset="0"/>
                <a:cs typeface="Ubuntu Condensed" panose="020B0506030602030204" charset="0"/>
              </a:rPr>
              <a:t>Венский конгресс (1814-1815)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47010" y="1511935"/>
            <a:ext cx="1694816" cy="32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7010" y="1417955"/>
            <a:ext cx="1003935" cy="13442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368617" y="2268855"/>
            <a:ext cx="288036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 dirty="0" smtClean="0">
                <a:latin typeface="Ubuntu Condensed" panose="020B0506030602030204" charset="0"/>
                <a:cs typeface="Ubuntu Condensed" panose="020B0506030602030204" charset="0"/>
              </a:rPr>
              <a:t>Реставраци</a:t>
            </a:r>
            <a:r>
              <a:rPr lang="ru-RU" altLang="en-US" sz="3200" dirty="0" smtClean="0">
                <a:latin typeface="Ubuntu Condensed" panose="020B0506030602030204" charset="0"/>
                <a:cs typeface="Ubuntu Condensed" panose="020B0506030602030204" charset="0"/>
              </a:rPr>
              <a:t>я Бурбонов во Франции</a:t>
            </a:r>
            <a:endParaRPr lang="ru-RU" altLang="en-US" sz="3200" dirty="0">
              <a:latin typeface="Ubuntu Condensed" panose="020B0506030602030204" charset="0"/>
              <a:cs typeface="Ubuntu Condensed" panose="020B050603060203020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83605" y="1511935"/>
            <a:ext cx="4445" cy="242316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051935" y="4221480"/>
            <a:ext cx="386715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600" dirty="0" smtClean="0">
                <a:latin typeface="Ubuntu Condensed" panose="020B0506030602030204" charset="0"/>
                <a:cs typeface="Ubuntu Condensed" panose="020B0506030602030204" charset="0"/>
              </a:rPr>
              <a:t>Создание Германского союза (39 государств) </a:t>
            </a:r>
            <a:endParaRPr lang="ru-RU" altLang="en-US" sz="3600" dirty="0">
              <a:latin typeface="Ubuntu Condensed" panose="020B0506030602030204" charset="0"/>
              <a:cs typeface="Ubuntu Condensed" panose="020B050603060203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930" y="4408459"/>
            <a:ext cx="2403475" cy="1938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000" dirty="0">
                <a:latin typeface="Ubuntu Condensed" panose="020B0506030602030204" charset="0"/>
                <a:cs typeface="Ubuntu Condensed" panose="020B0506030602030204" charset="0"/>
              </a:rPr>
              <a:t>Франция в границах 1792 г.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19085" y="1417955"/>
            <a:ext cx="2117090" cy="8509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39585" y="1511935"/>
            <a:ext cx="2242185" cy="33724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9210675" y="2187702"/>
            <a:ext cx="275653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000" dirty="0" smtClean="0">
                <a:latin typeface="Ubuntu Condensed" panose="020B0506030602030204" charset="0"/>
                <a:cs typeface="Ubuntu Condensed" panose="020B0506030602030204" charset="0"/>
              </a:rPr>
              <a:t>Создание Священного союза</a:t>
            </a:r>
            <a:endParaRPr lang="ru-RU" altLang="en-US" sz="4000" dirty="0">
              <a:latin typeface="Ubuntu Condensed" panose="020B0506030602030204" charset="0"/>
              <a:cs typeface="Ubuntu Condensed" panose="020B0506030602030204" charset="0"/>
            </a:endParaRPr>
          </a:p>
        </p:txBody>
      </p:sp>
      <p:sp>
        <p:nvSpPr>
          <p:cNvPr id="15" name="Text Box 7"/>
          <p:cNvSpPr txBox="1"/>
          <p:nvPr/>
        </p:nvSpPr>
        <p:spPr>
          <a:xfrm>
            <a:off x="8493125" y="4592639"/>
            <a:ext cx="288036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 dirty="0" smtClean="0">
                <a:latin typeface="Ubuntu Condensed" panose="020B0506030602030204" charset="0"/>
                <a:cs typeface="Ubuntu Condensed" panose="020B0506030602030204" charset="0"/>
              </a:rPr>
              <a:t>Создание Королевства Польского в составе РИ</a:t>
            </a:r>
            <a:endParaRPr lang="ru-RU" altLang="en-US" sz="3200" dirty="0">
              <a:latin typeface="Ubuntu Condensed" panose="020B0506030602030204" charset="0"/>
              <a:cs typeface="Ubuntu Condensed" panose="020B050603060203020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4" grpId="0" bldLvl="0" animBg="1"/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BF6376-B733-4469-8FCE-304C28F6B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33266" r="22954" b="27946"/>
          <a:stretch/>
        </p:blipFill>
        <p:spPr>
          <a:xfrm>
            <a:off x="643467" y="1312680"/>
            <a:ext cx="10905066" cy="42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5840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826B4A43-2A34-4B22-882C-D7552FA9C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B429BAE5-B200-4FC0-BBC1-8D7C57D1D9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439891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en-US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Священный</a:t>
            </a:r>
            <a:r>
              <a:rPr lang="en-US" altLang="en-US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союз</a:t>
            </a:r>
            <a:r>
              <a:rPr lang="en-US" altLang="en-US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-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организация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,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созданная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после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Наполеоновских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войн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для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поддержания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мирового</a:t>
            </a:r>
            <a:r>
              <a:rPr lang="en-US" altLang="en-US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порядка</a:t>
            </a:r>
            <a:endParaRPr lang="en-US" altLang="en-US" kern="12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A9644633-5AE1-44D6-8F5F-6376DDA130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xmlns="" id="{4FA74995-C5A7-4DBF-BFD1-C4831852DF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009DC7CE-EC50-455B-AEF3-758096A62E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xmlns="" id="{680D0724-2EE2-4A8E-B7FC-994977F2A6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xmlns="" id="{D7DD4A6B-2000-4A3E-BBCE-637ED6CDD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xmlns="" id="{694A6722-0FE9-4640-B93F-C2BAA8956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xmlns="" id="{19F6A010-3765-4FAB-8CCA-7AC1891419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xmlns="" id="{2ED876B1-4DDC-4999-864F-EFF32EFF5C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xmlns="" id="{2DD9B48A-E7DB-4540-8781-F434856A75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xmlns="" id="{2BEF54FF-8FAE-4B7F-ACE8-52ED70B04E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xmlns="" id="{16F687E9-D21B-46CB-8A13-9BFDA780F6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xmlns="" id="{49C0A7C4-BA67-480B-9F9A-E965357562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xmlns="" id="{5C27E413-D9C4-45A2-AB5A-A00612798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xmlns="" id="{76F8DD1F-1A00-4D5A-B979-33A41277C9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xmlns="" id="{D16F8034-114D-4513-A6BD-F05ABF9AF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xmlns="" id="{1DAD48F0-0B0E-40E2-9ED5-E0FBB99C4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xmlns="" id="{A58F217F-BBAB-4ACB-91C0-B119DEFDC6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17D6638B-4C45-4C73-AFE3-8C41F939A9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xmlns="" id="{31A3013F-24A0-486B-A892-92E42BD741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xmlns="" id="{F4540C9F-BC47-470D-A9C2-4AB05FB4C5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xmlns="" id="{A38505B1-1AD2-47B0-8122-2EB533CBAA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28" y="-1"/>
            <a:ext cx="7542024" cy="6858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0FD6AA-6927-455D-879D-B768EC5E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ru-RU" altLang="en-US" sz="6600" b="1" dirty="0">
                <a:latin typeface="Bahnschrift Condensed" panose="020B0502040204020203" pitchFamily="34" charset="0"/>
                <a:cs typeface="Ubuntu Condensed" panose="020B0506030602030204" charset="0"/>
              </a:rPr>
              <a:t>Подведём итоги</a:t>
            </a:r>
            <a:endParaRPr lang="ru-BY" sz="6600" b="1" dirty="0">
              <a:latin typeface="Bahnschrift Condensed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A20180-EB63-4569-9C2C-66214C2C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295" y="1647086"/>
            <a:ext cx="5699067" cy="3560260"/>
          </a:xfrm>
        </p:spPr>
        <p:txBody>
          <a:bodyPr anchor="ctr">
            <a:normAutofit lnSpcReduction="10000"/>
          </a:bodyPr>
          <a:lstStyle/>
          <a:p>
            <a:r>
              <a:rPr lang="ru-RU" dirty="0">
                <a:latin typeface="Bahnschrift Condensed" panose="020B0502040204020203" pitchFamily="34" charset="0"/>
                <a:cs typeface="Ubuntu Condensed" panose="020B0506030602030204" charset="0"/>
              </a:rPr>
              <a:t>Какие события были важнейшими в истории Западной Европы нач. 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XIX </a:t>
            </a:r>
            <a:r>
              <a:rPr lang="be-BY" dirty="0">
                <a:latin typeface="Bahnschrift Condensed" panose="020B0502040204020203" pitchFamily="34" charset="0"/>
                <a:cs typeface="Ubuntu Condensed" panose="020B0506030602030204" charset="0"/>
              </a:rPr>
              <a:t>в.?</a:t>
            </a:r>
            <a:endParaRPr lang="en-US" dirty="0">
              <a:latin typeface="Bahnschrift Condensed" panose="020B0502040204020203" pitchFamily="34" charset="0"/>
              <a:cs typeface="Ubuntu Condensed" panose="020B0506030602030204" charset="0"/>
            </a:endParaRPr>
          </a:p>
          <a:p>
            <a:r>
              <a:rPr lang="be-BY" dirty="0">
                <a:latin typeface="Bahnschrift Condensed" panose="020B0502040204020203" pitchFamily="34" charset="0"/>
                <a:cs typeface="Ubuntu Condensed" panose="020B0506030602030204" charset="0"/>
              </a:rPr>
              <a:t>Кто завоевал </a:t>
            </a:r>
            <a:r>
              <a:rPr lang="ru-RU" dirty="0">
                <a:latin typeface="Bahnschrift Condensed" panose="020B0502040204020203" pitchFamily="34" charset="0"/>
                <a:cs typeface="Ubuntu Condensed" panose="020B0506030602030204" charset="0"/>
              </a:rPr>
              <a:t>власть во Франции?</a:t>
            </a:r>
          </a:p>
          <a:p>
            <a:r>
              <a:rPr lang="ru-RU" dirty="0">
                <a:latin typeface="Bahnschrift Condensed" panose="020B0502040204020203" pitchFamily="34" charset="0"/>
                <a:cs typeface="Ubuntu Condensed" panose="020B0506030602030204" charset="0"/>
              </a:rPr>
              <a:t>Почему Наполеон начал войну и чем она закончилась?</a:t>
            </a:r>
          </a:p>
          <a:p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На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каком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конгрессе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решались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послевоенные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вопросы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?</a:t>
            </a:r>
          </a:p>
          <a:p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Для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чего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был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создан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Священный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cs typeface="Ubuntu Condensed" panose="020B0506030602030204" charset="0"/>
              </a:rPr>
              <a:t>союз</a:t>
            </a:r>
            <a:r>
              <a:rPr lang="en-US" dirty="0">
                <a:latin typeface="Bahnschrift Condensed" panose="020B0502040204020203" pitchFamily="34" charset="0"/>
                <a:cs typeface="Ubuntu Condensed" panose="020B0506030602030204" charset="0"/>
              </a:rPr>
              <a:t>?</a:t>
            </a:r>
            <a:endParaRPr lang="ru-BY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24565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975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30" y="0"/>
            <a:ext cx="5246370" cy="3497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21" y="3535680"/>
            <a:ext cx="3322320" cy="3322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93" y="1935480"/>
            <a:ext cx="3000369" cy="4919472"/>
          </a:xfrm>
          <a:prstGeom prst="rect">
            <a:avLst/>
          </a:prstGeom>
        </p:spPr>
      </p:pic>
      <p:pic>
        <p:nvPicPr>
          <p:cNvPr id="2050" name="Picture 2" descr="10 мифов о Наполеоне Бонапарте, в которые не стоит верить - Лайфхакер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0"/>
          <a:stretch/>
        </p:blipFill>
        <p:spPr bwMode="auto">
          <a:xfrm>
            <a:off x="0" y="3862705"/>
            <a:ext cx="4146680" cy="299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65284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8577"/>
            <a:ext cx="10972800" cy="1143000"/>
          </a:xfrm>
        </p:spPr>
        <p:txBody>
          <a:bodyPr/>
          <a:lstStyle/>
          <a:p>
            <a:pPr algn="ctr"/>
            <a:r>
              <a:rPr lang="ru-RU" altLang="en-US" sz="6000" b="1" dirty="0">
                <a:latin typeface="Bahnschrift Condensed" panose="020B0502040204020203" pitchFamily="34" charset="0"/>
                <a:cs typeface="Ubuntu Condensed" panose="020B0506030602030204" charset="0"/>
              </a:rPr>
              <a:t>Захват власти Наполеоном</a:t>
            </a:r>
          </a:p>
        </p:txBody>
      </p:sp>
      <p:pic>
        <p:nvPicPr>
          <p:cNvPr id="4" name="Content Placeholder 3" descr="1463820838-aleksandra22_portrait-napoleon-bonapart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228" y="1825625"/>
            <a:ext cx="3265544" cy="4351338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91263352"/>
              </p:ext>
            </p:extLst>
          </p:nvPr>
        </p:nvGraphicFramePr>
        <p:xfrm>
          <a:off x="-22860" y="1094740"/>
          <a:ext cx="12214860" cy="5745480"/>
        </p:xfrm>
        <a:graphic>
          <a:graphicData uri="http://schemas.openxmlformats.org/drawingml/2006/table">
            <a:tbl>
              <a:tblPr firstRow="1">
                <a:tableStyleId>{AF606853-7671-496A-8E4F-DF71F8EC918B}</a:tableStyleId>
              </a:tblPr>
              <a:tblGrid>
                <a:gridCol w="619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23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5400" dirty="0">
                          <a:latin typeface="Ubuntu Condensed" panose="020B0506030602030204" charset="0"/>
                          <a:cs typeface="Ubuntu Condensed" panose="020B0506030602030204" charset="0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5400">
                          <a:latin typeface="Ubuntu Condensed" panose="020B0506030602030204" charset="0"/>
                          <a:cs typeface="Ubuntu Condensed" panose="020B0506030602030204" charset="0"/>
                        </a:rPr>
                        <a:t>Событие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545443" y="2644775"/>
            <a:ext cx="1277914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6000">
                <a:latin typeface="Bahnschrift Condensed" panose="020B0502040204020203" pitchFamily="34" charset="0"/>
                <a:cs typeface="Ubuntu Condensed" panose="020B0506030602030204" charset="0"/>
              </a:rPr>
              <a:t>1799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909700" y="2781459"/>
            <a:ext cx="2964273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4800" dirty="0" err="1">
                <a:latin typeface="Bahnschrift Condensed" panose="020B0502040204020203" pitchFamily="34" charset="0"/>
                <a:cs typeface="Ubuntu Condensed" panose="020B0506030602030204" charset="0"/>
              </a:rPr>
              <a:t>Госпереворот</a:t>
            </a:r>
            <a:endParaRPr lang="ru-RU" altLang="en-US" sz="4800" dirty="0">
              <a:latin typeface="Bahnschrift Condensed" panose="020B0502040204020203" pitchFamily="34" charset="0"/>
              <a:cs typeface="Ubuntu Condensed" panose="020B0506030602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517390" y="4180205"/>
            <a:ext cx="1334020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6000">
                <a:latin typeface="Bahnschrift Condensed" panose="020B0502040204020203" pitchFamily="34" charset="0"/>
                <a:cs typeface="Ubuntu Condensed" panose="020B0506030602030204" charset="0"/>
              </a:rPr>
              <a:t>1802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77690" y="4272539"/>
            <a:ext cx="556629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000" dirty="0">
                <a:latin typeface="Bahnschrift Condensed" panose="020B0502040204020203" pitchFamily="34" charset="0"/>
                <a:cs typeface="Ubuntu Condensed" panose="020B0506030602030204" charset="0"/>
              </a:rPr>
              <a:t>Пожизненное консульство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22680" y="5565775"/>
            <a:ext cx="2123440" cy="10147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6000">
                <a:latin typeface="Bahnschrift Condensed" panose="020B0502040204020203" pitchFamily="34" charset="0"/>
                <a:cs typeface="Ubuntu Condensed" panose="020B0506030602030204" charset="0"/>
              </a:rPr>
              <a:t>1804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094631" y="5722937"/>
            <a:ext cx="465473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000">
                <a:latin typeface="Bahnschrift Condensed" panose="020B0502040204020203" pitchFamily="34" charset="0"/>
                <a:cs typeface="Ubuntu Condensed" panose="020B0506030602030204" charset="0"/>
              </a:rPr>
              <a:t>Буржуазная монархия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68AF5748-FED8-45BA-8631-26D1D10F32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CAF18B-D650-40DD-8986-4F81AF9A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>
                <a:solidFill>
                  <a:schemeClr val="tx1"/>
                </a:solidFill>
                <a:latin typeface="Bahnschrift Condensed" panose="020B0502040204020203" pitchFamily="34" charset="0"/>
              </a:rPr>
              <a:t>1799-1804 – «консульство»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02E70E-998B-4936-BEFD-2D1DB4DF0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785987"/>
            <a:ext cx="6846363" cy="51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8290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1804 г. – Гражданский Кодекс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Кодекс Наполеона: его прошлое и будущ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31" y="1483193"/>
            <a:ext cx="7909433" cy="52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30330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800px-Five_senior_French_army_staff_in_military_dress,_including_t_Wellcome_V0015736"/>
          <p:cNvPicPr>
            <a:picLocks noChangeAspect="1"/>
          </p:cNvPicPr>
          <p:nvPr/>
        </p:nvPicPr>
        <p:blipFill rotWithShape="1">
          <a:blip r:embed="rId2"/>
          <a:srcRect t="9743" r="2" b="2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4" name="Content Placeholder 3" descr="800px-Emblem_of_Napoleon_Bonaparte.sv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5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человек, шлем&#10;&#10;Автоматически созданное описание">
            <a:extLst>
              <a:ext uri="{FF2B5EF4-FFF2-40B4-BE49-F238E27FC236}">
                <a16:creationId xmlns:a16="http://schemas.microsoft.com/office/drawing/2014/main" xmlns="" id="{F9AE5345-7AF0-43D4-8BFE-798D7749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D38A241E-0395-41E5-8607-BAA2799A43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3" y="5154168"/>
            <a:ext cx="7665375" cy="12618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Буржуазная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монархия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-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форма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правления</a:t>
            </a:r>
            <a:r>
              <a:rPr lang="ru-RU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в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интересах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буржуазии</a:t>
            </a:r>
            <a:endParaRPr lang="en-US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xmlns="" id="{CE352288-84AD-4CA8-BCD5-76C29D34E1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theme/theme1.xml><?xml version="1.0" encoding="utf-8"?>
<a:theme xmlns:a="http://schemas.openxmlformats.org/drawingml/2006/main" name="Тема Office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284</Words>
  <Application>Microsoft Office PowerPoint</Application>
  <PresentationFormat>Широкоэкранный</PresentationFormat>
  <Paragraphs>50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Avenir Next LT Pro</vt:lpstr>
      <vt:lpstr>Bahnschrift Condensed</vt:lpstr>
      <vt:lpstr>Calibri</vt:lpstr>
      <vt:lpstr>Calibri Light</vt:lpstr>
      <vt:lpstr>Ubuntu Condensed</vt:lpstr>
      <vt:lpstr>Тема Office</vt:lpstr>
      <vt:lpstr>Презентация PowerPoint</vt:lpstr>
      <vt:lpstr>Западная Европа в начале XIX в.</vt:lpstr>
      <vt:lpstr>«Свобода, равенство, братство»</vt:lpstr>
      <vt:lpstr>Презентация PowerPoint</vt:lpstr>
      <vt:lpstr>Захват власти Наполеоном</vt:lpstr>
      <vt:lpstr>1799-1804 – «консульство»</vt:lpstr>
      <vt:lpstr>1804 г. – Гражданский Кодекс</vt:lpstr>
      <vt:lpstr>Презентация PowerPoint</vt:lpstr>
      <vt:lpstr>Буржуазная монархия - форма правления в интересах буржуазии</vt:lpstr>
      <vt:lpstr>Повторим изученное</vt:lpstr>
      <vt:lpstr>Вспомните, как в Европе отнеслись к революции во Франции?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 июня 1815 – битва при Ватерлоо</vt:lpstr>
      <vt:lpstr>Презентация PowerPoint</vt:lpstr>
      <vt:lpstr>Повторим изученное</vt:lpstr>
      <vt:lpstr>Презентация PowerPoint</vt:lpstr>
      <vt:lpstr>Венский конгресс (1814-1815)</vt:lpstr>
      <vt:lpstr>Презентация PowerPoint</vt:lpstr>
      <vt:lpstr>Священный союз - организация, созданная после Наполеоновских войн для поддержания мирового порядка</vt:lpstr>
      <vt:lpstr>Подведём итоги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 Красинский</dc:creator>
  <cp:lastModifiedBy>Учетная запись Майкрософт</cp:lastModifiedBy>
  <cp:revision>44</cp:revision>
  <dcterms:created xsi:type="dcterms:W3CDTF">2020-09-12T09:05:19Z</dcterms:created>
  <dcterms:modified xsi:type="dcterms:W3CDTF">2023-09-11T15:10:53Z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</Properties>
</file>