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327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30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323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99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614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463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500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08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295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32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91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5AADC-E2BC-4FE1-928F-640CB4935EFD}" type="datetimeFigureOut">
              <a:rPr lang="ru-RU" smtClean="0"/>
              <a:t>31.03.2026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08DE1-2C8C-41DA-810B-079748F02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568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5128" y="17990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Профессии в сфере государственного управления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588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48056"/>
            <a:ext cx="10515600" cy="5728907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Специальность «Государственное управление и право»</a:t>
            </a:r>
            <a:endParaRPr lang="ru-RU" dirty="0"/>
          </a:p>
          <a:p>
            <a:r>
              <a:rPr lang="ru-RU" dirty="0"/>
              <a:t>Подготовка специалиста по данной специальности предполагает формирование определённых профессиональных компетенций, включающих знания и умения в области разработки проектов нормативного правового акта; управления процессами принятия нормативных актов; реализации стратегических направлений внутреннего и внешнего политического курса государства; организации правопорядка и обеспечения законности; осуществления правосудия и др.</a:t>
            </a:r>
          </a:p>
          <a:p>
            <a:r>
              <a:rPr lang="ru-RU" dirty="0"/>
              <a:t>Специальность обеспечивает получение квалификации </a:t>
            </a:r>
            <a:r>
              <a:rPr lang="ru-RU" i="1" dirty="0"/>
              <a:t>«Юрист»</a:t>
            </a:r>
            <a:r>
              <a:rPr lang="ru-RU" dirty="0"/>
              <a:t>.</a:t>
            </a:r>
          </a:p>
          <a:p>
            <a:r>
              <a:rPr lang="ru-RU" dirty="0"/>
              <a:t>После окончания обучения выпускники вышеназванной специальности могут занимать следующие должности:</a:t>
            </a:r>
          </a:p>
          <a:p>
            <a:r>
              <a:rPr lang="ru-RU" dirty="0"/>
              <a:t>• юрист;</a:t>
            </a:r>
          </a:p>
          <a:p>
            <a:r>
              <a:rPr lang="ru-RU" dirty="0"/>
              <a:t>• юрисконсульт;</a:t>
            </a:r>
          </a:p>
          <a:p>
            <a:r>
              <a:rPr lang="ru-RU" dirty="0"/>
              <a:t>• консультант нотариальной конторы;</a:t>
            </a:r>
          </a:p>
          <a:p>
            <a:r>
              <a:rPr lang="ru-RU" dirty="0"/>
              <a:t>• стажёр нотариуса;</a:t>
            </a:r>
          </a:p>
          <a:p>
            <a:r>
              <a:rPr lang="ru-RU" dirty="0"/>
              <a:t>• стажёр судьи;</a:t>
            </a:r>
          </a:p>
          <a:p>
            <a:r>
              <a:rPr lang="ru-RU" dirty="0"/>
              <a:t>• следователь.</a:t>
            </a:r>
          </a:p>
          <a:p>
            <a:r>
              <a:rPr lang="ru-RU" b="1" i="1" dirty="0"/>
              <a:t>Обучение проводится в учреждениях образования:</a:t>
            </a:r>
            <a:r>
              <a:rPr lang="ru-RU" dirty="0"/>
              <a:t> </a:t>
            </a:r>
            <a:r>
              <a:rPr lang="ru-RU" i="1" dirty="0"/>
              <a:t>УО «Академия Министерства внутренних дел Республики Беларусь»</a:t>
            </a:r>
            <a:r>
              <a:rPr lang="ru-RU" dirty="0"/>
              <a:t>, </a:t>
            </a:r>
            <a:r>
              <a:rPr lang="ru-RU" i="1" dirty="0"/>
              <a:t>Академия управления при Президенте Республики Беларусь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0992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4904"/>
            <a:ext cx="10515600" cy="5802059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Специальность «Государственное управление и экономика»</a:t>
            </a:r>
            <a:endParaRPr lang="ru-RU" dirty="0"/>
          </a:p>
          <a:p>
            <a:r>
              <a:rPr lang="ru-RU" dirty="0"/>
              <a:t>Подготовка специалиста по данной специальности предполагает формирование определённых профессиональных компетенций, включающих знания и умения по разработке прогнозных и плановых документов, отражающих развитие объекта управления на долго-, средне- и краткосрочный период; обеспечению выполнения целей, задач и достижению намеченных параметров социально-экономического развития объектов управления; анализу и оценке результатов социально-экономического развития управляемого объекта.</a:t>
            </a:r>
          </a:p>
          <a:p>
            <a:r>
              <a:rPr lang="ru-RU" dirty="0"/>
              <a:t>Сферами профессиональной деятельности являются:</a:t>
            </a:r>
          </a:p>
          <a:p>
            <a:r>
              <a:rPr lang="ru-RU" dirty="0"/>
              <a:t>• государственное управление;</a:t>
            </a:r>
          </a:p>
          <a:p>
            <a:r>
              <a:rPr lang="ru-RU" dirty="0"/>
              <a:t>• наука;</a:t>
            </a:r>
          </a:p>
          <a:p>
            <a:r>
              <a:rPr lang="ru-RU" dirty="0"/>
              <a:t>• образование;</a:t>
            </a:r>
          </a:p>
          <a:p>
            <a:r>
              <a:rPr lang="ru-RU" dirty="0"/>
              <a:t>• социально-экономическое управление.</a:t>
            </a:r>
          </a:p>
          <a:p>
            <a:r>
              <a:rPr lang="ru-RU" dirty="0"/>
              <a:t>Специальность обеспечивает получение квалификации </a:t>
            </a:r>
            <a:r>
              <a:rPr lang="ru-RU" i="1" dirty="0"/>
              <a:t>«Экономист-менеджер»</a:t>
            </a:r>
            <a:r>
              <a:rPr lang="ru-RU" dirty="0"/>
              <a:t>.</a:t>
            </a:r>
          </a:p>
          <a:p>
            <a:r>
              <a:rPr lang="ru-RU" dirty="0"/>
              <a:t>После окончания обучения выпускники вышеназванной специальности могут занимать следующие должности:</a:t>
            </a:r>
          </a:p>
          <a:p>
            <a:r>
              <a:rPr lang="ru-RU" dirty="0"/>
              <a:t>• экономист;</a:t>
            </a:r>
          </a:p>
          <a:p>
            <a:r>
              <a:rPr lang="ru-RU" dirty="0"/>
              <a:t>• экономист по финансовой работе.</a:t>
            </a:r>
          </a:p>
          <a:p>
            <a:r>
              <a:rPr lang="ru-RU" b="1" i="1" dirty="0"/>
              <a:t>Обучение проводится в учреждениях образования:</a:t>
            </a:r>
            <a:r>
              <a:rPr lang="ru-RU" dirty="0"/>
              <a:t> </a:t>
            </a:r>
            <a:r>
              <a:rPr lang="ru-RU" i="1" dirty="0"/>
              <a:t>Академия управления при Президенте Республики Беларусь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073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47472"/>
            <a:ext cx="10515600" cy="5829491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Специальность «Государственное и военное управление»</a:t>
            </a:r>
            <a:endParaRPr lang="ru-RU" dirty="0"/>
          </a:p>
          <a:p>
            <a:r>
              <a:rPr lang="ru-RU" dirty="0"/>
              <a:t>Военное управление заключается в постоянной целенаправленной деятельности должностных лиц органов государственного управления, центральных органов военного управления, других органов военного управления по: строительству и развитию элементов военной организации государства; подготовке к выполнению задач по предназначению; поддержанию боевой и мобилизационной готовности войск (сил), их всестороннему обеспечению; руководству военной организацией государства при выполнении задач в соответствии с предназначением в мирное время и в ходе ведения военных действий.</a:t>
            </a:r>
          </a:p>
          <a:p>
            <a:r>
              <a:rPr lang="ru-RU" dirty="0"/>
              <a:t>Специальность обеспечивает получение квалификации </a:t>
            </a:r>
            <a:r>
              <a:rPr lang="ru-RU" i="1" dirty="0"/>
              <a:t>«Специалист в области управления»</a:t>
            </a:r>
            <a:r>
              <a:rPr lang="ru-RU" dirty="0"/>
              <a:t>.</a:t>
            </a:r>
          </a:p>
          <a:p>
            <a:r>
              <a:rPr lang="ru-RU" dirty="0"/>
              <a:t>Объектами профессиональной деятельности выпускника факультета Генерального штаба Вооружённых Сил учреждения образования «Военная академия Республики Беларусь» являются:</a:t>
            </a:r>
          </a:p>
          <a:p>
            <a:r>
              <a:rPr lang="ru-RU" dirty="0"/>
              <a:t>• органы государственного и военного управления;</a:t>
            </a:r>
          </a:p>
          <a:p>
            <a:r>
              <a:rPr lang="ru-RU" dirty="0"/>
              <a:t>• виды Вооружённых Сил;</a:t>
            </a:r>
          </a:p>
          <a:p>
            <a:r>
              <a:rPr lang="ru-RU" dirty="0"/>
              <a:t>• рода войск;</a:t>
            </a:r>
          </a:p>
          <a:p>
            <a:r>
              <a:rPr lang="ru-RU" dirty="0"/>
              <a:t>• специальные войска;</a:t>
            </a:r>
          </a:p>
          <a:p>
            <a:r>
              <a:rPr lang="ru-RU" dirty="0"/>
              <a:t>• другие войска и воинские формирования;</a:t>
            </a:r>
          </a:p>
          <a:p>
            <a:r>
              <a:rPr lang="ru-RU" dirty="0"/>
              <a:t>• военно-учебные заведения;</a:t>
            </a:r>
          </a:p>
          <a:p>
            <a:r>
              <a:rPr lang="ru-RU" dirty="0"/>
              <a:t>• организации Вооружённых Сил.</a:t>
            </a:r>
          </a:p>
          <a:p>
            <a:r>
              <a:rPr lang="ru-RU" dirty="0"/>
              <a:t>Перечень должностей определяется нормативными правовыми актами Министерства обороны Республики Беларусь.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305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11840" cy="1097915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Государственное управление</a:t>
            </a:r>
            <a:r>
              <a:rPr lang="ru-RU" sz="2800" dirty="0"/>
              <a:t> – это деятельность органов государственной власти и их должностных лиц по практической реализации выработанного плана во благо общества и государства.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Существуют разные подходы к формулированию основных принципов государственного управления. Согласно </a:t>
            </a:r>
            <a:r>
              <a:rPr lang="ru-RU" i="1" dirty="0"/>
              <a:t>правовому подходу</a:t>
            </a:r>
            <a:r>
              <a:rPr lang="ru-RU" dirty="0"/>
              <a:t> ключевыми ценностями государственного управления являются ценности верховенства права, защиты прав граждан. </a:t>
            </a:r>
            <a:r>
              <a:rPr lang="ru-RU" i="1" dirty="0"/>
              <a:t>Политический подход</a:t>
            </a:r>
            <a:r>
              <a:rPr lang="ru-RU" dirty="0"/>
              <a:t> предполагает, что основной задачей государственного управления является максимально лучшее воплощение воли народа. Государственные служащие должны быть политически ответственны (подотчётны), восприимчивы к текущим интересам граждан. Согласно </a:t>
            </a:r>
            <a:r>
              <a:rPr lang="ru-RU" i="1" dirty="0"/>
              <a:t>управленческому подходу</a:t>
            </a:r>
            <a:r>
              <a:rPr lang="ru-RU" dirty="0"/>
              <a:t> основными ценностями государственного управления должны быть эффективность, экономичность, результативность и социальная ответственность. Основная проблема, которая ставится в этом подходе, состоит в том, как обеспечить нужный результат с наименьшими затратами или как получить максимальный результат при заданных затратах. Характерным признаком данного подхода является использование понятия «государственный менеджмент» (</a:t>
            </a:r>
            <a:r>
              <a:rPr lang="ru-RU" dirty="0" err="1"/>
              <a:t>public</a:t>
            </a:r>
            <a:r>
              <a:rPr lang="ru-RU" dirty="0"/>
              <a:t> </a:t>
            </a:r>
            <a:r>
              <a:rPr lang="ru-RU" dirty="0" err="1"/>
              <a:t>management</a:t>
            </a:r>
            <a:r>
              <a:rPr lang="ru-RU" dirty="0"/>
              <a:t>) в качестве синонима понятию «государственное управление».</a:t>
            </a:r>
          </a:p>
        </p:txBody>
      </p:sp>
    </p:spTree>
    <p:extLst>
      <p:ext uri="{BB962C8B-B14F-4D97-AF65-F5344CB8AC3E}">
        <p14:creationId xmlns:p14="http://schemas.microsoft.com/office/powerpoint/2010/main" val="2465523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2480" y="518033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Государственное управление осуществляется государственными служащими. Согласно Закону «О государственной службе в Республике Беларусь» (2003) под </a:t>
            </a:r>
            <a:r>
              <a:rPr lang="ru-RU" i="1" dirty="0"/>
              <a:t>государственной службой</a:t>
            </a:r>
            <a:r>
              <a:rPr lang="ru-RU" dirty="0"/>
              <a:t> понимается профессиональная деятельность лиц, занимающих государственные должности, осуществляемая в целях непосредственной реализации государственно-властных полномочий и (или) обеспечения выполнения функций государственных органов.</a:t>
            </a:r>
          </a:p>
          <a:p>
            <a:pPr algn="just"/>
            <a:r>
              <a:rPr lang="ru-RU" i="1" dirty="0"/>
              <a:t>Государственная должность</a:t>
            </a:r>
            <a:r>
              <a:rPr lang="ru-RU" dirty="0"/>
              <a:t> – это должность, предусмотренная законодательными актами, либо должность, учреждённая в установленном законодательством порядке как штатная единица государственного органа с определённым для занимающего её лица кругом обязанностей по исполнению и обеспечению полномочий данного государственного органа.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0174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3336" y="454025"/>
            <a:ext cx="10515600" cy="4351338"/>
          </a:xfrm>
        </p:spPr>
        <p:txBody>
          <a:bodyPr/>
          <a:lstStyle/>
          <a:p>
            <a:pPr algn="just"/>
            <a:r>
              <a:rPr lang="ru-RU" b="1" dirty="0"/>
              <a:t>Государственным служащим</a:t>
            </a:r>
            <a:r>
              <a:rPr lang="ru-RU" dirty="0"/>
              <a:t> является гражданин Республики Беларусь, занимающий в установленном законодательством порядке государственную должность, наделённый соответствующими полномочиями и выполняющий служебные обязанности за денежное вознаграждение из средств республиканского или местных бюджетов либо других предусмотренных законодательством источников финансирования.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1357989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2024"/>
            <a:ext cx="10515600" cy="634593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Согласно законодательству государственная служба в Республике Беларусь основывается на следующих принципах:</a:t>
            </a:r>
          </a:p>
          <a:p>
            <a:r>
              <a:rPr lang="ru-RU" dirty="0"/>
              <a:t>• верховенства Конституции Республики Беларусь;</a:t>
            </a:r>
          </a:p>
          <a:p>
            <a:r>
              <a:rPr lang="ru-RU" dirty="0"/>
              <a:t>• служения народу Республики Беларусь;</a:t>
            </a:r>
          </a:p>
          <a:p>
            <a:r>
              <a:rPr lang="ru-RU" dirty="0"/>
              <a:t>• законности;</a:t>
            </a:r>
          </a:p>
          <a:p>
            <a:r>
              <a:rPr lang="ru-RU" dirty="0"/>
              <a:t>• приоритета прав и свобод человека и гражданина, гарантий их реализации;</a:t>
            </a:r>
          </a:p>
          <a:p>
            <a:r>
              <a:rPr lang="ru-RU" dirty="0"/>
              <a:t>• гуманизма и социальной справедливости;</a:t>
            </a:r>
          </a:p>
          <a:p>
            <a:r>
              <a:rPr lang="ru-RU" dirty="0"/>
              <a:t>• единства системы государственной службы и её дифференциации исходя из концепции разделения власти на законодательную, исполнительную и судебную;</a:t>
            </a:r>
          </a:p>
          <a:p>
            <a:r>
              <a:rPr lang="ru-RU" dirty="0"/>
              <a:t>• гласности;</a:t>
            </a:r>
          </a:p>
          <a:p>
            <a:r>
              <a:rPr lang="ru-RU" dirty="0"/>
              <a:t>• профессионализма и компетентности государственных служащих;</a:t>
            </a:r>
          </a:p>
          <a:p>
            <a:r>
              <a:rPr lang="ru-RU" dirty="0"/>
              <a:t>• подконтрольности и подотчётности государственных служащих, персональной ответственности за неисполнение либо ненадлежащее исполнение ими своих служебных обязанностей;</a:t>
            </a:r>
          </a:p>
          <a:p>
            <a:r>
              <a:rPr lang="ru-RU" dirty="0"/>
              <a:t>• добровольности поступления граждан на государственную службу;</a:t>
            </a:r>
          </a:p>
          <a:p>
            <a:r>
              <a:rPr lang="ru-RU" dirty="0"/>
              <a:t>• равного доступа граждан к любым должностям в государственной службе и продвижения по государственной службе в соответствии с их способностями, профессиональными знаниями и образованием;</a:t>
            </a:r>
          </a:p>
          <a:p>
            <a:r>
              <a:rPr lang="ru-RU" dirty="0"/>
              <a:t>• стабильности государственной службы в целях обеспечения преемственности власти;</a:t>
            </a:r>
          </a:p>
          <a:p>
            <a:r>
              <a:rPr lang="ru-RU" dirty="0"/>
              <a:t>• экономической, социальной и правовой защищённости государственных служащих.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817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8328"/>
            <a:ext cx="10515600" cy="5980176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Действие закона о государственной службе распространяется на лиц, которые занимают государственные должности в:</a:t>
            </a:r>
          </a:p>
          <a:p>
            <a:r>
              <a:rPr lang="ru-RU" dirty="0"/>
              <a:t>Палате представителей и Совете Республики Национального собрания Республики Беларусь и их секретариатах;</a:t>
            </a:r>
          </a:p>
          <a:p>
            <a:r>
              <a:rPr lang="ru-RU" dirty="0"/>
              <a:t>Правительстве Республики Беларусь и его Аппарате;</a:t>
            </a:r>
          </a:p>
          <a:p>
            <a:r>
              <a:rPr lang="ru-RU" dirty="0"/>
              <a:t>Конституционном Суде Республики Беларусь и его Секретариате, Верховном Суде Республики Беларусь, иных судах и их аппаратах;</a:t>
            </a:r>
          </a:p>
          <a:p>
            <a:r>
              <a:rPr lang="ru-RU" dirty="0"/>
              <a:t>Администрации Президента Республики Беларусь, Государственном секретариате Совета Безопасности Республики Беларусь, Управлении делами Президента Республики Беларусь, Службе безопасности Президента Республики Беларусь, иных государственных органах, непосредственно обеспечивающих деятельность Президента Республики Беларусь;</a:t>
            </a:r>
          </a:p>
          <a:p>
            <a:r>
              <a:rPr lang="ru-RU" dirty="0"/>
              <a:t>органах Комитета государственного контроля Республики Беларусь, органах прокуратуры Республики Беларусь, Национальном банке Республики Беларусь, Центральной комиссии Республики Беларусь по выборам и проведению республиканских референдумов и её аппарате;</a:t>
            </a:r>
          </a:p>
          <a:p>
            <a:r>
              <a:rPr lang="ru-RU" dirty="0"/>
              <a:t>министерствах, иных республиканских органах государственного управления, их территориальных подразделениях;</a:t>
            </a:r>
          </a:p>
          <a:p>
            <a:r>
              <a:rPr lang="ru-RU" dirty="0"/>
              <a:t>дипломатических представительствах, консульских учреждениях и миссиях Республики Беларусь;</a:t>
            </a:r>
          </a:p>
          <a:p>
            <a:r>
              <a:rPr lang="ru-RU" dirty="0"/>
              <a:t>местных Советах депутатов и их аппаратах, исполнительных и распорядительных органах и их аппаратах;</a:t>
            </a:r>
          </a:p>
          <a:p>
            <a:r>
              <a:rPr lang="ru-RU" dirty="0"/>
              <a:t>государственных нотариальных конторах;</a:t>
            </a:r>
          </a:p>
          <a:p>
            <a:r>
              <a:rPr lang="ru-RU" dirty="0"/>
              <a:t>таможенных органах;</a:t>
            </a:r>
          </a:p>
          <a:p>
            <a:r>
              <a:rPr lang="ru-RU" dirty="0"/>
              <a:t>иных государственных органах.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380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3192"/>
            <a:ext cx="10515600" cy="5783771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Существуют и определённые ограничения, связанные с государственной службой. Так, </a:t>
            </a:r>
            <a:r>
              <a:rPr lang="ru-RU" b="1" dirty="0"/>
              <a:t>государственный служащий не вправе</a:t>
            </a:r>
            <a:r>
              <a:rPr lang="ru-RU" dirty="0"/>
              <a:t>:</a:t>
            </a:r>
          </a:p>
          <a:p>
            <a:r>
              <a:rPr lang="ru-RU" dirty="0"/>
              <a:t>• заниматься предпринимательской деятельностью лично или через иных лиц, оказывать содействие супругу (супруге), близким родственникам или свойственникам в осуществлении предпринимательской деятельности, используя служебное положение;</a:t>
            </a:r>
          </a:p>
          <a:p>
            <a:r>
              <a:rPr lang="ru-RU" dirty="0"/>
              <a:t>• принимать участие лично или через доверенных лиц в управлении коммерческой организацией, за исключением случаев, предусмотренных законодательными актами;</a:t>
            </a:r>
          </a:p>
          <a:p>
            <a:r>
              <a:rPr lang="ru-RU" dirty="0"/>
              <a:t>• выполнять иную оплачиваемую работу, не связанную с исполнением должностных обязанностей по месту основной службы, кроме педагогической (в части реализации содержания образовательных программ), научной, культурной, творческой деятельности и медицинской практики;</a:t>
            </a:r>
          </a:p>
          <a:p>
            <a:r>
              <a:rPr lang="ru-RU" dirty="0"/>
              <a:t>• использовать служебное положение в интересах политических партий, религиозных организаций, иных юридических лиц, а также граждан, если это расходится с интересами государственной службы;</a:t>
            </a:r>
          </a:p>
          <a:p>
            <a:r>
              <a:rPr lang="ru-RU" dirty="0"/>
              <a:t>• принимать имущество (подарки) или получать другую выгоду в виде услуги в связи с исполнением служебных обязанностей, за исключением сувениров, вручаемых при проведении протокольных и иных официальных мероприятий. Полученные государственными служащими при проведении протокольных и иных официальных мероприятий сувениры, стоимость которых превышает пять базовых величин, передаются в доход государства по решению комиссии, создаваемой руководителем государственного органа, в котором государственный служащий занимает государственную должность;</a:t>
            </a:r>
          </a:p>
          <a:p>
            <a:r>
              <a:rPr lang="ru-RU" dirty="0"/>
              <a:t>• иметь счета в иностранных банках, за исключением случаев выполнения государственных функций в других странах и иных предусмотренных законодательством случаев.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6367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3464"/>
            <a:ext cx="10515600" cy="5893499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Право на поступление на государственную службу имеют граждане Республики Беларусь, достигшие восемнадцатилетнего возраста, владеющие государственными языками Республики Беларусь и отвечающие иным требованиям, установленным законодательными актами о государственной службе. При поступлении на государственную службу, а также при её прохождении не допускаются какие-либо ограничения и (или) преимущества в зависимости от пола, расы, национальности, социального происхождения, имущественного положения, отношения к религии, убеждений, а также принадлежности к политическим партиям и иным общественным объединениям, за исключением случаев, предусмотренных Конституцией Республики Беларусь.</a:t>
            </a:r>
          </a:p>
          <a:p>
            <a:r>
              <a:rPr lang="ru-RU" dirty="0"/>
              <a:t>Квалификационными требованиями, предъявляемыми при поступлении на государственную службу, являются:</a:t>
            </a:r>
          </a:p>
          <a:p>
            <a:r>
              <a:rPr lang="ru-RU" dirty="0"/>
              <a:t>• соответствующее образование, за исключением случаев, когда для занятия государственной должности наличие определённого образования не требуется;</a:t>
            </a:r>
          </a:p>
          <a:p>
            <a:r>
              <a:rPr lang="ru-RU" dirty="0"/>
              <a:t>• необходимый стаж и опыт работы по специальности, за исключением случаев, когда для занятия государственной должности они не установлены;</a:t>
            </a:r>
          </a:p>
          <a:p>
            <a:r>
              <a:rPr lang="ru-RU" dirty="0"/>
              <a:t>• владение государственными языками Республики Беларусь;</a:t>
            </a:r>
          </a:p>
          <a:p>
            <a:r>
              <a:rPr lang="ru-RU" dirty="0"/>
              <a:t>• знание Конституции Республики Беларусь, законов применительно к исполнению соответствующих должностных обязанностей.</a:t>
            </a:r>
          </a:p>
          <a:p>
            <a:r>
              <a:rPr lang="ru-RU" dirty="0"/>
              <a:t>В учреждениях высшего образования нашей страны осуществляется подготовка по ряду специальностей, связанных с государственным управлением.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831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448"/>
            <a:ext cx="10515600" cy="6021515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Специальность «Государственное управление»</a:t>
            </a:r>
            <a:endParaRPr lang="ru-RU" dirty="0"/>
          </a:p>
          <a:p>
            <a:r>
              <a:rPr lang="ru-RU" dirty="0"/>
              <a:t>Подготовка специалиста по данной специальности предполагает формирование профессиональных компетенций, включающих знания и умения по разработке мероприятий по регулированию социально-экономических процессов и отношений в сфере государственного и хозяйственного управления, а также стратегий, прогнозов и планов развития организаций и их структурных подразделений; правовому сопровождению государственных управленческих процессов и технологий, направленных на решение задач государственного и хозяйственного управления; реализации принципов и направлений государственной кадровой и социально-экономической политики, подбору, расстановке и разделению труда между специалистами и другими работниками организаций и их структурных подразделений и др.</a:t>
            </a:r>
          </a:p>
          <a:p>
            <a:r>
              <a:rPr lang="ru-RU" dirty="0"/>
              <a:t>Специальность обеспечивает получение квалификации </a:t>
            </a:r>
            <a:r>
              <a:rPr lang="ru-RU" i="1" dirty="0"/>
              <a:t>«Экономист-менеджер»</a:t>
            </a:r>
            <a:r>
              <a:rPr lang="ru-RU" dirty="0"/>
              <a:t>.</a:t>
            </a:r>
          </a:p>
          <a:p>
            <a:r>
              <a:rPr lang="ru-RU" dirty="0"/>
              <a:t>Объектами профессиональной деятельности специалистов являются:</a:t>
            </a:r>
          </a:p>
          <a:p>
            <a:r>
              <a:rPr lang="ru-RU" dirty="0"/>
              <a:t>• государственные органы;</a:t>
            </a:r>
          </a:p>
          <a:p>
            <a:r>
              <a:rPr lang="ru-RU" dirty="0"/>
              <a:t>• органы местного управления и самоуправления всех территориальных уровней;</a:t>
            </a:r>
          </a:p>
          <a:p>
            <a:r>
              <a:rPr lang="ru-RU" dirty="0"/>
              <a:t>• социально-экономические связи и отношения в государстве и его административно-территориальных единицах;</a:t>
            </a:r>
          </a:p>
          <a:p>
            <a:r>
              <a:rPr lang="ru-RU" dirty="0"/>
              <a:t>• процессы взаимодействия человека, общества и государства.</a:t>
            </a:r>
          </a:p>
          <a:p>
            <a:r>
              <a:rPr lang="ru-RU" dirty="0"/>
              <a:t>После окончания обучения выпускники вышеназванной специальности могут занимать следующие должности:</a:t>
            </a:r>
          </a:p>
          <a:p>
            <a:r>
              <a:rPr lang="ru-RU" dirty="0"/>
              <a:t>• экономист;</a:t>
            </a:r>
          </a:p>
          <a:p>
            <a:r>
              <a:rPr lang="ru-RU" dirty="0"/>
              <a:t>• экономист по финансовой работе.</a:t>
            </a:r>
          </a:p>
          <a:p>
            <a:r>
              <a:rPr lang="ru-RU" b="1" i="1" dirty="0"/>
              <a:t>Обучение проводится в учреждениях образования:</a:t>
            </a:r>
            <a:r>
              <a:rPr lang="ru-RU" dirty="0"/>
              <a:t> </a:t>
            </a:r>
            <a:r>
              <a:rPr lang="ru-RU" i="1" dirty="0"/>
              <a:t>УО «Белорусский государственный экономический университет»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4449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884</Words>
  <Application>Microsoft Office PowerPoint</Application>
  <PresentationFormat>Широкоэкранный</PresentationFormat>
  <Paragraphs>93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Профессии в сфере государственного управления </vt:lpstr>
      <vt:lpstr>Государственное управление – это деятельность органов государственной власти и их должностных лиц по практической реализации выработанного плана во благо общества и государства.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Профессии в сфере государственного управления </dc:title>
  <dc:creator>Учетная запись Майкрософт</dc:creator>
  <cp:lastModifiedBy>Учетная запись Майкрософт</cp:lastModifiedBy>
  <cp:revision>1</cp:revision>
  <dcterms:created xsi:type="dcterms:W3CDTF">2026-03-31T14:07:44Z</dcterms:created>
  <dcterms:modified xsi:type="dcterms:W3CDTF">2026-03-31T14:12:12Z</dcterms:modified>
</cp:coreProperties>
</file>