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68" r:id="rId10"/>
    <p:sldId id="277" r:id="rId11"/>
    <p:sldId id="278" r:id="rId12"/>
    <p:sldId id="279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openxmlformats.org/officeDocument/2006/relationships/image" Target="../media/image26.jpeg"/><Relationship Id="rId4" Type="http://schemas.microsoft.com/office/2007/relationships/hdphoto" Target="../media/hdphoto18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6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9.wdp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17.jpeg"/><Relationship Id="rId4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6.wdp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§ 4—5. Общественно-политическое </a:t>
            </a:r>
            <a:r>
              <a:rPr lang="ru-RU" dirty="0" smtClean="0"/>
              <a:t>движение в </a:t>
            </a:r>
            <a:r>
              <a:rPr lang="ru-RU" dirty="0"/>
              <a:t>первой половине XIX в. Изменения</a:t>
            </a:r>
            <a:br>
              <a:rPr lang="ru-RU" dirty="0"/>
            </a:br>
            <a:r>
              <a:rPr lang="ru-RU" dirty="0"/>
              <a:t>в политике российского правительства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562111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2538102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566124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Эмилия </a:t>
            </a:r>
            <a:r>
              <a:rPr lang="ru-RU" dirty="0" err="1" smtClean="0"/>
              <a:t>Плятер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83671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19 июня 1831 г</a:t>
            </a:r>
            <a:r>
              <a:rPr lang="ru-RU" sz="2400" dirty="0" smtClean="0"/>
              <a:t>. - </a:t>
            </a:r>
            <a:r>
              <a:rPr lang="ru-RU" sz="2400" dirty="0"/>
              <a:t>битва за Вильно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93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81534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62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u="sng" dirty="0" smtClean="0">
                <a:solidFill>
                  <a:srgbClr val="C00000"/>
                </a:solidFill>
              </a:rPr>
              <a:t>«Разбор </a:t>
            </a:r>
            <a:r>
              <a:rPr lang="be-BY" sz="2400" b="1" u="sng" dirty="0">
                <a:solidFill>
                  <a:srgbClr val="C00000"/>
                </a:solidFill>
              </a:rPr>
              <a:t>шляхты</a:t>
            </a:r>
            <a:r>
              <a:rPr lang="be-BY" sz="2400" b="1" u="sng" dirty="0" smtClean="0">
                <a:solidFill>
                  <a:srgbClr val="C00000"/>
                </a:solidFill>
              </a:rPr>
              <a:t>»</a:t>
            </a:r>
            <a:r>
              <a:rPr lang="be-BY" sz="2400" dirty="0" smtClean="0"/>
              <a:t> - </a:t>
            </a:r>
            <a:r>
              <a:rPr lang="be-BY" sz="2400" b="1" dirty="0"/>
              <a:t>проверку документов о дворянском происхождении и перевод на этой основе части шляхты в налогооблагаемые сельские и городские сословия.</a:t>
            </a:r>
            <a:r>
              <a:rPr lang="be-BY" sz="2400" b="1" u="sng" dirty="0" smtClean="0">
                <a:solidFill>
                  <a:srgbClr val="C00000"/>
                </a:solidFill>
              </a:rPr>
              <a:t>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49289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1831 </a:t>
            </a:r>
            <a:r>
              <a:rPr lang="ru-RU" b="1" dirty="0"/>
              <a:t>г. </a:t>
            </a:r>
            <a:r>
              <a:rPr lang="ru-RU" b="1" dirty="0" smtClean="0"/>
              <a:t>– </a:t>
            </a:r>
            <a:r>
              <a:rPr lang="ru-RU" dirty="0" smtClean="0"/>
              <a:t>введение российского </a:t>
            </a:r>
            <a:r>
              <a:rPr lang="ru-RU" dirty="0"/>
              <a:t>законодательства в Витебской и Могилевской губерниях,</a:t>
            </a:r>
          </a:p>
          <a:p>
            <a:r>
              <a:rPr lang="ru-RU" b="1" dirty="0" smtClean="0"/>
              <a:t>1840 </a:t>
            </a:r>
            <a:r>
              <a:rPr lang="ru-RU" b="1" dirty="0"/>
              <a:t>г. </a:t>
            </a:r>
            <a:r>
              <a:rPr lang="ru-RU" dirty="0"/>
              <a:t>— также в Минской, Гродненской и </a:t>
            </a:r>
            <a:r>
              <a:rPr lang="ru-RU" dirty="0" err="1"/>
              <a:t>Виленской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645024"/>
            <a:ext cx="80676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9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Примером начала </a:t>
            </a:r>
            <a:r>
              <a:rPr lang="be-BY" sz="2400" b="1" u="sng" dirty="0">
                <a:solidFill>
                  <a:srgbClr val="C00000"/>
                </a:solidFill>
              </a:rPr>
              <a:t>демократического</a:t>
            </a:r>
            <a:r>
              <a:rPr lang="be-BY" sz="2400" b="1" u="sng" dirty="0"/>
              <a:t> </a:t>
            </a:r>
            <a:r>
              <a:rPr lang="be-BY" sz="2400" b="1" u="sng" dirty="0">
                <a:solidFill>
                  <a:srgbClr val="C00000"/>
                </a:solidFill>
              </a:rPr>
              <a:t>этапа</a:t>
            </a:r>
            <a:r>
              <a:rPr lang="be-BY" sz="2400" b="1" dirty="0">
                <a:solidFill>
                  <a:srgbClr val="C00000"/>
                </a:solidFill>
              </a:rPr>
              <a:t> </a:t>
            </a:r>
            <a:r>
              <a:rPr lang="be-BY" sz="2400" b="1" dirty="0"/>
              <a:t>в общественном движении в Беларуси стало основание студентом Виленской медико-хирургической академии </a:t>
            </a:r>
            <a:r>
              <a:rPr lang="be-BY" sz="2400" b="1" dirty="0">
                <a:solidFill>
                  <a:srgbClr val="002060"/>
                </a:solidFill>
              </a:rPr>
              <a:t>Францем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002060"/>
                </a:solidFill>
              </a:rPr>
              <a:t>Савичем </a:t>
            </a:r>
            <a:r>
              <a:rPr lang="be-BY" sz="2400" b="1" dirty="0"/>
              <a:t>в </a:t>
            </a:r>
            <a:r>
              <a:rPr lang="be-BY" sz="2400" b="1" dirty="0">
                <a:solidFill>
                  <a:srgbClr val="FF0000"/>
                </a:solidFill>
              </a:rPr>
              <a:t>1836</a:t>
            </a:r>
            <a:r>
              <a:rPr lang="be-BY" sz="2400" b="1" dirty="0"/>
              <a:t> г. в Вильно </a:t>
            </a:r>
            <a:r>
              <a:rPr lang="be-BY" sz="2400" b="1" u="sng" dirty="0">
                <a:solidFill>
                  <a:srgbClr val="FF0000"/>
                </a:solidFill>
              </a:rPr>
              <a:t>Демократического общества</a:t>
            </a:r>
            <a:r>
              <a:rPr lang="be-BY" sz="2400" b="1" u="sng" dirty="0"/>
              <a:t>.</a:t>
            </a:r>
            <a:r>
              <a:rPr lang="be-BY" sz="2400" b="1" dirty="0"/>
              <a:t> Его участники пропагандировали идеи дружбы народов в борьбе против самодержавия, выступали за освобождение крестьян и наделение их землей.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97046" y="3140968"/>
            <a:ext cx="8087500" cy="3163839"/>
            <a:chOff x="597046" y="3140968"/>
            <a:chExt cx="8087500" cy="3163839"/>
          </a:xfrm>
        </p:grpSpPr>
        <p:pic>
          <p:nvPicPr>
            <p:cNvPr id="7170" name="Picture 2" descr="http://www.litmir.co/BookBinary/114485/1333242035/i_004.png/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046" y="3169434"/>
              <a:ext cx="4248472" cy="31353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www.postkomsg.com/upload/iblock/5e0/savich-franc-andreevich_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546" y="3140968"/>
              <a:ext cx="3810000" cy="25431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14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722" y="1325704"/>
            <a:ext cx="8229600" cy="1143000"/>
          </a:xfrm>
        </p:spPr>
        <p:txBody>
          <a:bodyPr>
            <a:noAutofit/>
          </a:bodyPr>
          <a:lstStyle/>
          <a:p>
            <a:r>
              <a:rPr lang="be-BY" sz="3200" b="1" dirty="0"/>
              <a:t>В </a:t>
            </a:r>
            <a:r>
              <a:rPr lang="be-BY" sz="3200" b="1" dirty="0">
                <a:solidFill>
                  <a:srgbClr val="FF0000"/>
                </a:solidFill>
              </a:rPr>
              <a:t>1817 </a:t>
            </a:r>
            <a:r>
              <a:rPr lang="be-BY" sz="3200" b="1" dirty="0"/>
              <a:t>г. по инициативе студентов Виленского университета </a:t>
            </a:r>
            <a:r>
              <a:rPr lang="be-BY" sz="3200" b="1" dirty="0">
                <a:solidFill>
                  <a:srgbClr val="002060"/>
                </a:solidFill>
              </a:rPr>
              <a:t>Адама Мицкевича</a:t>
            </a:r>
            <a:r>
              <a:rPr lang="be-BY" sz="3200" b="1" dirty="0"/>
              <a:t>, </a:t>
            </a:r>
            <a:r>
              <a:rPr lang="be-BY" sz="3200" b="1" dirty="0">
                <a:solidFill>
                  <a:srgbClr val="002060"/>
                </a:solidFill>
              </a:rPr>
              <a:t>Тома</a:t>
            </a:r>
            <a:r>
              <a:rPr lang="ru-RU" sz="3200" b="1" dirty="0">
                <a:solidFill>
                  <a:srgbClr val="002060"/>
                </a:solidFill>
              </a:rPr>
              <a:t>ш</a:t>
            </a:r>
            <a:r>
              <a:rPr lang="be-BY" sz="3200" b="1" dirty="0">
                <a:solidFill>
                  <a:srgbClr val="002060"/>
                </a:solidFill>
              </a:rPr>
              <a:t>а Зана</a:t>
            </a:r>
            <a:r>
              <a:rPr lang="be-BY" sz="3200" b="1" dirty="0"/>
              <a:t>, </a:t>
            </a:r>
            <a:r>
              <a:rPr lang="be-BY" sz="3200" b="1" dirty="0">
                <a:solidFill>
                  <a:srgbClr val="002060"/>
                </a:solidFill>
              </a:rPr>
              <a:t>Яна Чечота </a:t>
            </a:r>
            <a:r>
              <a:rPr lang="be-BY" sz="3200" b="1" dirty="0"/>
              <a:t>было создано </a:t>
            </a:r>
            <a:r>
              <a:rPr lang="be-BY" sz="3200" b="1" dirty="0">
                <a:solidFill>
                  <a:srgbClr val="C00000"/>
                </a:solidFill>
              </a:rPr>
              <a:t>Общество </a:t>
            </a:r>
            <a:r>
              <a:rPr lang="be-BY" sz="3200" b="1" u="sng" dirty="0">
                <a:solidFill>
                  <a:srgbClr val="C00000"/>
                </a:solidFill>
              </a:rPr>
              <a:t>филоматов </a:t>
            </a:r>
            <a:r>
              <a:rPr lang="be-BY" sz="3200" b="1" dirty="0">
                <a:solidFill>
                  <a:srgbClr val="C00000"/>
                </a:solidFill>
              </a:rPr>
              <a:t>— любителей наук</a:t>
            </a:r>
            <a:r>
              <a:rPr lang="be-BY" sz="3200" b="1" dirty="0"/>
              <a:t>. </a:t>
            </a:r>
            <a:br>
              <a:rPr lang="be-BY" sz="3200" b="1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11560" y="3212976"/>
            <a:ext cx="8121762" cy="3168352"/>
            <a:chOff x="482686" y="1988840"/>
            <a:chExt cx="8121762" cy="316835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064908" y="2025192"/>
              <a:ext cx="2539540" cy="3132000"/>
              <a:chOff x="3160422" y="1920433"/>
              <a:chExt cx="2539540" cy="3089143"/>
            </a:xfrm>
          </p:grpSpPr>
          <p:pic>
            <p:nvPicPr>
              <p:cNvPr id="10" name="Picture 2" descr="http://whereminsk.by/media/pic/_original/3/vankovich_portret_t_zana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0422" y="1920433"/>
                <a:ext cx="2539540" cy="308914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419872" y="2060848"/>
                <a:ext cx="2088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err="1" smtClean="0">
                    <a:solidFill>
                      <a:schemeClr val="bg1"/>
                    </a:solidFill>
                  </a:rPr>
                  <a:t>Томаш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chemeClr val="bg1"/>
                    </a:solidFill>
                  </a:rPr>
                  <a:t>Зан</a:t>
                </a:r>
                <a:endParaRPr lang="be-BY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482686" y="2021592"/>
              <a:ext cx="2649154" cy="3132000"/>
              <a:chOff x="395536" y="2021592"/>
              <a:chExt cx="2649154" cy="3132000"/>
            </a:xfrm>
          </p:grpSpPr>
          <p:pic>
            <p:nvPicPr>
              <p:cNvPr id="8" name="Picture 4" descr="http://artru.info/il/img.php?img=4675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601"/>
              <a:stretch/>
            </p:blipFill>
            <p:spPr bwMode="auto">
              <a:xfrm flipH="1">
                <a:off x="395536" y="2021592"/>
                <a:ext cx="2649154" cy="3132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11560" y="4653136"/>
                <a:ext cx="2232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</a:rPr>
                  <a:t>Адам Мицкевич</a:t>
                </a:r>
                <a:endParaRPr lang="be-BY" sz="20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7" name="Picture 6" descr="http://csgpb.mogilev.by/biblioteka/wp-content/uploads/2016/05/8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25" b="14163"/>
            <a:stretch/>
          </p:blipFill>
          <p:spPr bwMode="auto">
            <a:xfrm>
              <a:off x="3175810" y="1988840"/>
              <a:ext cx="2836350" cy="31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58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20901"/>
            <a:ext cx="8229600" cy="4525963"/>
          </a:xfrm>
        </p:spPr>
        <p:txBody>
          <a:bodyPr/>
          <a:lstStyle/>
          <a:p>
            <a:pPr algn="ctr"/>
            <a:r>
              <a:rPr lang="be-BY" sz="2800" b="1" dirty="0"/>
              <a:t>Среди филоматов был </a:t>
            </a:r>
            <a:r>
              <a:rPr lang="be-BY" sz="2800" b="1" dirty="0">
                <a:solidFill>
                  <a:srgbClr val="002060"/>
                </a:solidFill>
              </a:rPr>
              <a:t>Игнат Домейко</a:t>
            </a:r>
            <a:r>
              <a:rPr lang="be-BY" sz="2800" b="1" dirty="0"/>
              <a:t>, который после участия в восстании 1830—1831 гг. уехал за границу и оказался в Чили, где за свою научную и просветительскую деятельность был объявлен национальным героем.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3555648"/>
            <a:ext cx="8294283" cy="1871768"/>
            <a:chOff x="621297" y="2996952"/>
            <a:chExt cx="8294283" cy="187176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1297" y="2996952"/>
              <a:ext cx="5271882" cy="1871768"/>
              <a:chOff x="621297" y="2996952"/>
              <a:chExt cx="5271882" cy="1871768"/>
            </a:xfrm>
          </p:grpSpPr>
          <p:pic>
            <p:nvPicPr>
              <p:cNvPr id="7" name="Picture 2" descr="http://whereminsk.by/media/pic/_original/10/670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97" y="3068960"/>
                <a:ext cx="3014599" cy="179976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http://vchili.com/images/2015/02/articles-60525_imagen_0.jpe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838"/>
              <a:stretch/>
            </p:blipFill>
            <p:spPr bwMode="auto">
              <a:xfrm>
                <a:off x="3707904" y="2996952"/>
                <a:ext cx="2185275" cy="1800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6" descr="http://www.charter97.org/photos/galleries/2015/gi-16576-81590-big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85" r="5489" b="33366"/>
            <a:stretch/>
          </p:blipFill>
          <p:spPr bwMode="auto">
            <a:xfrm>
              <a:off x="5940152" y="2996952"/>
              <a:ext cx="2975428" cy="18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738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algn="ctr"/>
            <a:r>
              <a:rPr lang="be-BY" b="1" dirty="0"/>
              <a:t>В </a:t>
            </a:r>
            <a:r>
              <a:rPr lang="be-BY" b="1" dirty="0">
                <a:solidFill>
                  <a:srgbClr val="FF0000"/>
                </a:solidFill>
              </a:rPr>
              <a:t>1820</a:t>
            </a:r>
            <a:r>
              <a:rPr lang="be-BY" b="1" dirty="0"/>
              <a:t> г. образовалась более массовая организация — </a:t>
            </a:r>
            <a:r>
              <a:rPr lang="be-BY" b="1" dirty="0">
                <a:solidFill>
                  <a:srgbClr val="C00000"/>
                </a:solidFill>
              </a:rPr>
              <a:t>Общество </a:t>
            </a:r>
            <a:r>
              <a:rPr lang="be-BY" b="1" u="sng" dirty="0">
                <a:solidFill>
                  <a:srgbClr val="C00000"/>
                </a:solidFill>
              </a:rPr>
              <a:t>филаретов</a:t>
            </a:r>
            <a:r>
              <a:rPr lang="be-BY" b="1" dirty="0">
                <a:solidFill>
                  <a:srgbClr val="C00000"/>
                </a:solidFill>
              </a:rPr>
              <a:t> — любителей добродетелей</a:t>
            </a:r>
            <a:r>
              <a:rPr lang="be-BY" b="1" dirty="0"/>
              <a:t>. </a:t>
            </a:r>
            <a:endParaRPr lang="be-BY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57742" y="2295359"/>
            <a:ext cx="8039402" cy="2635268"/>
            <a:chOff x="665736" y="1369796"/>
            <a:chExt cx="8039402" cy="263526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65736" y="1369796"/>
              <a:ext cx="5994496" cy="2628000"/>
              <a:chOff x="665736" y="1340768"/>
              <a:chExt cx="5994496" cy="2628000"/>
            </a:xfrm>
          </p:grpSpPr>
          <p:pic>
            <p:nvPicPr>
              <p:cNvPr id="7" name="Picture 2" descr="http://img.tyt.by/n/fotofact/09/e/3_vilnius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2593" y="1340768"/>
                <a:ext cx="3947639" cy="2628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https://upload.wikimedia.org/wikipedia/commons/thumb/2/24/PhilomathesPhilarethes.jpg/500px-PhilomathesPhilarethe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36" y="1340768"/>
                <a:ext cx="2034056" cy="2628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8" descr="http://etherdynamic.ru/uploads/posts/2011-04/1303729730_propuesta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2738" y="1377064"/>
              <a:ext cx="2102400" cy="262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154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u="sng" dirty="0">
                <a:solidFill>
                  <a:srgbClr val="C00000"/>
                </a:solidFill>
              </a:rPr>
              <a:t>Декабристское движение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75719"/>
            <a:ext cx="8229600" cy="1950444"/>
          </a:xfrm>
        </p:spPr>
        <p:txBody>
          <a:bodyPr>
            <a:normAutofit fontScale="92500" lnSpcReduction="10000"/>
          </a:bodyPr>
          <a:lstStyle/>
          <a:p>
            <a:r>
              <a:rPr lang="be-BY" b="1" dirty="0" smtClean="0"/>
              <a:t>Северное общество декабристов 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Никита Муравьев</a:t>
            </a:r>
            <a:endParaRPr lang="be-BY" b="1" dirty="0"/>
          </a:p>
          <a:p>
            <a:r>
              <a:rPr lang="be-BY" b="1" u="sng" dirty="0" smtClean="0">
                <a:solidFill>
                  <a:srgbClr val="C00000"/>
                </a:solidFill>
              </a:rPr>
              <a:t>«</a:t>
            </a:r>
            <a:r>
              <a:rPr lang="be-BY" b="1" u="sng" dirty="0">
                <a:solidFill>
                  <a:srgbClr val="C00000"/>
                </a:solidFill>
              </a:rPr>
              <a:t>минский вариант»</a:t>
            </a:r>
            <a:r>
              <a:rPr lang="be-BY" b="1" dirty="0">
                <a:solidFill>
                  <a:srgbClr val="C00000"/>
                </a:solidFill>
              </a:rPr>
              <a:t> </a:t>
            </a:r>
            <a:r>
              <a:rPr lang="be-BY" b="1" dirty="0"/>
              <a:t>проекта российской </a:t>
            </a:r>
            <a:r>
              <a:rPr lang="be-BY" b="1" dirty="0" smtClean="0"/>
              <a:t>конституции</a:t>
            </a:r>
            <a:endParaRPr lang="be-BY" b="1" dirty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13960" y="1268760"/>
            <a:ext cx="7916079" cy="2753291"/>
            <a:chOff x="616361" y="2060848"/>
            <a:chExt cx="7916079" cy="2753291"/>
          </a:xfrm>
        </p:grpSpPr>
        <p:pic>
          <p:nvPicPr>
            <p:cNvPr id="5" name="Picture 2" descr="http://enoth.org/enc/2/10.files/image07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060848"/>
              <a:ext cx="2304256" cy="27532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s://upload.wikimedia.org/wikipedia/commons/thumb/2/26/P.F._Sokolov_033.jpg/200px-P.F._Sokolov_03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53518" y="2276872"/>
              <a:ext cx="1905000" cy="237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http://slon.ru/upload/iblock/a3d/a3dcecab82c327ebacb5fd341a38ee48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361" y="2363394"/>
              <a:ext cx="3019535" cy="23948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191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912" y="354165"/>
            <a:ext cx="8229600" cy="4525963"/>
          </a:xfrm>
        </p:spPr>
        <p:txBody>
          <a:bodyPr/>
          <a:lstStyle/>
          <a:p>
            <a:pPr algn="ctr"/>
            <a:r>
              <a:rPr lang="be-BY" b="1" dirty="0"/>
              <a:t>В </a:t>
            </a:r>
            <a:r>
              <a:rPr lang="be-BY" b="1" dirty="0">
                <a:solidFill>
                  <a:srgbClr val="FF0000"/>
                </a:solidFill>
              </a:rPr>
              <a:t>1823 </a:t>
            </a:r>
            <a:r>
              <a:rPr lang="be-BY" b="1" dirty="0"/>
              <a:t>г. по инициативе </a:t>
            </a:r>
            <a:r>
              <a:rPr lang="be-BY" b="1" dirty="0" smtClean="0">
                <a:solidFill>
                  <a:srgbClr val="002060"/>
                </a:solidFill>
              </a:rPr>
              <a:t>Сергея Муравьева-Апостола</a:t>
            </a:r>
            <a:r>
              <a:rPr lang="be-BY" b="1" dirty="0"/>
              <a:t> </a:t>
            </a:r>
            <a:r>
              <a:rPr lang="be-BY" b="1" dirty="0" smtClean="0"/>
              <a:t>был </a:t>
            </a:r>
            <a:r>
              <a:rPr lang="be-BY" b="1" dirty="0"/>
              <a:t>разработан так называемый </a:t>
            </a:r>
            <a:r>
              <a:rPr lang="be-BY" b="1" u="sng" dirty="0">
                <a:solidFill>
                  <a:srgbClr val="C00000"/>
                </a:solidFill>
              </a:rPr>
              <a:t>бобруйский план</a:t>
            </a:r>
            <a:r>
              <a:rPr lang="be-BY" b="1" dirty="0">
                <a:solidFill>
                  <a:srgbClr val="C00000"/>
                </a:solidFill>
              </a:rPr>
              <a:t> </a:t>
            </a:r>
            <a:r>
              <a:rPr lang="be-BY" b="1" dirty="0"/>
              <a:t>восстания. План предусматривал арест царя и его свиты во время осмотра войск в крепости.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57200" y="3068960"/>
            <a:ext cx="8064896" cy="3636000"/>
            <a:chOff x="467544" y="2745328"/>
            <a:chExt cx="8064896" cy="3636000"/>
          </a:xfrm>
        </p:grpSpPr>
        <p:pic>
          <p:nvPicPr>
            <p:cNvPr id="5" name="Picture 4" descr="http://bobruisk-library.by/data/documents/PvB-bobruyskaya-krepost-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7" r="4762"/>
            <a:stretch/>
          </p:blipFill>
          <p:spPr bwMode="auto">
            <a:xfrm>
              <a:off x="467544" y="2745328"/>
              <a:ext cx="5112568" cy="3636000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historicus.ru/assets/images/muraviev_apostol_akvarel_utkin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3577" y="2748817"/>
              <a:ext cx="3028863" cy="35657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6280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105"/>
            <a:ext cx="8229600" cy="4525963"/>
          </a:xfrm>
        </p:spPr>
        <p:txBody>
          <a:bodyPr/>
          <a:lstStyle/>
          <a:p>
            <a:pPr algn="ctr"/>
            <a:r>
              <a:rPr lang="be-BY" b="1" dirty="0" smtClean="0">
                <a:solidFill>
                  <a:srgbClr val="002060"/>
                </a:solidFill>
              </a:rPr>
              <a:t>Михаил </a:t>
            </a:r>
            <a:r>
              <a:rPr lang="be-BY" b="1" dirty="0">
                <a:solidFill>
                  <a:srgbClr val="002060"/>
                </a:solidFill>
              </a:rPr>
              <a:t>Рукевича </a:t>
            </a:r>
            <a:r>
              <a:rPr lang="be-BY" b="1" dirty="0" smtClean="0"/>
              <a:t>- </a:t>
            </a:r>
            <a:r>
              <a:rPr lang="be-BY" b="1" dirty="0"/>
              <a:t>тайное </a:t>
            </a:r>
            <a:r>
              <a:rPr lang="be-BY" b="1" u="sng" dirty="0">
                <a:solidFill>
                  <a:srgbClr val="C00000"/>
                </a:solidFill>
              </a:rPr>
              <a:t>Общество военных </a:t>
            </a:r>
            <a:r>
              <a:rPr lang="be-BY" b="1" u="sng" dirty="0" smtClean="0">
                <a:solidFill>
                  <a:srgbClr val="C00000"/>
                </a:solidFill>
              </a:rPr>
              <a:t>товарищей</a:t>
            </a:r>
          </a:p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11560" y="3501008"/>
            <a:ext cx="7920997" cy="2269588"/>
            <a:chOff x="453142" y="1931346"/>
            <a:chExt cx="7920997" cy="2269588"/>
          </a:xfrm>
        </p:grpSpPr>
        <p:pic>
          <p:nvPicPr>
            <p:cNvPr id="5" name="Picture 2" descr="http://www.russedina.ru/images/kazni5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42" y="1931346"/>
              <a:ext cx="3326770" cy="2255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Группа 5"/>
            <p:cNvGrpSpPr/>
            <p:nvPr/>
          </p:nvGrpSpPr>
          <p:grpSpPr>
            <a:xfrm>
              <a:off x="3809502" y="1943734"/>
              <a:ext cx="4564637" cy="2257200"/>
              <a:chOff x="3765960" y="1943734"/>
              <a:chExt cx="4564637" cy="2257200"/>
            </a:xfrm>
          </p:grpSpPr>
          <p:pic>
            <p:nvPicPr>
              <p:cNvPr id="7" name="Picture 4" descr="http://www.rulex.ru/rpg/WebPict/fullpic/0059-057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5960" y="1943734"/>
                <a:ext cx="1826281" cy="22572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8" descr="http://bse.uaio.ru/DE/98/0815017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96" t="18409" b="6256"/>
              <a:stretch/>
            </p:blipFill>
            <p:spPr bwMode="auto">
              <a:xfrm>
                <a:off x="5594627" y="1959812"/>
                <a:ext cx="2735970" cy="2232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6385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Восстание </a:t>
            </a:r>
            <a:r>
              <a:rPr lang="ru-RU" dirty="0"/>
              <a:t>1830—1831 </a:t>
            </a:r>
            <a:r>
              <a:rPr lang="ru-RU" dirty="0" smtClean="0"/>
              <a:t>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главная цель - </a:t>
            </a:r>
            <a:r>
              <a:rPr lang="ru-RU" dirty="0"/>
              <a:t>восстановление Речи </a:t>
            </a:r>
            <a:r>
              <a:rPr lang="ru-RU" dirty="0" err="1" smtClean="0"/>
              <a:t>Посполитой</a:t>
            </a:r>
            <a:r>
              <a:rPr lang="ru-RU" dirty="0" smtClean="0"/>
              <a:t> в </a:t>
            </a:r>
            <a:r>
              <a:rPr lang="ru-RU" dirty="0"/>
              <a:t>границах 1772 г.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06141" y="4015773"/>
            <a:ext cx="7931718" cy="2292952"/>
            <a:chOff x="539552" y="1881080"/>
            <a:chExt cx="7931718" cy="229295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39552" y="1881080"/>
              <a:ext cx="5976664" cy="2292952"/>
              <a:chOff x="539552" y="1881080"/>
              <a:chExt cx="5976664" cy="2292952"/>
            </a:xfrm>
          </p:grpSpPr>
          <p:pic>
            <p:nvPicPr>
              <p:cNvPr id="7" name="Picture 6" descr="http://www.travnikov.ru/al-dec/dekab12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66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791" b="6509"/>
              <a:stretch/>
            </p:blipFill>
            <p:spPr bwMode="auto">
              <a:xfrm>
                <a:off x="539552" y="1916832"/>
                <a:ext cx="4197976" cy="22572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http://dic.academic.ru/pictures/bse/jpg/0280124617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1920" y="1881080"/>
                <a:ext cx="1754296" cy="2268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6" descr="http://delaemvmeste.by/wp-content/uploads/2014/01/Kosinery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710" y="1902318"/>
              <a:ext cx="1897560" cy="226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804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... </a:t>
            </a:r>
            <a:r>
              <a:rPr lang="ru-RU" dirty="0" err="1"/>
              <a:t>былі</a:t>
            </a:r>
            <a:r>
              <a:rPr lang="ru-RU" dirty="0"/>
              <a:t> </a:t>
            </a:r>
            <a:r>
              <a:rPr lang="ru-RU" dirty="0" err="1"/>
              <a:t>разасланы</a:t>
            </a:r>
            <a:r>
              <a:rPr lang="ru-RU" dirty="0"/>
              <a:t> </a:t>
            </a:r>
            <a:r>
              <a:rPr lang="ru-RU" dirty="0" err="1"/>
              <a:t>адозвы</a:t>
            </a:r>
            <a:r>
              <a:rPr lang="ru-RU" dirty="0"/>
              <a:t> з </a:t>
            </a:r>
            <a:r>
              <a:rPr lang="ru-RU" dirty="0" err="1"/>
              <a:t>заклікамі</a:t>
            </a:r>
            <a:r>
              <a:rPr lang="ru-RU" dirty="0"/>
              <a:t> да </a:t>
            </a:r>
            <a:r>
              <a:rPr lang="ru-RU" dirty="0" err="1"/>
              <a:t>ўзброенай</a:t>
            </a:r>
            <a:r>
              <a:rPr lang="ru-RU" dirty="0"/>
              <a:t> </a:t>
            </a:r>
            <a:r>
              <a:rPr lang="ru-RU" dirty="0" err="1"/>
              <a:t>барацьбы</a:t>
            </a:r>
            <a:r>
              <a:rPr lang="ru-RU" dirty="0"/>
              <a:t>, </a:t>
            </a:r>
            <a:r>
              <a:rPr lang="ru-RU" dirty="0" err="1"/>
              <a:t>адрасаваныя</a:t>
            </a:r>
            <a:r>
              <a:rPr lang="ru-RU" dirty="0"/>
              <a:t> да </a:t>
            </a:r>
            <a:r>
              <a:rPr lang="ru-RU" dirty="0" err="1"/>
              <a:t>шляхціцаў</a:t>
            </a:r>
            <a:r>
              <a:rPr lang="ru-RU" dirty="0"/>
              <a:t>, </a:t>
            </a:r>
            <a:r>
              <a:rPr lang="ru-RU" dirty="0" err="1"/>
              <a:t>святарства</a:t>
            </a:r>
            <a:r>
              <a:rPr lang="ru-RU" dirty="0"/>
              <a:t>, </a:t>
            </a:r>
            <a:r>
              <a:rPr lang="ru-RU" dirty="0" err="1"/>
              <a:t>жанчын</a:t>
            </a:r>
            <a:r>
              <a:rPr lang="ru-RU" dirty="0"/>
              <a:t>, </a:t>
            </a:r>
            <a:r>
              <a:rPr lang="ru-RU" dirty="0" err="1"/>
              <a:t>сялян</a:t>
            </a:r>
            <a:r>
              <a:rPr lang="ru-RU" dirty="0"/>
              <a:t>, </a:t>
            </a:r>
            <a:r>
              <a:rPr lang="ru-RU" dirty="0" err="1"/>
              <a:t>яўрэяў</a:t>
            </a:r>
            <a:r>
              <a:rPr lang="ru-RU" dirty="0"/>
              <a:t> ... : 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«</a:t>
            </a:r>
            <a:r>
              <a:rPr lang="ru-RU" dirty="0" err="1"/>
              <a:t>Браты</a:t>
            </a:r>
            <a:r>
              <a:rPr lang="ru-RU" dirty="0"/>
              <a:t> Шляхта! ...</a:t>
            </a:r>
            <a:r>
              <a:rPr lang="ru-RU" dirty="0" err="1"/>
              <a:t>Загадваем</a:t>
            </a:r>
            <a:r>
              <a:rPr lang="ru-RU" dirty="0"/>
              <a:t>, </a:t>
            </a:r>
            <a:r>
              <a:rPr lang="ru-RU" dirty="0" err="1"/>
              <a:t>каб</a:t>
            </a:r>
            <a:r>
              <a:rPr lang="ru-RU" dirty="0"/>
              <a:t> з </a:t>
            </a:r>
            <a:r>
              <a:rPr lang="ru-RU" dirty="0" err="1"/>
              <a:t>кожнага</a:t>
            </a:r>
            <a:r>
              <a:rPr lang="ru-RU" dirty="0"/>
              <a:t> </a:t>
            </a:r>
            <a:r>
              <a:rPr lang="ru-RU" dirty="0" err="1"/>
              <a:t>Вашага</a:t>
            </a:r>
            <a:r>
              <a:rPr lang="ru-RU" dirty="0"/>
              <a:t> дыму, на </a:t>
            </a:r>
            <a:r>
              <a:rPr lang="ru-RU" dirty="0" err="1"/>
              <a:t>працягу</a:t>
            </a:r>
            <a:r>
              <a:rPr lang="ru-RU" dirty="0"/>
              <a:t> 3-х </a:t>
            </a:r>
            <a:r>
              <a:rPr lang="ru-RU" dirty="0" err="1"/>
              <a:t>дзён</a:t>
            </a:r>
            <a:r>
              <a:rPr lang="ru-RU" dirty="0"/>
              <a:t> </a:t>
            </a:r>
            <a:r>
              <a:rPr lang="ru-RU" dirty="0" err="1"/>
              <a:t>пасля</a:t>
            </a:r>
            <a:r>
              <a:rPr lang="ru-RU" dirty="0"/>
              <a:t> даты </a:t>
            </a:r>
            <a:r>
              <a:rPr lang="ru-RU" dirty="0" err="1"/>
              <a:t>апублікавання</a:t>
            </a:r>
            <a:r>
              <a:rPr lang="ru-RU" dirty="0"/>
              <a:t> </a:t>
            </a:r>
            <a:r>
              <a:rPr lang="ru-RU" dirty="0" err="1"/>
              <a:t>гэтага</a:t>
            </a:r>
            <a:r>
              <a:rPr lang="ru-RU" dirty="0"/>
              <a:t> </a:t>
            </a:r>
            <a:r>
              <a:rPr lang="ru-RU" dirty="0" err="1"/>
              <a:t>распараджэння</a:t>
            </a:r>
            <a:r>
              <a:rPr lang="ru-RU" dirty="0"/>
              <a:t>, </a:t>
            </a:r>
            <a:r>
              <a:rPr lang="ru-RU" dirty="0" err="1"/>
              <a:t>быў</a:t>
            </a:r>
            <a:r>
              <a:rPr lang="ru-RU" dirty="0"/>
              <a:t> </a:t>
            </a:r>
            <a:r>
              <a:rPr lang="ru-RU" dirty="0" err="1"/>
              <a:t>пастаўлены</a:t>
            </a:r>
            <a:r>
              <a:rPr lang="ru-RU" dirty="0"/>
              <a:t> </a:t>
            </a:r>
            <a:r>
              <a:rPr lang="ru-RU" dirty="0" err="1"/>
              <a:t>малады</a:t>
            </a:r>
            <a:r>
              <a:rPr lang="ru-RU" dirty="0"/>
              <a:t> </a:t>
            </a:r>
            <a:r>
              <a:rPr lang="ru-RU" dirty="0" err="1"/>
              <a:t>шляхціц</a:t>
            </a:r>
            <a:r>
              <a:rPr lang="ru-RU" dirty="0"/>
              <a:t> на </a:t>
            </a:r>
            <a:r>
              <a:rPr lang="ru-RU" dirty="0" err="1"/>
              <a:t>кані</a:t>
            </a:r>
            <a:r>
              <a:rPr lang="ru-RU" dirty="0"/>
              <a:t>, </a:t>
            </a:r>
            <a:r>
              <a:rPr lang="ru-RU" dirty="0" err="1"/>
              <a:t>узброены</a:t>
            </a:r>
            <a:r>
              <a:rPr lang="ru-RU" dirty="0"/>
              <a:t> </a:t>
            </a:r>
            <a:r>
              <a:rPr lang="ru-RU" dirty="0" err="1"/>
              <a:t>пікай</a:t>
            </a:r>
            <a:r>
              <a:rPr lang="ru-RU" dirty="0"/>
              <a:t>, </a:t>
            </a:r>
            <a:r>
              <a:rPr lang="ru-RU" dirty="0" err="1"/>
              <a:t>стрэльбай</a:t>
            </a:r>
            <a:r>
              <a:rPr lang="ru-RU" dirty="0"/>
              <a:t>, </a:t>
            </a:r>
            <a:r>
              <a:rPr lang="ru-RU" dirty="0" err="1"/>
              <a:t>пісталетамі</a:t>
            </a:r>
            <a:r>
              <a:rPr lang="ru-RU" dirty="0"/>
              <a:t> і </a:t>
            </a:r>
            <a:r>
              <a:rPr lang="ru-RU" dirty="0" err="1"/>
              <a:t>шабляй</a:t>
            </a:r>
            <a:r>
              <a:rPr lang="ru-RU" dirty="0"/>
              <a:t> ...» ... </a:t>
            </a:r>
            <a:r>
              <a:rPr lang="ru-RU" dirty="0" err="1"/>
              <a:t>Сялянам</a:t>
            </a:r>
            <a:r>
              <a:rPr lang="ru-RU" dirty="0"/>
              <a:t> </a:t>
            </a:r>
            <a:r>
              <a:rPr lang="ru-RU" dirty="0" err="1"/>
              <a:t>абяцалася</a:t>
            </a:r>
            <a:r>
              <a:rPr lang="ru-RU" dirty="0"/>
              <a:t> </a:t>
            </a:r>
            <a:r>
              <a:rPr lang="ru-RU" dirty="0" err="1"/>
              <a:t>памяншэнне</a:t>
            </a:r>
            <a:r>
              <a:rPr lang="ru-RU" dirty="0"/>
              <a:t> </a:t>
            </a:r>
            <a:r>
              <a:rPr lang="ru-RU" dirty="0" err="1"/>
              <a:t>павіннасцей</a:t>
            </a:r>
            <a:r>
              <a:rPr lang="ru-RU" dirty="0"/>
              <a:t>. </a:t>
            </a:r>
            <a:r>
              <a:rPr lang="ru-RU" dirty="0" err="1"/>
              <a:t>Абмяркоўваліся</a:t>
            </a:r>
            <a:r>
              <a:rPr lang="ru-RU" dirty="0"/>
              <a:t> … </a:t>
            </a:r>
            <a:r>
              <a:rPr lang="ru-RU" dirty="0" err="1"/>
              <a:t>пытанні</a:t>
            </a:r>
            <a:r>
              <a:rPr lang="ru-RU" dirty="0"/>
              <a:t> </a:t>
            </a:r>
            <a:r>
              <a:rPr lang="ru-RU" dirty="0" err="1"/>
              <a:t>будучага</a:t>
            </a:r>
            <a:r>
              <a:rPr lang="ru-RU" dirty="0"/>
              <a:t> </a:t>
            </a:r>
            <a:r>
              <a:rPr lang="ru-RU" dirty="0" err="1"/>
              <a:t>дзяржавы</a:t>
            </a:r>
            <a:r>
              <a:rPr lang="ru-RU" dirty="0"/>
              <a:t>, за </a:t>
            </a:r>
            <a:r>
              <a:rPr lang="ru-RU" dirty="0" err="1"/>
              <a:t>адраджэнне</a:t>
            </a:r>
            <a:r>
              <a:rPr lang="ru-RU" dirty="0"/>
              <a:t> </a:t>
            </a:r>
            <a:r>
              <a:rPr lang="ru-RU" dirty="0" err="1"/>
              <a:t>якой</a:t>
            </a:r>
            <a:r>
              <a:rPr lang="ru-RU" dirty="0"/>
              <a:t> </a:t>
            </a:r>
            <a:r>
              <a:rPr lang="ru-RU" dirty="0" err="1"/>
              <a:t>яны</a:t>
            </a:r>
            <a:r>
              <a:rPr lang="ru-RU" dirty="0"/>
              <a:t> </a:t>
            </a:r>
            <a:r>
              <a:rPr lang="ru-RU" dirty="0" err="1"/>
              <a:t>выступілі</a:t>
            </a:r>
            <a:r>
              <a:rPr lang="ru-RU" dirty="0"/>
              <a:t> …</a:t>
            </a:r>
          </a:p>
          <a:p>
            <a:endParaRPr lang="ru-RU" dirty="0"/>
          </a:p>
          <a:p>
            <a:pPr algn="just"/>
            <a:r>
              <a:rPr lang="ru-RU" dirty="0"/>
              <a:t>...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тычылася</a:t>
            </a:r>
            <a:r>
              <a:rPr lang="ru-RU" dirty="0"/>
              <a:t> </a:t>
            </a:r>
            <a:r>
              <a:rPr lang="ru-RU" dirty="0" err="1"/>
              <a:t>падрыхтаванасці</a:t>
            </a:r>
            <a:r>
              <a:rPr lang="ru-RU" dirty="0"/>
              <a:t> для </a:t>
            </a:r>
            <a:r>
              <a:rPr lang="ru-RU" dirty="0" err="1"/>
              <a:t>вядзення</a:t>
            </a:r>
            <a:r>
              <a:rPr lang="ru-RU" dirty="0"/>
              <a:t> </a:t>
            </a:r>
            <a:r>
              <a:rPr lang="ru-RU" dirty="0" err="1"/>
              <a:t>ваенных</a:t>
            </a:r>
            <a:r>
              <a:rPr lang="ru-RU" dirty="0"/>
              <a:t> </a:t>
            </a:r>
            <a:r>
              <a:rPr lang="ru-RU" dirty="0" err="1"/>
              <a:t>дзеянняў</a:t>
            </a:r>
            <a:r>
              <a:rPr lang="ru-RU" dirty="0"/>
              <a:t>, то </a:t>
            </a:r>
            <a:r>
              <a:rPr lang="ru-RU" dirty="0" err="1"/>
              <a:t>трэба</a:t>
            </a:r>
            <a:r>
              <a:rPr lang="ru-RU" dirty="0"/>
              <a:t> </a:t>
            </a:r>
            <a:r>
              <a:rPr lang="ru-RU" dirty="0" err="1"/>
              <a:t>адзначыць</a:t>
            </a:r>
            <a:r>
              <a:rPr lang="ru-RU" dirty="0"/>
              <a:t>,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байцы</a:t>
            </a:r>
            <a:r>
              <a:rPr lang="ru-RU" dirty="0"/>
              <a:t> з </a:t>
            </a:r>
            <a:r>
              <a:rPr lang="ru-RU" dirty="0" err="1"/>
              <a:t>першай</a:t>
            </a:r>
            <a:r>
              <a:rPr lang="ru-RU" dirty="0"/>
              <a:t> </a:t>
            </a:r>
            <a:r>
              <a:rPr lang="ru-RU" dirty="0" err="1"/>
              <a:t>шарэнгі</a:t>
            </a:r>
            <a:r>
              <a:rPr lang="ru-RU" dirty="0"/>
              <a:t> </a:t>
            </a:r>
            <a:r>
              <a:rPr lang="ru-RU" dirty="0" err="1"/>
              <a:t>атрымалі</a:t>
            </a:r>
            <a:r>
              <a:rPr lang="ru-RU" dirty="0"/>
              <a:t> </a:t>
            </a:r>
            <a:r>
              <a:rPr lang="ru-RU" dirty="0" err="1"/>
              <a:t>стрэльбы</a:t>
            </a:r>
            <a:r>
              <a:rPr lang="ru-RU" dirty="0"/>
              <a:t>, другой –косы, з </a:t>
            </a:r>
            <a:r>
              <a:rPr lang="ru-RU" dirty="0" err="1"/>
              <a:t>трэцяй</a:t>
            </a:r>
            <a:r>
              <a:rPr lang="ru-RU" dirty="0"/>
              <a:t> – </a:t>
            </a:r>
            <a:r>
              <a:rPr lang="ru-RU" dirty="0" err="1"/>
              <a:t>пікі</a:t>
            </a:r>
            <a:r>
              <a:rPr lang="ru-RU" dirty="0"/>
              <a:t>, </a:t>
            </a:r>
            <a:r>
              <a:rPr lang="ru-RU" dirty="0" err="1"/>
              <a:t>даўжыня</a:t>
            </a:r>
            <a:r>
              <a:rPr lang="ru-RU" dirty="0"/>
              <a:t> </a:t>
            </a:r>
            <a:r>
              <a:rPr lang="ru-RU" dirty="0" err="1"/>
              <a:t>якіх</a:t>
            </a:r>
            <a:r>
              <a:rPr lang="ru-RU" dirty="0"/>
              <a:t> </a:t>
            </a:r>
            <a:r>
              <a:rPr lang="ru-RU" dirty="0" err="1"/>
              <a:t>дасягала</a:t>
            </a:r>
            <a:r>
              <a:rPr lang="ru-RU" dirty="0"/>
              <a:t> да </a:t>
            </a:r>
            <a:r>
              <a:rPr lang="ru-RU" dirty="0" err="1"/>
              <a:t>першай</a:t>
            </a:r>
            <a:r>
              <a:rPr lang="ru-RU" dirty="0"/>
              <a:t> </a:t>
            </a:r>
            <a:r>
              <a:rPr lang="ru-RU" dirty="0" err="1"/>
              <a:t>лініі</a:t>
            </a:r>
            <a:r>
              <a:rPr lang="ru-RU" dirty="0"/>
              <a:t>. У той </a:t>
            </a:r>
            <a:r>
              <a:rPr lang="ru-RU" dirty="0" err="1"/>
              <a:t>жа</a:t>
            </a:r>
            <a:r>
              <a:rPr lang="ru-RU" dirty="0"/>
              <a:t> час </a:t>
            </a:r>
            <a:r>
              <a:rPr lang="ru-RU" dirty="0" err="1"/>
              <a:t>былі</a:t>
            </a:r>
            <a:r>
              <a:rPr lang="ru-RU" dirty="0"/>
              <a:t> і без </a:t>
            </a:r>
            <a:r>
              <a:rPr lang="ru-RU" dirty="0" err="1"/>
              <a:t>узбраення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161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390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§ 4—5. Общественно-политическое движение в первой половине XIX в. Изменения в политике российского правительства</vt:lpstr>
      <vt:lpstr>В 1817 г. по инициативе студентов Виленского университета Адама Мицкевича, Томаша Зана, Яна Чечота было создано Общество филоматов — любителей наук.  </vt:lpstr>
      <vt:lpstr>Презентация PowerPoint</vt:lpstr>
      <vt:lpstr>Презентация PowerPoint</vt:lpstr>
      <vt:lpstr>Декабристское движение</vt:lpstr>
      <vt:lpstr>Презентация PowerPoint</vt:lpstr>
      <vt:lpstr>Презентация PowerPoint</vt:lpstr>
      <vt:lpstr>Восстание 1830—1831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Общественно-политическое движение  в первой трети XIX в.</dc:title>
  <dc:creator>Mam</dc:creator>
  <cp:lastModifiedBy>Учетная запись Майкрософт</cp:lastModifiedBy>
  <cp:revision>23</cp:revision>
  <dcterms:created xsi:type="dcterms:W3CDTF">2016-08-11T17:20:49Z</dcterms:created>
  <dcterms:modified xsi:type="dcterms:W3CDTF">2023-09-20T14:55:11Z</dcterms:modified>
</cp:coreProperties>
</file>