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2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544" y="-10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Segoe Print" pitchFamily="2" charset="0"/>
              </a:rPr>
              <a:t>Уравнения содержащие знак модуля</a:t>
            </a:r>
            <a:endParaRPr lang="en-GB" dirty="0">
              <a:latin typeface="Segoe Print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9847" y="5562600"/>
            <a:ext cx="4800600" cy="9906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Презентацию сделал ученик 11 «А» класса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Кайгородов Владимир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774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Что такое модуль в уравнениях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Модуль числа </a:t>
            </a:r>
            <a:r>
              <a:rPr lang="ru-RU" sz="1800" dirty="0"/>
              <a:t>в математике — это расстояние от начала отсчёта до точки координатной прямой, соответствующей этому числу. Поскольку на координатной прямой мы можем отложить расстояние в две стороны, то такое расстояние можно найти и с отрицательными точками, и с положительными. </a:t>
            </a:r>
            <a:r>
              <a:rPr lang="ru-RU" sz="1800" b="1" dirty="0"/>
              <a:t>Расстояние</a:t>
            </a:r>
            <a:r>
              <a:rPr lang="ru-RU" sz="1800" dirty="0"/>
              <a:t> измеряет длину отрезка, то есть оно </a:t>
            </a:r>
            <a:r>
              <a:rPr lang="ru-RU" sz="1800" b="1" dirty="0"/>
              <a:t>всегда будет положительно. </a:t>
            </a:r>
            <a:endParaRPr lang="ru-RU" sz="1800" b="1" dirty="0" smtClean="0"/>
          </a:p>
          <a:p>
            <a:endParaRPr lang="ru-RU" sz="1800" dirty="0"/>
          </a:p>
          <a:p>
            <a:r>
              <a:rPr lang="ru-RU" dirty="0" smtClean="0"/>
              <a:t>Обозначается</a:t>
            </a:r>
            <a:r>
              <a:rPr lang="ru-RU" sz="2800" dirty="0" smtClean="0"/>
              <a:t> </a:t>
            </a:r>
            <a:r>
              <a:rPr lang="ru-RU" sz="1800" dirty="0" smtClean="0"/>
              <a:t>МОДУЛЬ числа </a:t>
            </a:r>
            <a:r>
              <a:rPr lang="en-GB" sz="1800" dirty="0" smtClean="0"/>
              <a:t>x </a:t>
            </a:r>
            <a:r>
              <a:rPr lang="ru-RU" sz="1800" dirty="0" smtClean="0"/>
              <a:t>следующим образом</a:t>
            </a:r>
            <a:r>
              <a:rPr lang="en-GB" sz="1800" dirty="0" smtClean="0"/>
              <a:t>:</a:t>
            </a:r>
            <a:r>
              <a:rPr lang="ru-RU" sz="1800" dirty="0" smtClean="0"/>
              <a:t> </a:t>
            </a:r>
            <a:r>
              <a:rPr lang="en-GB" b="1" dirty="0" smtClean="0"/>
              <a:t>|x|</a:t>
            </a:r>
            <a:endParaRPr lang="ru-RU" b="1" dirty="0" smtClean="0"/>
          </a:p>
          <a:p>
            <a:endParaRPr lang="ru-RU" sz="2800" dirty="0"/>
          </a:p>
          <a:p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367913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/>
          <a:lstStyle/>
          <a:p>
            <a:r>
              <a:rPr lang="ru-RU" dirty="0" smtClean="0"/>
              <a:t>Свойства модуля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6096000"/>
          </a:xfrm>
        </p:spPr>
        <p:txBody>
          <a:bodyPr>
            <a:normAutofit fontScale="55000" lnSpcReduction="20000"/>
          </a:bodyPr>
          <a:lstStyle/>
          <a:p>
            <a:r>
              <a:rPr lang="ru-RU" sz="3800" dirty="0"/>
              <a:t>Основные Свойства:</a:t>
            </a:r>
          </a:p>
          <a:p>
            <a:pPr lvl="1"/>
            <a:r>
              <a:rPr lang="ru-RU" sz="3000" b="1" dirty="0" smtClean="0"/>
              <a:t>Множество </a:t>
            </a:r>
            <a:r>
              <a:rPr lang="ru-RU" sz="3000" b="1" dirty="0"/>
              <a:t>действительных:</a:t>
            </a:r>
          </a:p>
          <a:p>
            <a:pPr lvl="2"/>
            <a:r>
              <a:rPr lang="ru-RU" sz="2300" dirty="0" smtClean="0"/>
              <a:t>1</a:t>
            </a:r>
            <a:r>
              <a:rPr lang="ru-RU" sz="2300" dirty="0"/>
              <a:t>. Область определения: (−∞;+∞</a:t>
            </a:r>
            <a:r>
              <a:rPr lang="ru-RU" sz="2300" dirty="0" smtClean="0"/>
              <a:t>)</a:t>
            </a:r>
          </a:p>
          <a:p>
            <a:pPr lvl="2"/>
            <a:r>
              <a:rPr lang="ru-RU" sz="2300" dirty="0" smtClean="0"/>
              <a:t>2.Область </a:t>
            </a:r>
            <a:r>
              <a:rPr lang="ru-RU" sz="2300" dirty="0"/>
              <a:t>значений: [0; +∞</a:t>
            </a:r>
            <a:r>
              <a:rPr lang="ru-RU" sz="2300" dirty="0" smtClean="0"/>
              <a:t>)</a:t>
            </a:r>
          </a:p>
          <a:p>
            <a:pPr lvl="2"/>
            <a:r>
              <a:rPr lang="ru-RU" sz="2300" dirty="0" smtClean="0"/>
              <a:t>3.Функция </a:t>
            </a:r>
            <a:r>
              <a:rPr lang="ru-RU" sz="2300" dirty="0"/>
              <a:t>чётная</a:t>
            </a:r>
            <a:r>
              <a:rPr lang="ru-RU" sz="2300" dirty="0" smtClean="0"/>
              <a:t>.</a:t>
            </a:r>
          </a:p>
          <a:p>
            <a:pPr lvl="2"/>
            <a:r>
              <a:rPr lang="ru-RU" sz="2300" dirty="0" smtClean="0"/>
              <a:t>4.Функция </a:t>
            </a:r>
            <a:r>
              <a:rPr lang="ru-RU" sz="2300" dirty="0"/>
              <a:t>дифференцируема всюду, кроме нуля. В x=0 происходит излом</a:t>
            </a:r>
          </a:p>
          <a:p>
            <a:pPr marL="548640" lvl="2" indent="0">
              <a:buNone/>
            </a:pPr>
            <a:endParaRPr lang="ru-RU" dirty="0"/>
          </a:p>
          <a:p>
            <a:pPr lvl="1"/>
            <a:r>
              <a:rPr lang="ru-RU" sz="2900" b="1" dirty="0" smtClean="0"/>
              <a:t>Множество комплексных чисел:</a:t>
            </a:r>
          </a:p>
          <a:p>
            <a:pPr lvl="1"/>
            <a:r>
              <a:rPr lang="ru-RU" sz="2300" dirty="0" smtClean="0"/>
              <a:t>1</a:t>
            </a:r>
            <a:r>
              <a:rPr lang="ru-RU" sz="2300" dirty="0"/>
              <a:t>. Область определения: вся комплексная плоскость.</a:t>
            </a:r>
          </a:p>
          <a:p>
            <a:pPr lvl="1"/>
            <a:r>
              <a:rPr lang="ru-RU" sz="2300" dirty="0"/>
              <a:t>2.Область значений:  [0; +∞)</a:t>
            </a:r>
          </a:p>
          <a:p>
            <a:pPr lvl="1"/>
            <a:r>
              <a:rPr lang="ru-RU" sz="2300" dirty="0"/>
              <a:t>3.Модуль как комплексная функция не дифференцируема ни в одной точке, поскольку условия Коши-Римана не выполнены</a:t>
            </a:r>
            <a:r>
              <a:rPr lang="ru-RU" sz="2300" dirty="0" smtClean="0"/>
              <a:t>.</a:t>
            </a:r>
          </a:p>
          <a:p>
            <a:pPr lvl="1"/>
            <a:endParaRPr lang="ru-RU" sz="2300" dirty="0"/>
          </a:p>
          <a:p>
            <a:r>
              <a:rPr lang="ru-RU" sz="2900" b="1" dirty="0"/>
              <a:t>Алгебраические своства</a:t>
            </a:r>
          </a:p>
          <a:p>
            <a:pPr lvl="1"/>
            <a:r>
              <a:rPr lang="ru-RU" sz="2200" b="1" dirty="0" smtClean="0"/>
              <a:t>Для </a:t>
            </a:r>
            <a:r>
              <a:rPr lang="ru-RU" sz="2200" b="1" dirty="0"/>
              <a:t>любых вещественных чисел a,b имеют место следующие соотношения:</a:t>
            </a:r>
          </a:p>
          <a:p>
            <a:pPr lvl="2"/>
            <a:r>
              <a:rPr lang="ru-RU" sz="2200" b="1" dirty="0" smtClean="0"/>
              <a:t>|</a:t>
            </a:r>
            <a:r>
              <a:rPr lang="ru-RU" sz="2200" b="1" dirty="0"/>
              <a:t>x| = √x^2</a:t>
            </a:r>
          </a:p>
          <a:p>
            <a:pPr lvl="2"/>
            <a:r>
              <a:rPr lang="ru-RU" sz="2200" b="1" dirty="0" smtClean="0"/>
              <a:t>квадрат </a:t>
            </a:r>
            <a:r>
              <a:rPr lang="ru-RU" sz="2200" b="1" dirty="0"/>
              <a:t>модуля числа равен квадрату этого числа: x|〖a|〗^2= a^2</a:t>
            </a:r>
          </a:p>
          <a:p>
            <a:pPr lvl="2"/>
            <a:r>
              <a:rPr lang="ru-RU" sz="2200" b="1" dirty="0" smtClean="0"/>
              <a:t>модуль </a:t>
            </a:r>
            <a:r>
              <a:rPr lang="ru-RU" sz="2200" b="1" dirty="0"/>
              <a:t>любого числа равен либо больше нуля: |a|≥0, причем модуль числа равен нулю только когда число равно нулю</a:t>
            </a:r>
          </a:p>
          <a:p>
            <a:pPr lvl="2"/>
            <a:r>
              <a:rPr lang="ru-RU" sz="2200" b="1" dirty="0" smtClean="0"/>
              <a:t>Модули </a:t>
            </a:r>
            <a:r>
              <a:rPr lang="ru-RU" sz="2200" b="1" dirty="0"/>
              <a:t>противоположных чисел равны: |a| = |-a|</a:t>
            </a:r>
          </a:p>
          <a:p>
            <a:pPr lvl="2"/>
            <a:r>
              <a:rPr lang="ru-RU" sz="2200" b="1" dirty="0" smtClean="0"/>
              <a:t>|</a:t>
            </a:r>
            <a:r>
              <a:rPr lang="ru-RU" sz="2200" b="1" dirty="0"/>
              <a:t>a^l |=〖|a|〗^l  , если a^l существует</a:t>
            </a:r>
          </a:p>
          <a:p>
            <a:pPr lvl="2"/>
            <a:r>
              <a:rPr lang="ru-RU" sz="2200" b="1" dirty="0" smtClean="0"/>
              <a:t>|a </a:t>
            </a:r>
            <a:r>
              <a:rPr lang="ru-RU" sz="2200" b="1" dirty="0"/>
              <a:t>+ b| ≤ |a| + |b|</a:t>
            </a:r>
          </a:p>
          <a:p>
            <a:pPr lvl="2"/>
            <a:r>
              <a:rPr lang="ru-RU" sz="2200" b="1" dirty="0" smtClean="0"/>
              <a:t>|</a:t>
            </a:r>
            <a:r>
              <a:rPr lang="ru-RU" sz="2200" b="1" dirty="0"/>
              <a:t>a|  ≥ a.</a:t>
            </a:r>
          </a:p>
          <a:p>
            <a:pPr lvl="2"/>
            <a:r>
              <a:rPr lang="ru-RU" sz="2200" b="1" dirty="0" smtClean="0"/>
              <a:t>Если </a:t>
            </a:r>
            <a:r>
              <a:rPr lang="ru-RU" sz="2200" b="1" dirty="0"/>
              <a:t>число а будет положительным, например, 5, то неравенство |5| &gt;= 5 </a:t>
            </a:r>
          </a:p>
          <a:p>
            <a:pPr lvl="3"/>
            <a:r>
              <a:rPr lang="ru-RU" sz="2200" b="1" dirty="0" smtClean="0"/>
              <a:t> </a:t>
            </a:r>
            <a:r>
              <a:rPr lang="ru-RU" sz="2200" b="1" dirty="0"/>
              <a:t>5 &gt;= 5  выполняется, поскольку знак неравенства нестрогий. </a:t>
            </a:r>
          </a:p>
          <a:p>
            <a:pPr lvl="2"/>
            <a:r>
              <a:rPr lang="ru-RU" sz="2200" b="1" dirty="0" smtClean="0"/>
              <a:t>Если </a:t>
            </a:r>
            <a:r>
              <a:rPr lang="ru-RU" sz="2200" b="1" dirty="0"/>
              <a:t>число а будет отрицательным, например, -5, то неравенство |-5| &gt;= -5 →5 &gt;= -5  выполняется, поскольку положительное число всегда больше отрицательного.</a:t>
            </a:r>
          </a:p>
          <a:p>
            <a:pPr lvl="2"/>
            <a:r>
              <a:rPr lang="ru-RU" sz="2200" b="1" dirty="0" smtClean="0"/>
              <a:t>модуль </a:t>
            </a:r>
            <a:r>
              <a:rPr lang="ru-RU" sz="2200" b="1" dirty="0"/>
              <a:t>произведения двух (и более) чисел равен произведению их модулей: |ab| = a*|b|, a&gt;0</a:t>
            </a:r>
          </a:p>
          <a:p>
            <a:pPr lvl="2"/>
            <a:r>
              <a:rPr lang="ru-RU" sz="2200" b="1" dirty="0" smtClean="0"/>
              <a:t>модуль </a:t>
            </a:r>
            <a:r>
              <a:rPr lang="ru-RU" sz="2200" b="1" dirty="0"/>
              <a:t>частного от деления двух чисел равен частному от деления модулей этих двух чисел </a:t>
            </a:r>
          </a:p>
          <a:p>
            <a:pPr lvl="2"/>
            <a:r>
              <a:rPr lang="ru-RU" sz="2200" b="1" dirty="0"/>
              <a:t>|a/b|=  (|a|)/(|b|)</a:t>
            </a:r>
          </a:p>
        </p:txBody>
      </p:sp>
    </p:spTree>
    <p:extLst>
      <p:ext uri="{BB962C8B-B14F-4D97-AF65-F5344CB8AC3E}">
        <p14:creationId xmlns:p14="http://schemas.microsoft.com/office/powerpoint/2010/main" val="2781065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14300"/>
            <a:ext cx="822960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Возникновение модуля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914400"/>
            <a:ext cx="4876800" cy="5943600"/>
          </a:xfrm>
        </p:spPr>
        <p:txBody>
          <a:bodyPr>
            <a:normAutofit/>
          </a:bodyPr>
          <a:lstStyle/>
          <a:p>
            <a:r>
              <a:rPr lang="ru-RU" b="1" dirty="0" smtClean="0"/>
              <a:t>Роджер Котс(</a:t>
            </a:r>
            <a:r>
              <a:rPr lang="ru-RU" b="1" i="1" dirty="0" smtClean="0"/>
              <a:t>1682-1716</a:t>
            </a:r>
            <a:r>
              <a:rPr lang="ru-RU" b="1" dirty="0" smtClean="0"/>
              <a:t>) </a:t>
            </a:r>
            <a:r>
              <a:rPr lang="ru-RU" sz="2800" b="1" dirty="0" smtClean="0"/>
              <a:t>-</a:t>
            </a:r>
            <a:r>
              <a:rPr lang="ru-RU" dirty="0" smtClean="0"/>
              <a:t>Английский </a:t>
            </a:r>
            <a:r>
              <a:rPr lang="ru-RU" dirty="0"/>
              <a:t>математик, астроном и философ, помощник Исаака </a:t>
            </a:r>
            <a:r>
              <a:rPr lang="ru-RU" dirty="0" smtClean="0"/>
              <a:t>Ньютона. </a:t>
            </a:r>
            <a:r>
              <a:rPr lang="ru-RU" dirty="0"/>
              <a:t>Член Лондонского королевского общества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Считается, </a:t>
            </a:r>
            <a:r>
              <a:rPr lang="ru-RU" dirty="0"/>
              <a:t>что </a:t>
            </a:r>
            <a:r>
              <a:rPr lang="ru-RU" dirty="0" smtClean="0"/>
              <a:t>термин «модуль» </a:t>
            </a:r>
            <a:r>
              <a:rPr lang="ru-RU" dirty="0"/>
              <a:t>предложил использовать </a:t>
            </a:r>
            <a:r>
              <a:rPr lang="ru-RU" dirty="0" smtClean="0"/>
              <a:t>именно он</a:t>
            </a:r>
            <a:r>
              <a:rPr lang="ru-RU" sz="2800" dirty="0" smtClean="0"/>
              <a:t>. </a:t>
            </a:r>
            <a:endParaRPr lang="en-GB" sz="2800" dirty="0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3810000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00" y="4507468"/>
            <a:ext cx="39243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,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3548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История появления знака модуля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9050" y="1299091"/>
            <a:ext cx="4514850" cy="4876800"/>
          </a:xfrm>
        </p:spPr>
        <p:txBody>
          <a:bodyPr/>
          <a:lstStyle/>
          <a:p>
            <a:r>
              <a:rPr lang="ru-RU" b="1" dirty="0"/>
              <a:t>Вильгельм Лейбниц(</a:t>
            </a:r>
            <a:r>
              <a:rPr lang="ru-RU" b="1" i="1" dirty="0"/>
              <a:t>1646-1716</a:t>
            </a:r>
            <a:r>
              <a:rPr lang="ru-RU" b="1" dirty="0"/>
              <a:t>) - </a:t>
            </a:r>
            <a:r>
              <a:rPr lang="ru-RU" dirty="0"/>
              <a:t>немецкий философ, математик, физик, юрист. </a:t>
            </a:r>
            <a:r>
              <a:rPr lang="ru-RU" dirty="0" smtClean="0"/>
              <a:t>Он использовал </a:t>
            </a:r>
            <a:r>
              <a:rPr lang="ru-RU" dirty="0"/>
              <a:t>функцию, которую называл </a:t>
            </a:r>
            <a:r>
              <a:rPr lang="ru-RU" i="1" dirty="0"/>
              <a:t>модулем</a:t>
            </a:r>
            <a:r>
              <a:rPr lang="ru-RU" dirty="0"/>
              <a:t> и обозначал: mol</a:t>
            </a:r>
          </a:p>
          <a:p>
            <a:endParaRPr lang="en-GB" dirty="0"/>
          </a:p>
        </p:txBody>
      </p:sp>
      <p:pic>
        <p:nvPicPr>
          <p:cNvPr id="4" name="Picture 4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299091"/>
            <a:ext cx="4648200" cy="2293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4038600"/>
            <a:ext cx="4495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/>
              <a:t>Вильге́льм </a:t>
            </a:r>
            <a:r>
              <a:rPr lang="vi-VN" sz="2400" b="1" dirty="0" smtClean="0"/>
              <a:t>Ве́йерштрасс</a:t>
            </a:r>
            <a:r>
              <a:rPr lang="en-US" b="1" dirty="0" smtClean="0"/>
              <a:t>(1815-1897) </a:t>
            </a:r>
            <a:r>
              <a:rPr lang="en-US" sz="2400" b="1" dirty="0" smtClean="0"/>
              <a:t>–</a:t>
            </a:r>
            <a:r>
              <a:rPr lang="ru-RU" dirty="0" smtClean="0"/>
              <a:t> </a:t>
            </a:r>
            <a:r>
              <a:rPr lang="ru-RU" sz="2400" dirty="0" smtClean="0"/>
              <a:t>немецкий математик, </a:t>
            </a:r>
            <a:r>
              <a:rPr lang="ru-RU" sz="2400" dirty="0"/>
              <a:t>«отец современного </a:t>
            </a:r>
            <a:r>
              <a:rPr lang="ru-RU" sz="2400" dirty="0" smtClean="0"/>
              <a:t>анализа»</a:t>
            </a:r>
            <a:r>
              <a:rPr lang="ru-RU" sz="2400" b="1" dirty="0" smtClean="0"/>
              <a:t>.</a:t>
            </a:r>
          </a:p>
          <a:p>
            <a:r>
              <a:rPr lang="ru-RU" sz="2400" dirty="0" smtClean="0"/>
              <a:t>Именно он ввел общепринятое обозначение модуля </a:t>
            </a:r>
            <a:r>
              <a:rPr lang="en-GB" sz="2400" dirty="0" smtClean="0"/>
              <a:t>| |</a:t>
            </a:r>
            <a:endParaRPr lang="en-GB" sz="2400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810000"/>
            <a:ext cx="46482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5519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1190030"/>
            <a:ext cx="4048125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1"/>
            <a:ext cx="822960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Модуль и комплексные числа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1"/>
            <a:ext cx="3886200" cy="21336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/>
              <a:t>Для комплексного числа 𝑧=𝑎+𝑏𝑖</a:t>
            </a:r>
          </a:p>
          <a:p>
            <a:r>
              <a:rPr lang="ru-RU" dirty="0"/>
              <a:t>z=a+bi модуль определяется как: ∣z∣= √(a^2+b^2 )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581400"/>
            <a:ext cx="510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Такие именитые учёные, как  </a:t>
            </a:r>
            <a:r>
              <a:rPr lang="ru-RU" b="1" dirty="0" smtClean="0"/>
              <a:t>Жан </a:t>
            </a:r>
            <a:r>
              <a:rPr lang="ru-RU" b="1" dirty="0"/>
              <a:t>Робер Арган(1768-1822)</a:t>
            </a:r>
            <a:r>
              <a:rPr lang="ru-RU" dirty="0"/>
              <a:t> и </a:t>
            </a:r>
            <a:r>
              <a:rPr lang="ru-RU" b="1" dirty="0"/>
              <a:t>Коши(1789-1857) </a:t>
            </a:r>
            <a:r>
              <a:rPr lang="ru-RU" dirty="0"/>
              <a:t>ввели данное понятие и для комплексных чисел.</a:t>
            </a:r>
          </a:p>
        </p:txBody>
      </p:sp>
      <p:pic>
        <p:nvPicPr>
          <p:cNvPr id="3076" name="Picture 4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4504730"/>
            <a:ext cx="4114800" cy="2372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888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485</TotalTime>
  <Words>484</Words>
  <Application>Microsoft Office PowerPoint</Application>
  <PresentationFormat>On-screen Show (4:3)</PresentationFormat>
  <Paragraphs>58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Clarity</vt:lpstr>
      <vt:lpstr>Уравнения содержащие знак модуля</vt:lpstr>
      <vt:lpstr>Что такое модуль в уравнениях?</vt:lpstr>
      <vt:lpstr>Свойства модуля</vt:lpstr>
      <vt:lpstr>Возникновение модуля</vt:lpstr>
      <vt:lpstr>История появления знака модуля</vt:lpstr>
      <vt:lpstr>Модуль и комплексные числа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Уравнения содержащие знак модуля</dc:title>
  <dc:creator>user</dc:creator>
  <cp:lastModifiedBy>user</cp:lastModifiedBy>
  <cp:revision>15</cp:revision>
  <dcterms:created xsi:type="dcterms:W3CDTF">2006-08-16T00:00:00Z</dcterms:created>
  <dcterms:modified xsi:type="dcterms:W3CDTF">2025-05-11T19:47:23Z</dcterms:modified>
</cp:coreProperties>
</file>