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70" r:id="rId12"/>
    <p:sldId id="272" r:id="rId13"/>
    <p:sldId id="274" r:id="rId14"/>
    <p:sldId id="275" r:id="rId15"/>
    <p:sldId id="294" r:id="rId16"/>
    <p:sldId id="276" r:id="rId17"/>
    <p:sldId id="280" r:id="rId18"/>
    <p:sldId id="281" r:id="rId19"/>
    <p:sldId id="282" r:id="rId20"/>
    <p:sldId id="288" r:id="rId21"/>
    <p:sldId id="293" r:id="rId22"/>
    <p:sldId id="296" r:id="rId23"/>
    <p:sldId id="283" r:id="rId24"/>
    <p:sldId id="295" r:id="rId25"/>
    <p:sldId id="297" r:id="rId26"/>
    <p:sldId id="285" r:id="rId27"/>
    <p:sldId id="29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5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5990" y="1735696"/>
            <a:ext cx="7766936" cy="1646302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Фольклор, как средство формирования нравственно – патриотических чувств младших дошкольников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132320" y="4570877"/>
            <a:ext cx="3428104" cy="1096899"/>
          </a:xfrm>
        </p:spPr>
        <p:txBody>
          <a:bodyPr>
            <a:normAutofit/>
          </a:bodyPr>
          <a:lstStyle/>
          <a:p>
            <a:pPr algn="just"/>
            <a:r>
              <a:rPr lang="ru-RU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Выполнила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Пицык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О.Ю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Педагог 1 квалификационной категории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3280" y="5696372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МДОАУ "ЦРР-детский сад 116 </a:t>
            </a:r>
            <a:r>
              <a:rPr lang="ru-RU" dirty="0" err="1" smtClean="0"/>
              <a:t>г.Орска</a:t>
            </a:r>
            <a:r>
              <a:rPr lang="ru-RU" dirty="0" smtClean="0"/>
              <a:t>« группа № 4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012" y="2016720"/>
            <a:ext cx="3665376" cy="484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463" y="377587"/>
            <a:ext cx="8893504" cy="683462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002060"/>
                </a:solidFill>
              </a:rPr>
              <a:t>Основные используемые формы фольклора с детьми младшего дошкольного возраста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220" y="1161245"/>
            <a:ext cx="6403592" cy="2314575"/>
          </a:xfrm>
        </p:spPr>
        <p:txBody>
          <a:bodyPr>
            <a:noAutofit/>
          </a:bodyPr>
          <a:lstStyle/>
          <a:p>
            <a:pPr algn="l"/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</a:rPr>
              <a:t>Потешка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</a:rPr>
              <a:t>пестушка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, сказка,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</a:rPr>
              <a:t>закличка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Потешка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— это 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жанр устного народного творчества, предназначенный для развития маленьких детей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Потешка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не только развлекает, но и развивает малыша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b="1" u="sng" dirty="0" err="1">
                <a:solidFill>
                  <a:schemeClr val="accent1">
                    <a:lumMod val="75000"/>
                  </a:schemeClr>
                </a:solidFill>
              </a:rPr>
              <a:t>Пестушки</a:t>
            </a:r>
            <a:r>
              <a:rPr lang="ru-RU" sz="1600" b="1" dirty="0"/>
              <a:t> 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 это один из древнейших жанров русского народного фольклора для детей младенческого возраста. Это короткие стишки и песенки, которыми мама сопровождает физические движения, упражнения, способствующие развитию малыша.</a:t>
            </a:r>
          </a:p>
          <a:p>
            <a:pPr algn="l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Слово «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пестушки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произошло от слова «пестовать», то есть нянчить, растить. В русских традициях и обычаях воспитания детей есть богатый и уникальный опыт пестования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младенцев</a:t>
            </a:r>
          </a:p>
          <a:p>
            <a:pPr algn="l"/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Сказка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— жанр фольклора или литературы. Сказки могут быть прозаическими и стихотворными. Сначала они были только народными, передавались устно от человека к человеку. Для сказок характерно наличие волшебных героев и событий. </a:t>
            </a:r>
          </a:p>
          <a:p>
            <a:pPr algn="l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08" y="1061049"/>
            <a:ext cx="5426015" cy="56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4168" y="-113301"/>
            <a:ext cx="10401160" cy="1646302"/>
          </a:xfrm>
        </p:spPr>
        <p:txBody>
          <a:bodyPr/>
          <a:lstStyle/>
          <a:p>
            <a:pPr algn="l"/>
            <a:r>
              <a:rPr lang="ru-RU" sz="4000" dirty="0" smtClean="0">
                <a:solidFill>
                  <a:srgbClr val="002060"/>
                </a:solidFill>
              </a:rPr>
              <a:t>В процессе внедрения малых форм фольклора в педагогический процесс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7" y="1676506"/>
            <a:ext cx="3946225" cy="5181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06" y="1676505"/>
            <a:ext cx="3746241" cy="51181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42" y="1676505"/>
            <a:ext cx="3585713" cy="51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5542" y="347134"/>
            <a:ext cx="9616156" cy="1646302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002060"/>
                </a:solidFill>
              </a:rPr>
              <a:t>Малые формы фольклора могут использовать как в режимных моментах, так и в занятиях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483" y="1930735"/>
            <a:ext cx="398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Водичка, водичка,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Умой мое личико,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глазоньки блестели,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щечки краснели,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 смеялся роток,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 кусался зубок.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4" y="3988893"/>
            <a:ext cx="3750193" cy="2641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6307" y="1930735"/>
            <a:ext cx="27687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Петушок, петушок,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Золотой гребешок,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Масляна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головушка,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Шелкова бородушка,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Что ты рано встаешь,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Голосисто поешь,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Деткам спать не даешь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08" y="4088921"/>
            <a:ext cx="3318294" cy="2488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649195" y="1792426"/>
            <a:ext cx="6353168" cy="205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у нашего кота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Шубка очень хороша,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у котика усы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Удивительной красы,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Глаза смелые,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Зубки белые.</a:t>
            </a: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14447"/>
          <a:stretch/>
        </p:blipFill>
        <p:spPr>
          <a:xfrm>
            <a:off x="7930660" y="3869727"/>
            <a:ext cx="3606121" cy="27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234" y="0"/>
            <a:ext cx="10195204" cy="1646302"/>
          </a:xfrm>
        </p:spPr>
        <p:txBody>
          <a:bodyPr/>
          <a:lstStyle/>
          <a:p>
            <a:pPr algn="l"/>
            <a:r>
              <a:rPr lang="ru-RU" sz="3600" dirty="0" err="1" smtClean="0">
                <a:solidFill>
                  <a:srgbClr val="002060"/>
                </a:solidFill>
              </a:rPr>
              <a:t>Сказки,как</a:t>
            </a:r>
            <a:r>
              <a:rPr lang="ru-RU" sz="3600" dirty="0" smtClean="0">
                <a:solidFill>
                  <a:srgbClr val="002060"/>
                </a:solidFill>
              </a:rPr>
              <a:t> малая форма фольклора в младшем дошкольном возрасте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234" y="1749924"/>
            <a:ext cx="9703858" cy="1096899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В младшем дошкольном возраста чаще используются сказк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 с линейным разворотом событий и не большим количеством героев – в связи с когнитивными особенностями возраста</a:t>
            </a:r>
          </a:p>
          <a:p>
            <a:pPr algn="l"/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</a:rPr>
              <a:t>Актуальные цели и возрасту сказки :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Колобок», «Теремок», «Репка», «Курочка- Ряба»</a:t>
            </a:r>
          </a:p>
          <a:p>
            <a:pPr algn="l"/>
            <a:endParaRPr lang="ru-RU" sz="24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00" y="3717986"/>
            <a:ext cx="3593707" cy="3140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8" y="3765430"/>
            <a:ext cx="3016938" cy="3045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96" y="3717986"/>
            <a:ext cx="3089808" cy="30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916271" y="1998875"/>
            <a:ext cx="7766936" cy="109689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Например в лепке или аппликации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613" y="348564"/>
            <a:ext cx="9167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Интересной формой фольклора являются 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</a:rPr>
              <a:t>заклички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800" dirty="0" smtClean="0">
                <a:solidFill>
                  <a:srgbClr val="002060"/>
                </a:solidFill>
              </a:rPr>
              <a:t>- удобно использовать в </a:t>
            </a:r>
            <a:r>
              <a:rPr lang="ru-RU" sz="2800" dirty="0" err="1" smtClean="0">
                <a:solidFill>
                  <a:srgbClr val="002060"/>
                </a:solidFill>
              </a:rPr>
              <a:t>занятих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591" y="2537043"/>
            <a:ext cx="6298223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Солнышко, покажись!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Красное, снарядись!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Поскорей, не робей,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 ребят обогрей!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Гори, гори ясно,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не погасло!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37" y="2782379"/>
            <a:ext cx="2888273" cy="3851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75" y="2782379"/>
            <a:ext cx="5615355" cy="38510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12875" y="2038732"/>
            <a:ext cx="6011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Лепка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Солнышко,покажись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!»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59440"/>
            <a:ext cx="4364966" cy="13208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Взяли в руку погремушку</a:t>
            </a:r>
            <a:br>
              <a:rPr lang="ru-RU" sz="2400" b="1" dirty="0" smtClean="0"/>
            </a:br>
            <a:r>
              <a:rPr lang="ru-RU" sz="2400" b="1" dirty="0" smtClean="0"/>
              <a:t>Разбудили мы Ванюшку</a:t>
            </a:r>
            <a:br>
              <a:rPr lang="ru-RU" sz="2400" b="1" dirty="0" smtClean="0"/>
            </a:br>
            <a:r>
              <a:rPr lang="ru-RU" sz="2400" b="1" dirty="0" err="1" smtClean="0"/>
              <a:t>Потягушки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потягушки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От пяточек до макушки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Ваня тянется –потянется</a:t>
            </a:r>
            <a:br>
              <a:rPr lang="ru-RU" sz="2400" b="1" dirty="0" smtClean="0"/>
            </a:br>
            <a:r>
              <a:rPr lang="ru-RU" sz="2400" b="1" dirty="0" smtClean="0"/>
              <a:t>Маленьким он не останется!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116" y="1275871"/>
            <a:ext cx="3858884" cy="5584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7" y="1270479"/>
            <a:ext cx="4190641" cy="5587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650" y="641223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Лепка «Взяли в руки погремушку»</a:t>
            </a:r>
          </a:p>
        </p:txBody>
      </p:sp>
    </p:spTree>
    <p:extLst>
      <p:ext uri="{BB962C8B-B14F-4D97-AF65-F5344CB8AC3E}">
        <p14:creationId xmlns:p14="http://schemas.microsoft.com/office/powerpoint/2010/main" val="31806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6" y="0"/>
            <a:ext cx="51435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8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2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0711" y="883098"/>
            <a:ext cx="9251461" cy="1120399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</a:rPr>
              <a:t>Важным методом в нравственно – патриотическом воспитании является игра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 младшем дошкольном возрасте можем внедрить подобные: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0711" y="1983006"/>
            <a:ext cx="9392195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Надувайся пузырь», «Зайки серые сидят», «У медведя во бору», «Карусели»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«Под одною крышей жили –были мыши» , «Петушок – петушок…», «Платочки»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9" y="2907102"/>
            <a:ext cx="3242757" cy="3821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65" y="2907102"/>
            <a:ext cx="4432180" cy="3821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705" y="2803615"/>
            <a:ext cx="3724814" cy="392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8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" y="172527"/>
            <a:ext cx="6464060" cy="6512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t="126"/>
          <a:stretch/>
        </p:blipFill>
        <p:spPr>
          <a:xfrm>
            <a:off x="6633713" y="172527"/>
            <a:ext cx="5374257" cy="65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19" y="707366"/>
            <a:ext cx="3079630" cy="60471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8391" y="-285751"/>
            <a:ext cx="10044243" cy="1781175"/>
          </a:xfrm>
        </p:spPr>
        <p:txBody>
          <a:bodyPr/>
          <a:lstStyle/>
          <a:p>
            <a:pPr algn="l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Развивающая предметно – пространственна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я среда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091" y="1495424"/>
            <a:ext cx="10374203" cy="289983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8000" b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 предполагает </a:t>
            </a:r>
            <a:r>
              <a:rPr lang="ru-RU" sz="8000" b="1" dirty="0">
                <a:solidFill>
                  <a:schemeClr val="accent1">
                    <a:lumMod val="75000"/>
                  </a:schemeClr>
                </a:solidFill>
              </a:rPr>
              <a:t>естественную комфортабельную обстановку, рационально организованную в пространстве и времени, насыщенную разнообразными предметами и игровыми материалами</a:t>
            </a:r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 algn="l">
              <a:buFontTx/>
              <a:buChar char="-"/>
            </a:pPr>
            <a:endParaRPr lang="ru-RU" sz="8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sz="8000" b="1" u="sng" dirty="0">
                <a:solidFill>
                  <a:schemeClr val="accent2">
                    <a:lumMod val="75000"/>
                  </a:schemeClr>
                </a:solidFill>
              </a:rPr>
              <a:t>Создавая предметно-развивающую среду, необходимо помнить и знать:</a:t>
            </a:r>
          </a:p>
          <a:p>
            <a:pPr algn="l"/>
            <a:r>
              <a:rPr lang="ru-RU" sz="8000" b="1" dirty="0">
                <a:solidFill>
                  <a:schemeClr val="accent1">
                    <a:lumMod val="75000"/>
                  </a:schemeClr>
                </a:solidFill>
              </a:rPr>
              <a:t>Среда выполняет образовательную, развивающую, воспитывающую, стимулирующую, организованную, коммуникативную функции. Но самое главное – она работает на развитие самостоятельности и самодеятельности ребенка</a:t>
            </a:r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l"/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sz="8000" b="1" dirty="0">
                <a:solidFill>
                  <a:schemeClr val="accent2">
                    <a:lumMod val="50000"/>
                  </a:schemeClr>
                </a:solidFill>
              </a:rPr>
              <a:t>Требования ФГОС при создании предметно-развивающей среды:</a:t>
            </a:r>
          </a:p>
          <a:p>
            <a:pPr algn="l"/>
            <a:r>
              <a:rPr lang="ru-RU" sz="8000" b="1" dirty="0">
                <a:solidFill>
                  <a:schemeClr val="accent1">
                    <a:lumMod val="75000"/>
                  </a:schemeClr>
                </a:solidFill>
              </a:rPr>
              <a:t>Следует соблюдать санитарно-гигиенические, педагогические, эстетические требования: достаточная освещенность, целесообразность размещения экспонатов и доступность, научность и достоверность предоставляемого материала в соответствии с возрастными особенностями детей, эстетичность, красочность и привлекательность, безопасность.</a:t>
            </a:r>
          </a:p>
          <a:p>
            <a:pPr marL="342900" indent="-342900" algn="l"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6560" y="-934104"/>
            <a:ext cx="7367545" cy="151718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Актуальность выбранной темы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9943" y="583078"/>
            <a:ext cx="7880777" cy="411780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- В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современных условиях, когда происходят глубочайшие изменения в жизни общества, одним из центральных направлений работы с подрастающим поколением становится патриотическое воспитание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just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Дошкольное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детство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важнейший период становления личности человека, когда закладываются основы гражданских качеств, формируются первые представления детей об окружающем мире, обществе и культуре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Любовь маленького ребенка-дошкольника к Родине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начинается с отношения к самым близким людям - отцу, матери, дедушке, бабушке, с любви к своему дому, улице, на которой он живет, детскому саду,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городу</a:t>
            </a:r>
          </a:p>
          <a:p>
            <a:pPr algn="l">
              <a:spcBef>
                <a:spcPts val="0"/>
              </a:spcBef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современных реалиях мы обязаны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взростить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детях –будущих гражданах нашей страны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родине, Любовь к семье и высокую духовность </a:t>
            </a: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Россия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родина для многих, но для того, чтобы считать себя ее сыном или дочерью, необходимо ощутить духовную жизнь своего народа и творчески утвердить себя в ней, принять русский язык, историю и культуру страны как свои собственные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457200" algn="l">
              <a:spcBef>
                <a:spcPts val="0"/>
              </a:spcBef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Вот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поэтому сегодня, когда покачнулись очередной раз житейские устои, критерии нравственности, мы вновь обращаемся к мудрости народной культуры, к её устному творчеству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0991" y="2360820"/>
            <a:ext cx="5090432" cy="438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81" y="3726273"/>
            <a:ext cx="2945717" cy="31799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46" y="18578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Рассмотрим содержание оформления центра патриотического воспитания в ясельной группе детского сада:</a:t>
            </a:r>
            <a:r>
              <a:rPr lang="ru-RU" dirty="0"/>
              <a:t/>
            </a:r>
            <a:br>
              <a:rPr lang="ru-RU" dirty="0"/>
            </a:b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024" y="1777043"/>
            <a:ext cx="9234417" cy="4264320"/>
          </a:xfrm>
        </p:spPr>
        <p:txBody>
          <a:bodyPr/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-альбом «Папа, мама, я», альбом «Наш детский сад»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картотека народных подвижных игр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флеш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–карта с записью прибауток,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потешек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песенок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картотека пальчиковых игр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иллюстрации с изображением природы родного края по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временам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года, животных, лесов России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кукла в национальном костюме, матрешки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" t="10004" r="416" b="13758"/>
          <a:stretch/>
        </p:blipFill>
        <p:spPr>
          <a:xfrm>
            <a:off x="8015746" y="50551"/>
            <a:ext cx="3428582" cy="3540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4057" r="3160" b="27545"/>
          <a:stretch/>
        </p:blipFill>
        <p:spPr>
          <a:xfrm>
            <a:off x="8828994" y="3079630"/>
            <a:ext cx="3363006" cy="37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29782"/>
          <a:stretch/>
        </p:blipFill>
        <p:spPr>
          <a:xfrm>
            <a:off x="207033" y="836763"/>
            <a:ext cx="11889732" cy="5727940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76074" y="100642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Центра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патриотического воспитания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685" y="33355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Картинки и иллюстрации с изображением природы родного края в разные времена года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0" y="2018581"/>
            <a:ext cx="4014593" cy="44568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50" y="2018581"/>
            <a:ext cx="3543275" cy="4456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42" y="2018581"/>
            <a:ext cx="3629537" cy="44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49" y="-597997"/>
            <a:ext cx="9408583" cy="1646302"/>
          </a:xfrm>
        </p:spPr>
        <p:txBody>
          <a:bodyPr/>
          <a:lstStyle/>
          <a:p>
            <a:pPr algn="l"/>
            <a:r>
              <a:rPr lang="ru-RU" sz="4800" dirty="0" smtClean="0">
                <a:solidFill>
                  <a:srgbClr val="002060"/>
                </a:solidFill>
              </a:rPr>
              <a:t>Центр книги(чтения)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901587" y="1603563"/>
            <a:ext cx="335050" cy="313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87" y="3277219"/>
            <a:ext cx="402371" cy="371888"/>
          </a:xfrm>
          <a:prstGeom prst="rect">
            <a:avLst/>
          </a:prstGeom>
        </p:spPr>
      </p:pic>
      <p:sp>
        <p:nvSpPr>
          <p:cNvPr id="7" name="5-конечная звезда 6"/>
          <p:cNvSpPr/>
          <p:nvPr/>
        </p:nvSpPr>
        <p:spPr>
          <a:xfrm>
            <a:off x="934683" y="4345726"/>
            <a:ext cx="335050" cy="313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767158" y="6234658"/>
            <a:ext cx="335050" cy="313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377" r="-24" b="6509"/>
          <a:stretch/>
        </p:blipFill>
        <p:spPr>
          <a:xfrm>
            <a:off x="4134929" y="1639019"/>
            <a:ext cx="8057071" cy="54564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2684" y="1181819"/>
            <a:ext cx="2638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Книги разного формата и текстуры </a:t>
            </a:r>
          </a:p>
          <a:p>
            <a:r>
              <a:rPr lang="ru-RU" dirty="0" smtClean="0"/>
              <a:t>С содержанием малых форм устного народного творчества – фольклора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32684" y="3277219"/>
            <a:ext cx="250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Книги с крупными иллюстрациями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433100" y="4264624"/>
            <a:ext cx="2112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Пазлы</a:t>
            </a:r>
            <a:r>
              <a:rPr lang="ru-RU" dirty="0" smtClean="0"/>
              <a:t> и кубики с картинками из </a:t>
            </a:r>
            <a:r>
              <a:rPr lang="ru-RU" dirty="0" err="1" smtClean="0"/>
              <a:t>потешек</a:t>
            </a:r>
            <a:r>
              <a:rPr lang="ru-RU" dirty="0" smtClean="0"/>
              <a:t> пословиц и поговорок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32684" y="6012611"/>
            <a:ext cx="263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Книги с объемными иллюстрациями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87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8302"/>
            <a:ext cx="8596668" cy="1320800"/>
          </a:xfrm>
        </p:spPr>
        <p:txBody>
          <a:bodyPr/>
          <a:lstStyle/>
          <a:p>
            <a:r>
              <a:rPr lang="ru-RU" b="1" dirty="0" smtClean="0"/>
              <a:t>Работа с родителями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070" y="818702"/>
            <a:ext cx="8596668" cy="3880773"/>
          </a:xfrm>
        </p:spPr>
        <p:txBody>
          <a:bodyPr/>
          <a:lstStyle/>
          <a:p>
            <a:r>
              <a:rPr lang="ru-RU" b="1" dirty="0"/>
              <a:t>В уголке для родителей размещается информация по патриотической тематике, проводятся беседы, родительские собрания, выставки</a:t>
            </a:r>
            <a:r>
              <a:rPr lang="ru-RU" b="1" dirty="0" smtClean="0"/>
              <a:t>.</a:t>
            </a:r>
            <a:endParaRPr lang="ru-RU" b="1" dirty="0"/>
          </a:p>
          <a:p>
            <a:r>
              <a:rPr lang="ru-RU" b="1" dirty="0"/>
              <a:t>Родители становятся не наблюдателями, а активными участниками педагогического процесса. Эффективность деятельности значительно выше, когда педагоги и родители являются партнерами, работая совместно и в одном направлении</a:t>
            </a:r>
            <a:r>
              <a:rPr lang="ru-RU" b="1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61" y="2519518"/>
            <a:ext cx="4967018" cy="4338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2751826"/>
            <a:ext cx="6064369" cy="38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" b="9793"/>
          <a:stretch/>
        </p:blipFill>
        <p:spPr>
          <a:xfrm>
            <a:off x="7285613" y="3600131"/>
            <a:ext cx="3976778" cy="32578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297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Успешными формами работы с родителями является: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892" y="1763774"/>
            <a:ext cx="5404289" cy="3880773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>
                <a:solidFill>
                  <a:schemeClr val="accent1">
                    <a:lumMod val="50000"/>
                  </a:schemeClr>
                </a:solidFill>
              </a:rPr>
              <a:t>-  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создание семейного альбома «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Пама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, мама, я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endParaRPr lang="ru-RU" sz="7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- консультации для родителей «Малыши и патриотизм. Основы», «Устное народное творчество в условиях семьи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endParaRPr lang="ru-RU" sz="7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- лаборатория в условиях детского сада – совместная с родителями аппликация «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Заенька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 мой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</a:rPr>
              <a:t>…»</a:t>
            </a:r>
          </a:p>
          <a:p>
            <a:pPr marL="0" indent="0">
              <a:buNone/>
            </a:pPr>
            <a:endParaRPr lang="ru-RU" sz="7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- совместная деятельность детей и родителей в условиях семьи. Рисование на тему «Иллюстрация к 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потешке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» по самостоятельному выбору – с перспективной создания 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общегрупповой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 выставки «Русская народная 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потешка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32" y="120769"/>
            <a:ext cx="4543245" cy="34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85" y="120769"/>
            <a:ext cx="7266856" cy="4994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7" r="-1" b="22013"/>
          <a:stretch/>
        </p:blipFill>
        <p:spPr>
          <a:xfrm>
            <a:off x="86265" y="120769"/>
            <a:ext cx="4815696" cy="49946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9717" y="5270740"/>
            <a:ext cx="9408182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совместными усилиями детского сада и семьи можно воспитать действенную любовь к близким людям, к малой Родине, к России.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0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76687"/>
            <a:ext cx="8596668" cy="1320800"/>
          </a:xfrm>
        </p:spPr>
        <p:txBody>
          <a:bodyPr/>
          <a:lstStyle/>
          <a:p>
            <a:r>
              <a:rPr lang="ru-RU" b="1" dirty="0" smtClean="0"/>
              <a:t>Заключение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09" y="1037087"/>
            <a:ext cx="9018454" cy="5706701"/>
          </a:xfrm>
        </p:spPr>
        <p:txBody>
          <a:bodyPr>
            <a:normAutofit lnSpcReduction="10000"/>
          </a:bodyPr>
          <a:lstStyle/>
          <a:p>
            <a:r>
              <a:rPr lang="ru-RU" sz="2000" b="1" dirty="0"/>
              <a:t>Воспитать патриота своей Родины </a:t>
            </a:r>
            <a:r>
              <a:rPr lang="ru-RU" sz="2000" dirty="0"/>
              <a:t>– ответственная и сложная задача, решение которой в дошкольном детстве только начинается.</a:t>
            </a:r>
          </a:p>
          <a:p>
            <a:r>
              <a:rPr lang="ru-RU" sz="2000" dirty="0"/>
              <a:t> Планомерная, систематическая работа, использование разнообразных средств воспитания, общие усилия детского сада и семьи, ответственность взрослых за свои слова и поступки могут дать положительные результаты и стать основой для дальнейшей работы по нравственно-патриотическому воспитанию.</a:t>
            </a:r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sz="1900" i="1" dirty="0">
                <a:solidFill>
                  <a:schemeClr val="accent1">
                    <a:lumMod val="75000"/>
                  </a:schemeClr>
                </a:solidFill>
              </a:rPr>
              <a:t>Необходимо помнить, что возможности патриотического воспитания не реализуются сами по себе, необходима систематическая работа педагогов и родителей.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</a:rPr>
              <a:t> Тесное сотрудничество воспитателей детского сада и членами семьи выражается в установлении доверительных деловых контактов с семьями воспитанников; обеспечении родителей минимумом психолого-педагогической информации, обучении их способам общения с ребенком; обеспечении регулярного взаимодействия детей, воспитателей и родителей; вовлечении членов семьи в педагогический процесс; создании в детском саду и семье предметной развивающей среды.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629728"/>
            <a:ext cx="2778184" cy="61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299634"/>
            <a:ext cx="10172699" cy="1646302"/>
          </a:xfrm>
        </p:spPr>
        <p:txBody>
          <a:bodyPr/>
          <a:lstStyle/>
          <a:p>
            <a:pPr algn="l"/>
            <a:r>
              <a:rPr lang="ru-RU" sz="6000" b="1" i="1" dirty="0" smtClean="0">
                <a:solidFill>
                  <a:srgbClr val="002060"/>
                </a:solidFill>
              </a:rPr>
              <a:t>Спасибо за внимание!!!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080790"/>
            <a:ext cx="9601200" cy="35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94" y="24661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Проблема формирования нравственно – патриотического воспитания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005" y="2115765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нашла отражение в исследованиях </a:t>
            </a:r>
            <a:r>
              <a:rPr lang="ru-RU" sz="28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sz="2800" dirty="0" smtClean="0"/>
              <a:t>Ш.А</a:t>
            </a:r>
            <a:r>
              <a:rPr lang="ru-RU" sz="2800" dirty="0"/>
              <a:t>. </a:t>
            </a:r>
            <a:r>
              <a:rPr lang="ru-RU" sz="2800" dirty="0" err="1"/>
              <a:t>Амонашвили</a:t>
            </a:r>
            <a:r>
              <a:rPr lang="ru-RU" sz="2800" dirty="0"/>
              <a:t>, В.П. Аникин, К.И. Чуковский</a:t>
            </a:r>
            <a:r>
              <a:rPr lang="ru-RU" sz="2800" dirty="0" smtClean="0">
                <a:solidFill>
                  <a:schemeClr val="tx1"/>
                </a:solidFill>
              </a:rPr>
              <a:t> Я. И многих других </a:t>
            </a:r>
          </a:p>
          <a:p>
            <a:endParaRPr lang="ru-RU" sz="2400" dirty="0" smtClean="0"/>
          </a:p>
          <a:p>
            <a:r>
              <a:rPr lang="ru-RU" sz="2400" b="1" dirty="0" smtClean="0"/>
              <a:t>Г.Н</a:t>
            </a:r>
            <a:r>
              <a:rPr lang="ru-RU" sz="2400" b="1" dirty="0"/>
              <a:t>. </a:t>
            </a:r>
            <a:r>
              <a:rPr lang="ru-RU" sz="2400" b="1" dirty="0" smtClean="0"/>
              <a:t>Волков говорил : </a:t>
            </a:r>
            <a:r>
              <a:rPr lang="ru-RU" sz="2400" b="1" dirty="0"/>
              <a:t>«Без памяти - нет традиций, без традиций – нет культуры, без культуры – нет воспитания, без воспитания – нет духовности, без духовности – нет личности, без личности – нет народа.»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44" y="2115766"/>
            <a:ext cx="4525072" cy="47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4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6734" y="430718"/>
            <a:ext cx="669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Цель</a:t>
            </a:r>
            <a:endParaRPr lang="ru-RU" sz="4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5049" y="4443313"/>
            <a:ext cx="874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787" y="3211606"/>
            <a:ext cx="5103905" cy="3827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734" y="1169982"/>
            <a:ext cx="7283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Формирование нравственно – патриотических чувств младших дошкольников посредством фольклора.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1461" y="2370311"/>
            <a:ext cx="8159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Задачи педагогической деятельности: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4079837" y="2946459"/>
            <a:ext cx="7705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- Рассмотреть </a:t>
            </a:r>
            <a:r>
              <a:rPr lang="ru-RU" dirty="0"/>
              <a:t>сущность и значение формирования патриотических чувств у детей младшего дошкольного возраста</a:t>
            </a:r>
          </a:p>
          <a:p>
            <a:pPr lvl="0"/>
            <a:r>
              <a:rPr lang="ru-RU" dirty="0" smtClean="0"/>
              <a:t>- Изучить </a:t>
            </a:r>
            <a:r>
              <a:rPr lang="ru-RU" dirty="0"/>
              <a:t>и проанализировать методические пособия и рекомендации по формированию нравственно – патриотических чувств младших дошкольников, посредством фольклора</a:t>
            </a:r>
          </a:p>
          <a:p>
            <a:pPr lvl="0"/>
            <a:r>
              <a:rPr lang="ru-RU" dirty="0" smtClean="0"/>
              <a:t>- Создать </a:t>
            </a:r>
            <a:r>
              <a:rPr lang="ru-RU" dirty="0"/>
              <a:t>условия для реализации процесса формирования нравственно – патриотических чувств младших дошкольников посредством фольклора</a:t>
            </a:r>
          </a:p>
          <a:p>
            <a:pPr lvl="0"/>
            <a:r>
              <a:rPr lang="ru-RU" dirty="0" smtClean="0"/>
              <a:t>- Внедрить </a:t>
            </a:r>
            <a:r>
              <a:rPr lang="ru-RU" dirty="0"/>
              <a:t>позитивный опыт формирования нравственно – патриотических чувств младших дошкольников и реализовать его посредством фольклора в своей деятельности</a:t>
            </a:r>
          </a:p>
          <a:p>
            <a:pPr lvl="0"/>
            <a:r>
              <a:rPr lang="ru-RU" dirty="0" smtClean="0"/>
              <a:t>- Воспитать </a:t>
            </a:r>
            <a:r>
              <a:rPr lang="ru-RU" dirty="0"/>
              <a:t>любовь к Родине посредством фольклора </a:t>
            </a:r>
          </a:p>
        </p:txBody>
      </p:sp>
    </p:spTree>
    <p:extLst>
      <p:ext uri="{BB962C8B-B14F-4D97-AF65-F5344CB8AC3E}">
        <p14:creationId xmlns:p14="http://schemas.microsoft.com/office/powerpoint/2010/main" val="327043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43" y="452718"/>
            <a:ext cx="8596668" cy="3403600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Задачами нравственно – патриотического воспитания дошкольников являются:</a:t>
            </a:r>
            <a:r>
              <a:rPr lang="ru-RU" dirty="0"/>
              <a:t/>
            </a:r>
            <a:br>
              <a:rPr lang="ru-RU" dirty="0"/>
            </a:br>
            <a:r>
              <a:rPr lang="ru-RU" sz="2700" b="1" i="1" u="sng" dirty="0">
                <a:solidFill>
                  <a:schemeClr val="accent1">
                    <a:lumMod val="50000"/>
                  </a:schemeClr>
                </a:solidFill>
              </a:rPr>
              <a:t>Образовательные: </a:t>
            </a: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700" b="1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расширить знания детей о народном фольклоре: колыбельные песни, частушки, </a:t>
            </a:r>
            <a:r>
              <a:rPr lang="ru-RU" sz="27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потеешки</a:t>
            </a: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игры – забавы, сказки и т.д.</a:t>
            </a:r>
            <a:b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обогатить чувства детей, воображение, речь.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7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8222" y="5347446"/>
            <a:ext cx="9515137" cy="1570962"/>
          </a:xfrm>
        </p:spPr>
        <p:txBody>
          <a:bodyPr>
            <a:noAutofit/>
          </a:bodyPr>
          <a:lstStyle/>
          <a:p>
            <a:r>
              <a:rPr lang="ru-RU" sz="2000" b="1" i="1" u="sng" dirty="0" smtClean="0">
                <a:solidFill>
                  <a:schemeClr val="accent1">
                    <a:lumMod val="50000"/>
                  </a:schemeClr>
                </a:solidFill>
              </a:rPr>
              <a:t>Воспитательные</a:t>
            </a:r>
            <a:r>
              <a:rPr lang="ru-RU" sz="2000" b="1" i="1" u="sng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ru-RU" sz="2000" b="1" dirty="0"/>
              <a:t>- воспитывать чуткое отношение к народному творчеству</a:t>
            </a:r>
          </a:p>
          <a:p>
            <a:r>
              <a:rPr lang="ru-RU" sz="2000" b="1" dirty="0"/>
              <a:t>- воспитывать доброту, терпение, чувство привязанности, любви к своим близким.</a:t>
            </a:r>
          </a:p>
          <a:p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424" y="1595718"/>
            <a:ext cx="5169833" cy="5169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3086846"/>
            <a:ext cx="8549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</a:rPr>
              <a:t>Развивающие:</a:t>
            </a:r>
          </a:p>
          <a:p>
            <a:r>
              <a:rPr lang="ru-RU" sz="2000" b="1" dirty="0"/>
              <a:t>- развивать игровые, познавательные, сенсорные, музыкальные, речевые способности, учитывая индивидуальные возрастные особенности</a:t>
            </a:r>
          </a:p>
          <a:p>
            <a:r>
              <a:rPr lang="ru-RU" sz="2000" b="1" dirty="0" smtClean="0"/>
              <a:t>- </a:t>
            </a:r>
            <a:r>
              <a:rPr lang="ru-RU" sz="2000" b="1" dirty="0"/>
              <a:t>развивать детей к русскому фольклору, увлечь народными сюжетами. </a:t>
            </a:r>
          </a:p>
        </p:txBody>
      </p:sp>
    </p:spTree>
    <p:extLst>
      <p:ext uri="{BB962C8B-B14F-4D97-AF65-F5344CB8AC3E}">
        <p14:creationId xmlns:p14="http://schemas.microsoft.com/office/powerpoint/2010/main" val="16128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80958" y="-756148"/>
            <a:ext cx="7766936" cy="1646302"/>
          </a:xfrm>
        </p:spPr>
        <p:txBody>
          <a:bodyPr/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Методы работы: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344" y="4134059"/>
            <a:ext cx="7368188" cy="2724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946" y="1072662"/>
            <a:ext cx="97242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Словесный</a:t>
            </a:r>
            <a:r>
              <a:rPr lang="ru-RU" sz="2400" dirty="0" smtClean="0"/>
              <a:t> (</a:t>
            </a:r>
            <a:r>
              <a:rPr lang="ru-RU" sz="2400" u="sng" dirty="0" smtClean="0"/>
              <a:t>рассказ, </a:t>
            </a:r>
            <a:r>
              <a:rPr lang="ru-RU" sz="2400" dirty="0" err="1" smtClean="0"/>
              <a:t>обьяснение</a:t>
            </a:r>
            <a:r>
              <a:rPr lang="ru-RU" sz="2400" dirty="0" smtClean="0"/>
              <a:t> педагога, в сочетании с наблюдением, </a:t>
            </a:r>
            <a:r>
              <a:rPr lang="ru-RU" sz="2400" u="sng" dirty="0" smtClean="0"/>
              <a:t>чтение</a:t>
            </a:r>
            <a:r>
              <a:rPr lang="ru-RU" sz="2400" dirty="0" smtClean="0"/>
              <a:t> – прибаутки, </a:t>
            </a:r>
            <a:r>
              <a:rPr lang="ru-RU" sz="2400" dirty="0" err="1" smtClean="0"/>
              <a:t>заклички,</a:t>
            </a:r>
            <a:r>
              <a:rPr lang="ru-RU" sz="2400" u="sng" dirty="0" err="1" smtClean="0"/>
              <a:t>слушание</a:t>
            </a:r>
            <a:r>
              <a:rPr lang="ru-RU" sz="2400" dirty="0" smtClean="0"/>
              <a:t> сказок, песен)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Стимулирование </a:t>
            </a:r>
            <a:r>
              <a:rPr lang="ru-RU" sz="2400" dirty="0" smtClean="0"/>
              <a:t>(похвала, совместная работа с родителями, коммуникация детей в игре)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Наглядные методы </a:t>
            </a:r>
            <a:r>
              <a:rPr lang="ru-RU" sz="2400" dirty="0" smtClean="0"/>
              <a:t>(</a:t>
            </a:r>
            <a:r>
              <a:rPr lang="ru-RU" sz="2400" u="sng" dirty="0" smtClean="0"/>
              <a:t>рассматривание</a:t>
            </a:r>
            <a:r>
              <a:rPr lang="ru-RU" sz="2400" dirty="0" smtClean="0"/>
              <a:t> иллюстраций </a:t>
            </a:r>
            <a:r>
              <a:rPr lang="ru-RU" sz="2400" dirty="0" err="1" smtClean="0"/>
              <a:t>рисунков,фото,</a:t>
            </a:r>
            <a:r>
              <a:rPr lang="ru-RU" sz="2400" u="sng" dirty="0" err="1" smtClean="0"/>
              <a:t>создание</a:t>
            </a:r>
            <a:r>
              <a:rPr lang="ru-RU" sz="2400" dirty="0" smtClean="0"/>
              <a:t> альбомов «Мы рисуем с мамой», « Мы вместе»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Игровые методы </a:t>
            </a:r>
            <a:r>
              <a:rPr lang="ru-RU" sz="2400" dirty="0" smtClean="0"/>
              <a:t>(сюжетно –ролевая </a:t>
            </a:r>
            <a:r>
              <a:rPr lang="ru-RU" sz="2400" dirty="0" err="1" smtClean="0"/>
              <a:t>игра,сюрпризные</a:t>
            </a:r>
            <a:r>
              <a:rPr lang="ru-RU" sz="2400" dirty="0" smtClean="0"/>
              <a:t> </a:t>
            </a:r>
            <a:r>
              <a:rPr lang="ru-RU" sz="2400" dirty="0" err="1" smtClean="0"/>
              <a:t>моменты,кукольный</a:t>
            </a:r>
            <a:r>
              <a:rPr lang="ru-RU" sz="2400" dirty="0" smtClean="0"/>
              <a:t> театр)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Практический метод </a:t>
            </a:r>
            <a:r>
              <a:rPr lang="ru-RU" sz="2400" dirty="0" smtClean="0"/>
              <a:t>(наблюдение, целевые прогулки</a:t>
            </a:r>
          </a:p>
          <a:p>
            <a:r>
              <a:rPr lang="ru-RU" sz="2400" dirty="0"/>
              <a:t>например, позволяющие видеть детей старшего возраста в театрализованных </a:t>
            </a:r>
            <a:r>
              <a:rPr lang="ru-RU" sz="2400" dirty="0" smtClean="0"/>
              <a:t>представлениях, создание аппликаций, лепка)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501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04136" y="-236363"/>
            <a:ext cx="9675473" cy="1159554"/>
          </a:xfrm>
        </p:spPr>
        <p:txBody>
          <a:bodyPr/>
          <a:lstStyle/>
          <a:p>
            <a:r>
              <a:rPr lang="ru-RU" sz="4400" dirty="0" smtClean="0">
                <a:solidFill>
                  <a:srgbClr val="002060"/>
                </a:solidFill>
              </a:rPr>
              <a:t>Формирование восприятия 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1410" y="1011513"/>
            <a:ext cx="10172140" cy="1096899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Основой в формировании нравственно –патриотических чувств младших дошкольников является восприятие – в связи с их возрастными особенностями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592" y="2196734"/>
            <a:ext cx="938139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Приемы формирования восприятия устного народного творчества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Словесные приемы </a:t>
            </a:r>
            <a:r>
              <a:rPr lang="ru-RU" sz="2000" dirty="0"/>
              <a:t>Зачастую детям бывают непонятны некоторые слова или выражения. В таких случаях надо давать им возможность понять новое слово, строить фразы путем осмысления ситуации. Как правило, не следует прерывать чтение объяснением отдельных слов и выражений, так как это нарушает восприятие произведения</a:t>
            </a:r>
            <a:r>
              <a:rPr lang="ru-RU" sz="2000" dirty="0" smtClean="0"/>
              <a:t>.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-  Беседа </a:t>
            </a:r>
            <a:r>
              <a:rPr lang="ru-RU" sz="2000" dirty="0"/>
              <a:t>Это комплексный прием, часто включающий в себя целый ряд простых приемов – словесных и наглядных.</a:t>
            </a:r>
          </a:p>
          <a:p>
            <a:r>
              <a:rPr lang="ru-RU" sz="2000" dirty="0"/>
              <a:t>Во время заключительной беседы важно акцентировать внимание детей на моральных качествах героев, на мотивах их поступков.</a:t>
            </a:r>
          </a:p>
          <a:p>
            <a:r>
              <a:rPr lang="ru-RU" sz="2000" dirty="0"/>
              <a:t>В беседах должны преобладать такие вопросы, ответ на которые требовал бы мотивации оценок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348" y="130901"/>
            <a:ext cx="11163300" cy="1736260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Система работы базируется на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3200" dirty="0" err="1" smtClean="0"/>
              <a:t>на</a:t>
            </a:r>
            <a:r>
              <a:rPr lang="ru-RU" sz="3200" dirty="0" smtClean="0"/>
              <a:t> </a:t>
            </a:r>
            <a:r>
              <a:rPr lang="ru-RU" sz="3200" dirty="0"/>
              <a:t>принципе Г.Н. Волкова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9040" y="2013438"/>
            <a:ext cx="9956560" cy="28385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92" y="1720883"/>
            <a:ext cx="6705600" cy="575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3824" y="2155416"/>
            <a:ext cx="8466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«Без памяти - нет традиций, без традиций – нет культуры, без культуры – нет воспитания, без воспитания – нет духовности, без духовности – нет личности, без личности – нет народа.»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2543" y="5099614"/>
            <a:ext cx="9009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Понимание чувства Родины у дошкольников тесно связано с конкретными представлениями о том, что им близко и дорого. Оно начинается у ребенка с отношения к семье, к самым близким людям – к матери, отцу, бабушке, дедушке. Это корни, связывающие его с родным домом и окружением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7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5420" y="-823151"/>
            <a:ext cx="10734675" cy="1646302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002060"/>
                </a:solidFill>
              </a:rPr>
              <a:t>Использование народного фольклора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" y="1783883"/>
            <a:ext cx="7766936" cy="153081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" y="3452281"/>
            <a:ext cx="8991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365" y="768220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Такие малые формы фольклора,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как:</a:t>
            </a:r>
          </a:p>
          <a:p>
            <a:r>
              <a:rPr lang="ru-RU" dirty="0" smtClean="0"/>
              <a:t>- </a:t>
            </a:r>
            <a:r>
              <a:rPr lang="ru-RU" dirty="0"/>
              <a:t>сказки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- </a:t>
            </a:r>
            <a:r>
              <a:rPr lang="ru-RU" dirty="0"/>
              <a:t>песни, </a:t>
            </a:r>
            <a:endParaRPr lang="ru-RU" dirty="0" smtClean="0"/>
          </a:p>
          <a:p>
            <a:r>
              <a:rPr lang="ru-RU" dirty="0" smtClean="0"/>
              <a:t>-частушки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dirty="0" err="1" smtClean="0"/>
              <a:t>потешки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пословицы, </a:t>
            </a:r>
            <a:r>
              <a:rPr lang="ru-RU" dirty="0" smtClean="0"/>
              <a:t>поговорки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позволяют развить речь ребенка, воспитывают любовь к родному краю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032184"/>
            <a:ext cx="5101087" cy="38258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1" y="3032184"/>
            <a:ext cx="5432353" cy="39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1192</TotalTime>
  <Words>1422</Words>
  <Application>Microsoft Office PowerPoint</Application>
  <PresentationFormat>Широкоэкранный</PresentationFormat>
  <Paragraphs>129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Trebuchet MS</vt:lpstr>
      <vt:lpstr>Wingdings 3</vt:lpstr>
      <vt:lpstr>Аспект</vt:lpstr>
      <vt:lpstr>Фольклор, как средство формирования нравственно – патриотических чувств младших дошкольников</vt:lpstr>
      <vt:lpstr>Актуальность выбранной темы</vt:lpstr>
      <vt:lpstr>Проблема формирования нравственно – патриотического воспитания</vt:lpstr>
      <vt:lpstr>Презентация PowerPoint</vt:lpstr>
      <vt:lpstr>Задачами нравственно – патриотического воспитания дошкольников являются: Образовательные:  - расширить знания детей о народном фольклоре: колыбельные песни, частушки, потеешки, игры – забавы, сказки и т.д. - обогатить чувства детей, воображение, речь.  </vt:lpstr>
      <vt:lpstr>Методы работы:</vt:lpstr>
      <vt:lpstr>Формирование восприятия </vt:lpstr>
      <vt:lpstr>Система работы базируется на на принципе Г.Н. Волкова</vt:lpstr>
      <vt:lpstr>Использование народного фольклора</vt:lpstr>
      <vt:lpstr>Основные используемые формы фольклора с детьми младшего дошкольного возраста</vt:lpstr>
      <vt:lpstr>В процессе внедрения малых форм фольклора в педагогический процесс</vt:lpstr>
      <vt:lpstr>Малые формы фольклора могут использовать как в режимных моментах, так и в занятиях</vt:lpstr>
      <vt:lpstr>Сказки,как малая форма фольклора в младшем дошкольном возрасте</vt:lpstr>
      <vt:lpstr>Презентация PowerPoint</vt:lpstr>
      <vt:lpstr>Взяли в руку погремушку Разбудили мы Ванюшку Потягушки – потягушки От пяточек до макушки  Ваня тянется –потянется Маленьким он не останется!</vt:lpstr>
      <vt:lpstr>Презентация PowerPoint</vt:lpstr>
      <vt:lpstr>Важным методом в нравственно – патриотическом воспитании является игра в младшем дошкольном возрасте можем внедрить подобные:</vt:lpstr>
      <vt:lpstr>Презентация PowerPoint</vt:lpstr>
      <vt:lpstr>Развивающая предметно – пространственная среда</vt:lpstr>
      <vt:lpstr>Рассмотрим содержание оформления центра патриотического воспитания в ясельной группе детского сада: </vt:lpstr>
      <vt:lpstr>Центра патриотического воспитания</vt:lpstr>
      <vt:lpstr>Картинки и иллюстрации с изображением природы родного края в разные времена года </vt:lpstr>
      <vt:lpstr>Центр книги(чтения)</vt:lpstr>
      <vt:lpstr>Работа с родителями</vt:lpstr>
      <vt:lpstr>Успешными формами работы с родителями является: </vt:lpstr>
      <vt:lpstr>Презентация PowerPoint</vt:lpstr>
      <vt:lpstr>Заключение</vt:lpstr>
      <vt:lpstr>Спасибо за внимание!!!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творческих способностей младших школьников в процессе театрализованной деятельности».</dc:title>
  <dc:creator>katenka170797@bk.ru</dc:creator>
  <cp:lastModifiedBy>Пользователь</cp:lastModifiedBy>
  <cp:revision>75</cp:revision>
  <dcterms:created xsi:type="dcterms:W3CDTF">2019-03-29T09:28:09Z</dcterms:created>
  <dcterms:modified xsi:type="dcterms:W3CDTF">2025-02-23T14:42:19Z</dcterms:modified>
</cp:coreProperties>
</file>