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82" r:id="rId6"/>
    <p:sldId id="258" r:id="rId7"/>
    <p:sldId id="283" r:id="rId8"/>
    <p:sldId id="288" r:id="rId9"/>
    <p:sldId id="270" r:id="rId10"/>
    <p:sldId id="293" r:id="rId11"/>
    <p:sldId id="292" r:id="rId12"/>
    <p:sldId id="281" r:id="rId13"/>
    <p:sldId id="291" r:id="rId14"/>
    <p:sldId id="289" r:id="rId15"/>
    <p:sldId id="286" r:id="rId16"/>
    <p:sldId id="260" r:id="rId17"/>
    <p:sldId id="261" r:id="rId18"/>
    <p:sldId id="290" r:id="rId19"/>
    <p:sldId id="280" r:id="rId20"/>
    <p:sldId id="262" r:id="rId21"/>
    <p:sldId id="265" r:id="rId22"/>
    <p:sldId id="264" r:id="rId23"/>
    <p:sldId id="278" r:id="rId24"/>
    <p:sldId id="287" r:id="rId25"/>
    <p:sldId id="277" r:id="rId26"/>
    <p:sldId id="279" r:id="rId27"/>
    <p:sldId id="266" r:id="rId28"/>
    <p:sldId id="276" r:id="rId29"/>
    <p:sldId id="284" r:id="rId30"/>
    <p:sldId id="267" r:id="rId31"/>
    <p:sldId id="294" r:id="rId32"/>
    <p:sldId id="272" r:id="rId33"/>
    <p:sldId id="285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99885" autoAdjust="0"/>
  </p:normalViewPr>
  <p:slideViewPr>
    <p:cSldViewPr snapToGrid="0" showGuides="1">
      <p:cViewPr>
        <p:scale>
          <a:sx n="52" d="100"/>
          <a:sy n="52" d="100"/>
        </p:scale>
        <p:origin x="-792" y="-4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F3437-A49F-4B6C-9F5C-FA391EDD1AD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2C891-DBB0-4BF9-88A8-7A7281F4020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3.jpeg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7.jpeg"/><Relationship Id="rId1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7.jpeg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7.jpeg"/><Relationship Id="rId1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7.jpeg"/><Relationship Id="rId1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7.jpeg"/><Relationship Id="rId1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GIF"/><Relationship Id="rId2" Type="http://schemas.openxmlformats.org/officeDocument/2006/relationships/image" Target="../media/image7.jpeg"/><Relationship Id="rId1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7.jpeg"/><Relationship Id="rId1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8.jpeg"/><Relationship Id="rId7" Type="http://schemas.openxmlformats.org/officeDocument/2006/relationships/image" Target="../media/image77.jpeg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3" Type="http://schemas.openxmlformats.org/officeDocument/2006/relationships/image" Target="../media/image73.jpeg"/><Relationship Id="rId2" Type="http://schemas.openxmlformats.org/officeDocument/2006/relationships/image" Target="../media/image7.jpeg"/><Relationship Id="rId1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78.jpeg"/><Relationship Id="rId3" Type="http://schemas.openxmlformats.org/officeDocument/2006/relationships/image" Target="../media/image80.jpeg"/><Relationship Id="rId2" Type="http://schemas.openxmlformats.org/officeDocument/2006/relationships/image" Target="../media/image7.jpeg"/><Relationship Id="rId1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7.jpeg"/><Relationship Id="rId1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7.jpeg"/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3" Type="http://schemas.openxmlformats.org/officeDocument/2006/relationships/image" Target="../media/image91.jpeg"/><Relationship Id="rId2" Type="http://schemas.openxmlformats.org/officeDocument/2006/relationships/image" Target="../media/image7.jpeg"/><Relationship Id="rId1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markova.netboard.me/b78jtzqjcg1y0vd/?tab=page1" TargetMode="External"/><Relationship Id="rId1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GIF"/><Relationship Id="rId1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/>
          <a:srcRect b="23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1530" y="5361305"/>
            <a:ext cx="5574030" cy="682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1 кв.категории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Каракат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 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8898" y="3605339"/>
            <a:ext cx="3133988" cy="17562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74570" y="1699895"/>
            <a:ext cx="8358505" cy="282892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«Формирование элементарных математических представлений </a:t>
            </a:r>
            <a:endParaRPr lang="ru-RU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 дошкольников с помощью дидактических игр и занимательного материала»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83690" y="375920"/>
            <a:ext cx="9575800" cy="7251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 автономное учреждение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buClrTx/>
              <a:buSzTx/>
              <a:buFontTx/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 сад № 106 «Анютины глазки» комбинированного вида» г.Орска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32339" y="539263"/>
            <a:ext cx="68931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Работа с родителями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Рисунок 9" descr="https://www.maam.ru/upload/blogs/detsad-240001-1573672758.jpg"/>
          <p:cNvPicPr/>
          <p:nvPr/>
        </p:nvPicPr>
        <p:blipFill>
          <a:blip r:embed="rId3" cstate="print"/>
          <a:srcRect b="2942"/>
          <a:stretch>
            <a:fillRect/>
          </a:stretch>
        </p:blipFill>
        <p:spPr bwMode="auto">
          <a:xfrm flipH="1">
            <a:off x="234462" y="1333535"/>
            <a:ext cx="2778988" cy="3604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https://www.maam.ru/upload/blogs/detsad-240001-1573672786.jpg"/>
          <p:cNvPicPr/>
          <p:nvPr/>
        </p:nvPicPr>
        <p:blipFill>
          <a:blip r:embed="rId4" cstate="print"/>
          <a:srcRect b="3698"/>
          <a:stretch>
            <a:fillRect/>
          </a:stretch>
        </p:blipFill>
        <p:spPr bwMode="auto">
          <a:xfrm>
            <a:off x="2468119" y="3103005"/>
            <a:ext cx="2748652" cy="360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https://www.maam.ru/upload/blogs/detsad-240001-1573672908.jpg"/>
          <p:cNvPicPr/>
          <p:nvPr/>
        </p:nvPicPr>
        <p:blipFill>
          <a:blip r:embed="rId5" cstate="print"/>
          <a:srcRect t="12336" b="1892"/>
          <a:stretch>
            <a:fillRect/>
          </a:stretch>
        </p:blipFill>
        <p:spPr bwMode="auto">
          <a:xfrm>
            <a:off x="8611769" y="468923"/>
            <a:ext cx="2658800" cy="3162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https://www.maam.ru/upload/blogs/detsad-240001-1573672691.jpg"/>
          <p:cNvPicPr/>
          <p:nvPr/>
        </p:nvPicPr>
        <p:blipFill>
          <a:blip r:embed="rId6" cstate="print"/>
          <a:srcRect l="6628" t="31321" r="31969" b="12562"/>
          <a:stretch>
            <a:fillRect/>
          </a:stretch>
        </p:blipFill>
        <p:spPr bwMode="auto">
          <a:xfrm>
            <a:off x="4818185" y="1209897"/>
            <a:ext cx="2954216" cy="3608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https://www.maam.ru/upload/blogs/detsad-240001-1573672985.jpg"/>
          <p:cNvPicPr/>
          <p:nvPr/>
        </p:nvPicPr>
        <p:blipFill>
          <a:blip r:embed="rId7" cstate="print"/>
          <a:srcRect r="169" b="10898"/>
          <a:stretch>
            <a:fillRect/>
          </a:stretch>
        </p:blipFill>
        <p:spPr bwMode="auto">
          <a:xfrm>
            <a:off x="7322433" y="3366781"/>
            <a:ext cx="2653905" cy="3280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79232" y="539263"/>
            <a:ext cx="66235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Авторские игры</a:t>
            </a:r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289" name="Picture 1" descr="F:\С ДИСКА D\Уголки 9 группы\IMG_20171129_144329.jpg"/>
          <p:cNvPicPr>
            <a:picLocks noChangeAspect="1" noChangeArrowheads="1"/>
          </p:cNvPicPr>
          <p:nvPr/>
        </p:nvPicPr>
        <p:blipFill>
          <a:blip r:embed="rId3" cstate="print"/>
          <a:srcRect b="9983"/>
          <a:stretch>
            <a:fillRect/>
          </a:stretch>
        </p:blipFill>
        <p:spPr bwMode="auto">
          <a:xfrm>
            <a:off x="773722" y="1418492"/>
            <a:ext cx="4536831" cy="5017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 descr="F:\С ДИСКА D\Уголки 9 группы\IMG_20171129_144340.jpg"/>
          <p:cNvPicPr>
            <a:picLocks noChangeAspect="1" noChangeArrowheads="1"/>
          </p:cNvPicPr>
          <p:nvPr/>
        </p:nvPicPr>
        <p:blipFill>
          <a:blip r:embed="rId4" cstate="print"/>
          <a:srcRect r="42029" b="33816"/>
          <a:stretch>
            <a:fillRect/>
          </a:stretch>
        </p:blipFill>
        <p:spPr bwMode="auto">
          <a:xfrm>
            <a:off x="7631721" y="686387"/>
            <a:ext cx="3470032" cy="2971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F:\С ДИСКА D\Уголки 9 группы\IMG_20171128_125933.jpg"/>
          <p:cNvPicPr>
            <a:picLocks noChangeAspect="1" noChangeArrowheads="1"/>
          </p:cNvPicPr>
          <p:nvPr/>
        </p:nvPicPr>
        <p:blipFill>
          <a:blip r:embed="rId5" cstate="print"/>
          <a:srcRect t="42222"/>
          <a:stretch>
            <a:fillRect/>
          </a:stretch>
        </p:blipFill>
        <p:spPr bwMode="auto">
          <a:xfrm>
            <a:off x="7709388" y="3786554"/>
            <a:ext cx="3423927" cy="2637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" descr="F:\С ДИСКА D\Уголки 9 группы\IMG_20171129_143146.jpg"/>
          <p:cNvPicPr>
            <a:picLocks noChangeAspect="1" noChangeArrowheads="1"/>
          </p:cNvPicPr>
          <p:nvPr/>
        </p:nvPicPr>
        <p:blipFill>
          <a:blip r:embed="rId6" cstate="print"/>
          <a:srcRect l="9434" t="35849" r="19352"/>
          <a:stretch>
            <a:fillRect/>
          </a:stretch>
        </p:blipFill>
        <p:spPr bwMode="auto">
          <a:xfrm>
            <a:off x="4982308" y="1805355"/>
            <a:ext cx="2615786" cy="3141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527538"/>
            <a:ext cx="9653444" cy="2431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Авторский </a:t>
            </a:r>
            <a:r>
              <a:rPr lang="ru-RU" sz="3200" b="1" dirty="0" err="1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ЛЭПбук</a:t>
            </a:r>
            <a:r>
              <a:rPr lang="ru-RU" sz="32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«Веселая математика» </a:t>
            </a:r>
            <a:endParaRPr lang="ru-RU" sz="3200" b="1" dirty="0" smtClean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750" y="4899812"/>
            <a:ext cx="2049696" cy="17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5" y="4199207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Собрала и систематизировала наглядный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 логическому мышлению, загадки, лабиринты, головоломки, считалки, пословицы, поговорки и физкультминутки с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математическим содержанием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Организация развивающей среды осуществлялась с посильным участием детей, что создало у них положительное отношение и интерес к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материалу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желание играть.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Собрала и систематизировала наглядный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 логическому мышлению, загадки, лабиринты, головоломки, считалки, пословицы, поговорки и физкультминутки с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математическим содержанием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Организация развивающей среды осуществлялась с посильным участием детей, что создало у них положительное отношение и интерес к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материалу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желание играть.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74711"/>
            <a:ext cx="234360" cy="3077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C:\Users\User\Desktop\3.jpg"/>
          <p:cNvPicPr>
            <a:picLocks noChangeAspect="1" noChangeArrowheads="1"/>
          </p:cNvPicPr>
          <p:nvPr/>
        </p:nvPicPr>
        <p:blipFill>
          <a:blip r:embed="rId4" cstate="print"/>
          <a:srcRect t="7716"/>
          <a:stretch>
            <a:fillRect/>
          </a:stretch>
        </p:blipFill>
        <p:spPr bwMode="auto">
          <a:xfrm>
            <a:off x="312127" y="1340382"/>
            <a:ext cx="3931626" cy="483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39" name="Picture 3" descr="C:\Users\User\Desktop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8923" y="1617785"/>
            <a:ext cx="3006969" cy="4009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0" name="Picture 4" descr="C:\Users\User\Desktop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8294" y="1400908"/>
            <a:ext cx="3099289" cy="4132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SCN71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322" y="1489810"/>
            <a:ext cx="7119277" cy="4910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339143" y="539263"/>
            <a:ext cx="73541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Дополнительная литература: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20615" y="328246"/>
            <a:ext cx="1018735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Анализ работы</a:t>
            </a:r>
            <a:endParaRPr lang="ru-RU" sz="3600" b="1" dirty="0" smtClean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видим динамику на конец декабря  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можно сделать вывод, что именно в процессе игровой деятельности у детей легче усваиваются и формируются элементарные математические представления, способствуют развитию познавательных способностей и познавательного интереса, что является одним из важнейших вопросов воспитания и развития ребенка дошкольного возраста.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 b="10135"/>
          <a:stretch>
            <a:fillRect/>
          </a:stretch>
        </p:blipFill>
        <p:spPr bwMode="auto">
          <a:xfrm>
            <a:off x="3282460" y="2649414"/>
            <a:ext cx="7315201" cy="254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156174" y="5582627"/>
            <a:ext cx="7197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Предложенная мной система работы выявила значительный рост динамики математического образования у дошкольников.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78"/>
            <a:ext cx="12192000" cy="699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1129" y="661060"/>
            <a:ext cx="966261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Развитие тактильных ощущений, моторики, памяти:</a:t>
            </a:r>
            <a:endParaRPr lang="ru-RU" sz="32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Рисунок 7" descr="P1000349.JPG"/>
          <p:cNvPicPr>
            <a:picLocks noChangeAspect="1"/>
          </p:cNvPicPr>
          <p:nvPr/>
        </p:nvPicPr>
        <p:blipFill>
          <a:blip r:embed="rId3" cstate="print"/>
          <a:srcRect t="11810"/>
          <a:stretch>
            <a:fillRect/>
          </a:stretch>
        </p:blipFill>
        <p:spPr>
          <a:xfrm>
            <a:off x="6131168" y="1203512"/>
            <a:ext cx="4652952" cy="274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15845" r="4963" b="-1739"/>
          <a:stretch>
            <a:fillRect/>
          </a:stretch>
        </p:blipFill>
        <p:spPr>
          <a:xfrm>
            <a:off x="4126522" y="3793549"/>
            <a:ext cx="3856893" cy="2517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P10203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715" y="4029326"/>
            <a:ext cx="3613587" cy="24138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578" name="Picture 2" descr="F:\С ДИСКА D\Уголки 9 группы\IMG_20171031_093510.jpg"/>
          <p:cNvPicPr>
            <a:picLocks noChangeAspect="1" noChangeArrowheads="1"/>
          </p:cNvPicPr>
          <p:nvPr/>
        </p:nvPicPr>
        <p:blipFill>
          <a:blip r:embed="rId6" cstate="print"/>
          <a:srcRect l="4184" r="27857"/>
          <a:stretch>
            <a:fillRect/>
          </a:stretch>
        </p:blipFill>
        <p:spPr bwMode="auto">
          <a:xfrm>
            <a:off x="8616462" y="3622431"/>
            <a:ext cx="2954215" cy="2872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579" name="Picture 3" descr="F:\С ДИСКА D\Уголки 9 группы\IMG_20171115_161222.jpg"/>
          <p:cNvPicPr>
            <a:picLocks noChangeAspect="1" noChangeArrowheads="1"/>
          </p:cNvPicPr>
          <p:nvPr/>
        </p:nvPicPr>
        <p:blipFill>
          <a:blip r:embed="rId7" cstate="print"/>
          <a:srcRect r="11538"/>
          <a:stretch>
            <a:fillRect/>
          </a:stretch>
        </p:blipFill>
        <p:spPr bwMode="auto">
          <a:xfrm>
            <a:off x="777629" y="1312985"/>
            <a:ext cx="3430955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43202" y="704740"/>
            <a:ext cx="99055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Закрепление знаний о геометрических фигурах:</a:t>
            </a:r>
            <a:endParaRPr lang="ru-RU" sz="36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5" y="3923072"/>
            <a:ext cx="3249553" cy="2548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3" y="1264403"/>
            <a:ext cx="3225978" cy="2369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46831" y="4138246"/>
            <a:ext cx="2909815" cy="21811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http://ninakhom.narod.ru/olderfiles/2/IMG_53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6551" y="1551707"/>
            <a:ext cx="3014416" cy="2258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F:\С ДИСКА D\Уголки 9 группы\IMG_20171108_093300.jpg"/>
          <p:cNvPicPr>
            <a:picLocks noChangeAspect="1" noChangeArrowheads="1"/>
          </p:cNvPicPr>
          <p:nvPr/>
        </p:nvPicPr>
        <p:blipFill>
          <a:blip r:embed="rId7" cstate="print"/>
          <a:srcRect t="16018" r="35706"/>
          <a:stretch>
            <a:fillRect/>
          </a:stretch>
        </p:blipFill>
        <p:spPr bwMode="auto">
          <a:xfrm>
            <a:off x="4611074" y="2485292"/>
            <a:ext cx="3032372" cy="3467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79939" y="539263"/>
            <a:ext cx="10679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Создаем рисунок счетными палочками</a:t>
            </a:r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7" descr="C:\Users\User\Desktop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226" y="1336432"/>
            <a:ext cx="3623897" cy="4956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C:\Users\User\Desktop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368" y="1287584"/>
            <a:ext cx="4114801" cy="4984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" descr="F:\С ДИСКА D\Уголки 9 группы\IMG_20171117_112901.jpg"/>
          <p:cNvPicPr>
            <a:picLocks noChangeAspect="1" noChangeArrowheads="1"/>
          </p:cNvPicPr>
          <p:nvPr/>
        </p:nvPicPr>
        <p:blipFill>
          <a:blip r:embed="rId5" cstate="print"/>
          <a:srcRect t="15686" r="28493"/>
          <a:stretch>
            <a:fillRect/>
          </a:stretch>
        </p:blipFill>
        <p:spPr bwMode="auto">
          <a:xfrm>
            <a:off x="4593979" y="2157047"/>
            <a:ext cx="2240576" cy="302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7199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SCN71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26525" y="1812477"/>
            <a:ext cx="2812868" cy="2109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N7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487782" y="2403564"/>
            <a:ext cx="2699657" cy="202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N72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875153" y="3001056"/>
            <a:ext cx="2750824" cy="2063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N72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8360227" y="3579223"/>
            <a:ext cx="2960914" cy="222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319349" y="105809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66884" y="900952"/>
            <a:ext cx="75706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Рисование по геометрической </a:t>
            </a:r>
            <a:endParaRPr lang="ru-RU" sz="3600" b="1" cap="none" spc="0" dirty="0" smtClean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6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линейке</a:t>
            </a:r>
            <a:endParaRPr lang="ru-RU" sz="36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62" y="1825625"/>
            <a:ext cx="3570876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9092" y="664060"/>
            <a:ext cx="23277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Коллажи:</a:t>
            </a:r>
            <a:endParaRPr lang="ru-RU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15" y="1542396"/>
            <a:ext cx="3803305" cy="463456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4" y="1027906"/>
            <a:ext cx="3609415" cy="50184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861696"/>
            <a:ext cx="644387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 игры нет, и не может быть полноценного умственного развития. Игра-это огромное светлое окно, через которое в духовный мир ребёнка выливается живительный поток представлений, понятий. Игра - это искра, зажигающая огонёк пытливости и любознательности»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16" y="2229496"/>
            <a:ext cx="4509244" cy="39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5011/valenta-mog.1f2/0_7e178_ca4c90b2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4778">
            <a:off x="8374280" y="760794"/>
            <a:ext cx="1345946" cy="133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505" y="4023360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82" y="1825625"/>
            <a:ext cx="6509835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1738" y="732564"/>
            <a:ext cx="110512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Игры: на соотношение числа с предметом, величины.</a:t>
            </a:r>
            <a:endParaRPr lang="ru-RU" sz="36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832" y="1538150"/>
            <a:ext cx="4877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Игра «Загадочные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грибы»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5482" y="1599705"/>
            <a:ext cx="509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Игра </a:t>
            </a:r>
            <a:r>
              <a:rPr lang="ru-RU" sz="2800" b="1" kern="12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«Подбери по размеру»</a:t>
            </a:r>
            <a:endParaRPr lang="ru-RU" sz="2800" b="1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C:\Users\Пользователь\Desktop\Презинтации по математике\Математика счетный материал\muhomory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4" y="2286000"/>
            <a:ext cx="5131564" cy="400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Презинтации по математике\Математика счетный материал\image_16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083" y="2122926"/>
            <a:ext cx="2947886" cy="244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Презинтации по математике\Математика счетный материал\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96" y="3596196"/>
            <a:ext cx="2706046" cy="269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DSCN71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909588" y="2051053"/>
            <a:ext cx="2244846" cy="16836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169207" y="489297"/>
            <a:ext cx="748256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Закрепление знаний о цифрах, навыков </a:t>
            </a:r>
            <a:endParaRPr lang="ru-RU" sz="32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32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порядкового и количественного счета:</a:t>
            </a:r>
            <a:endParaRPr lang="ru-RU" sz="54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 descr="DSCN7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276870" y="2969351"/>
            <a:ext cx="2331719" cy="1748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DSCN71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708469" y="4258496"/>
            <a:ext cx="2333895" cy="1750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DSCN71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8601615" y="4264751"/>
            <a:ext cx="2349142" cy="17618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DSCN71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06193" y="1802672"/>
            <a:ext cx="2281646" cy="1711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1" t="33357" r="21747" b="16135"/>
          <a:stretch>
            <a:fillRect/>
          </a:stretch>
        </p:blipFill>
        <p:spPr bwMode="auto">
          <a:xfrm>
            <a:off x="410307" y="4483731"/>
            <a:ext cx="2497016" cy="2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48" y="1825625"/>
            <a:ext cx="4434703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28335" y="2909608"/>
            <a:ext cx="4607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«Математические пазлы»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9" name="Picture 3" descr="C:\Users\Пользователь\Desktop\Презинтации по математике\Математика счетный материал\1379650706_2013-09-19_22072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7" y="410307"/>
            <a:ext cx="5333999" cy="388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Презинтации по математике\Математика счетный материал\slide_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68" y="3264877"/>
            <a:ext cx="4079630" cy="305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Презинтации по математике\Математика счетный материал\Математика 5\16034496_46247-650x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37" y="410307"/>
            <a:ext cx="4947870" cy="2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Пользователь\Desktop\Презинтации по математике\Математика счетный материал\Математика 5\ea44978235ee429083872b1c2994dd5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5" y="3863715"/>
            <a:ext cx="4431321" cy="260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48" y="1825625"/>
            <a:ext cx="4434703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7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5939" y="515815"/>
            <a:ext cx="8288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собирают «Математические пазлы»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2265" t="34748" b="9814"/>
          <a:stretch>
            <a:fillRect/>
          </a:stretch>
        </p:blipFill>
        <p:spPr bwMode="auto">
          <a:xfrm>
            <a:off x="1371599" y="1218173"/>
            <a:ext cx="2930769" cy="37055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0418" y="1551175"/>
            <a:ext cx="2960936" cy="42517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10953" y="1875692"/>
            <a:ext cx="2852251" cy="43961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3516"/>
          <a:stretch>
            <a:fillRect/>
          </a:stretch>
        </p:blipFill>
        <p:spPr>
          <a:xfrm>
            <a:off x="1059181" y="794268"/>
            <a:ext cx="5465530" cy="3207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068" y="1686057"/>
            <a:ext cx="1776288" cy="2046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36" y="4486672"/>
            <a:ext cx="3227675" cy="135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9585" y="5732651"/>
            <a:ext cx="944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Абак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0780" y="597013"/>
            <a:ext cx="35525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Игры на закрепление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состава числа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Пользователь\Desktop\Презинтации по математике\Математика счетный материал\detsad-16420-14603015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7" y="861210"/>
            <a:ext cx="5418833" cy="304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Презинтации по математике\Математика счетный материал\detsad-287999-14529334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80" y="1465739"/>
            <a:ext cx="4080974" cy="271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Презинтации по математике\Математика счетный материал\2e94fc364e71269c1d943a65ee7f660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79" y="3903785"/>
            <a:ext cx="4080975" cy="236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46" y="1825625"/>
            <a:ext cx="3564308" cy="4351338"/>
          </a:xfrm>
        </p:spPr>
      </p:pic>
      <p:pic>
        <p:nvPicPr>
          <p:cNvPr id="4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1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79" y="1884103"/>
            <a:ext cx="4552955" cy="3041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934763" y="840331"/>
            <a:ext cx="3728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«Логическая цепочка»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9487" y="1014558"/>
            <a:ext cx="4553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«Математическая машина»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Пользователь\Desktop\Презинтации по математике\Математика счетный материал\2e94fc364e71269c1d943a65ee7f660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79" y="1765648"/>
            <a:ext cx="4666398" cy="327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Презинтации по математике\Математика счетный материал\41303_20c7f9d94b34371bfbea01ac205405e1.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8" y="1765648"/>
            <a:ext cx="3783623" cy="412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8597" y="489297"/>
            <a:ext cx="837998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Дидактические игры на закрепление умения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сравнивать,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ставить знаки 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&gt;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», 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&lt;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», «=»: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36861" r="3924"/>
          <a:stretch>
            <a:fillRect/>
          </a:stretch>
        </p:blipFill>
        <p:spPr>
          <a:xfrm>
            <a:off x="6568829" y="3606085"/>
            <a:ext cx="4784972" cy="2389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5" t="47692" r="23926"/>
          <a:stretch>
            <a:fillRect/>
          </a:stretch>
        </p:blipFill>
        <p:spPr>
          <a:xfrm>
            <a:off x="2236599" y="2662029"/>
            <a:ext cx="3996999" cy="2422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227" y="1865032"/>
            <a:ext cx="491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«Составь пары и сравни»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66092" y="1027906"/>
            <a:ext cx="441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«Учимся считать»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4614" y="1961535"/>
            <a:ext cx="4840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Игра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«Посчитай и сравни»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Пользователь\Desktop\Презинтации по математике\Математика счетный материал\68b60208345d449520d33d8ccde9a1a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1691904"/>
            <a:ext cx="3725008" cy="32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Презинтации по математике\Математика счетный материал\100746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002" y="2760703"/>
            <a:ext cx="3625766" cy="333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User\Desktop\0.jpg"/>
          <p:cNvPicPr>
            <a:picLocks noChangeAspect="1" noChangeArrowheads="1"/>
          </p:cNvPicPr>
          <p:nvPr/>
        </p:nvPicPr>
        <p:blipFill>
          <a:blip r:embed="rId4" cstate="print"/>
          <a:srcRect b="20848"/>
          <a:stretch>
            <a:fillRect/>
          </a:stretch>
        </p:blipFill>
        <p:spPr bwMode="auto">
          <a:xfrm>
            <a:off x="4152331" y="2776417"/>
            <a:ext cx="3280100" cy="3307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9415" y="730738"/>
            <a:ext cx="4167553" cy="55567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7" name="Picture 5" descr="C:\Users\User\Desktop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802" y="746366"/>
            <a:ext cx="4060582" cy="55372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7216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613" y="744334"/>
            <a:ext cx="81743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Использую разнообразный счетный материал.</a:t>
            </a:r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Работаю над развитием графических навыков, умением ориентироваться на листе бумаги.</a:t>
            </a:r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Использую словесные игры с</a:t>
            </a:r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мячом, игры на развитие временных представлений, различение предлогов, пространственную ориентацию.</a:t>
            </a:r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 descr="DSCN7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11143" y="3429000"/>
            <a:ext cx="3614056" cy="2710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Users\Пользователь\Desktop\Презинтации по математике\Математика счетный материал\Matematicheskie_vesi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38" y="491271"/>
            <a:ext cx="2639243" cy="293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Презинтации по математике\Математика счетный материал\Matematicheskie_vesi-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708" y="3317631"/>
            <a:ext cx="4226073" cy="241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8419" y="457200"/>
            <a:ext cx="9207519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математике детей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немыслимо без использования занимательных игр, задач, развлечений. С детьми нужно «играть» в математику. Дидактические игры дают возможность решать различные педагогические задачи в игровой форме, наиболее доступной и привлекательной для детей. Когда внимание ребёнка приковано к игре, к выполнению игровых задач, он сам того не замечая преодолевает трудности математического характера, учится оперировать имеющимися знаниями в изменившейся обстановке. 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402" y="617993"/>
            <a:ext cx="184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6386" name="AutoShape 2" descr="http://allregist.ru/photos/igrf-dlya-detey-risovat-2014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6388" name="AutoShape 4" descr="http://allregist.ru/photos/igrf-dlya-detey-risovat-2014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 rotWithShape="1">
          <a:blip r:embed="rId2" cstate="print"/>
          <a:srcRect t="59563"/>
          <a:stretch>
            <a:fillRect/>
          </a:stretch>
        </p:blipFill>
        <p:spPr bwMode="auto">
          <a:xfrm rot="10800000">
            <a:off x="4220308" y="4319701"/>
            <a:ext cx="3664047" cy="1847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User\Desktop\2.jpg"/>
          <p:cNvPicPr>
            <a:picLocks noChangeAspect="1" noChangeArrowheads="1"/>
          </p:cNvPicPr>
          <p:nvPr/>
        </p:nvPicPr>
        <p:blipFill>
          <a:blip r:embed="rId3" cstate="print"/>
          <a:srcRect b="9091"/>
          <a:stretch>
            <a:fillRect/>
          </a:stretch>
        </p:blipFill>
        <p:spPr bwMode="auto">
          <a:xfrm>
            <a:off x="8981342" y="3364522"/>
            <a:ext cx="2466242" cy="29893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77491" y="490195"/>
            <a:ext cx="757207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Игры из бросового материала</a:t>
            </a:r>
            <a:endParaRPr lang="ru-RU" sz="44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endParaRPr lang="ru-RU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58644" y="1698313"/>
            <a:ext cx="9792929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Можно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познакомиться  пройдя по ссылке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0967" y="2227006"/>
            <a:ext cx="7921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28801" y="2448232"/>
            <a:ext cx="1003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https://markova.netboard.me/b78jtzqjcg1y0vd/?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tab=page1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36189" y="1518881"/>
            <a:ext cx="76546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за внимание!</a:t>
            </a:r>
            <a:endParaRPr lang="ru-RU" sz="6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Picture 2" descr="http://kartinki-vernisazh.ru/_ph/105/1/583604866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9997" y="3365886"/>
            <a:ext cx="2533650" cy="18097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527538"/>
            <a:ext cx="6734398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заключается в том, что развитие элементарных математических представлений у детей дошкольного возраста имеет большую ценность для интенсивного умственного развития ребенка, его познавательных интересов и любознательности, логических операций (сравнение, обобщение, классификация). По моему мнению, эта тема является одной из сложных и интересных проблем дошкольного образования, так как основы логического мышления закладываются в дошкольном детстве.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631" y="2335004"/>
            <a:ext cx="4509244" cy="39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5011/valenta-mog.1f2/0_7e178_ca4c90b2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4778">
            <a:off x="1176311" y="5156949"/>
            <a:ext cx="1345946" cy="133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25438" y="1027906"/>
            <a:ext cx="876299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 работы: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памяти, внимания, воображения, логического мышления средствами дидактических игр математического содержания.</a:t>
            </a:r>
            <a:r>
              <a:rPr lang="ru-RU" sz="2400" b="1" dirty="0" smtClean="0"/>
              <a:t> </a:t>
            </a:r>
            <a:endParaRPr lang="ru-RU" sz="2400" b="1" dirty="0" smtClean="0"/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поставленной цели предполагает решение следующих задач: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User\Desktop\4.jpg"/>
          <p:cNvPicPr>
            <a:picLocks noChangeAspect="1" noChangeArrowheads="1"/>
          </p:cNvPicPr>
          <p:nvPr/>
        </p:nvPicPr>
        <p:blipFill>
          <a:blip r:embed="rId2" cstate="print"/>
          <a:srcRect b="10450"/>
          <a:stretch>
            <a:fillRect/>
          </a:stretch>
        </p:blipFill>
        <p:spPr bwMode="auto">
          <a:xfrm>
            <a:off x="8535864" y="3071447"/>
            <a:ext cx="2788402" cy="3329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Users\User\Desktop\1.jpg"/>
          <p:cNvPicPr>
            <a:picLocks noChangeAspect="1" noChangeArrowheads="1"/>
          </p:cNvPicPr>
          <p:nvPr/>
        </p:nvPicPr>
        <p:blipFill>
          <a:blip r:embed="rId3" cstate="print"/>
          <a:srcRect b="19259"/>
          <a:stretch>
            <a:fillRect/>
          </a:stretch>
        </p:blipFill>
        <p:spPr bwMode="auto">
          <a:xfrm>
            <a:off x="4960326" y="3212890"/>
            <a:ext cx="2612781" cy="2812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527538"/>
            <a:ext cx="9653444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эмоциональную отзывчивость детей через игры с математическим содержанием;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систему математических знаний, умений и навыков в соответствии с психологическими особенностями детей;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приемы логического мышления (сравнения, обобщения, классификации);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самостоятельность познания, поощрение проявления творческой инициативы;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мелкую моторику рук;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Расширять словарь детей и совершенствовать связную речь;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начальные формы учебной деятельности;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Активизировать желание у родителей к сотрудничеству по реализации проекта.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750" y="4899812"/>
            <a:ext cx="2049696" cy="17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5" y="4199207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527538"/>
            <a:ext cx="9653444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 целью стимулирования интеллектуального развития детей в группе оборудован уголок занимательной математики, состоящий из развивающих и занимательных игр.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Собрала и систематизировала наглядный материал по логическому мышлению, загадки, лабиринты, головоломки, считалки, пословицы, поговорки и физкультминутки с математическим содержанием. Организация развивающей среды осуществлялась с посильным участием детей, что создало у них положительное отношение и интерес к материалу, желание играть.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03" y="4524673"/>
            <a:ext cx="2049696" cy="17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Содержимое 4" descr="image157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6400" y="4196861"/>
            <a:ext cx="2387019" cy="227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27" y="1825625"/>
            <a:ext cx="3644746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4293" y="386863"/>
            <a:ext cx="78048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Центр «Занимательной математики»:</a:t>
            </a:r>
            <a:endParaRPr lang="ru-RU" sz="36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Picture 4" descr="C:\Documents and Settings\User\Рабочий стол\матем.центр\Копия IMG_20200306_09253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358" y="1138776"/>
            <a:ext cx="5880519" cy="5332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F:\С ДИСКА D\Уголки 9 группы\image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9734" y="1122568"/>
            <a:ext cx="4397865" cy="2699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F:\С ДИСКА D\Уголки 9 группы\IMG_20171128_125644.jpg"/>
          <p:cNvPicPr>
            <a:picLocks noChangeAspect="1" noChangeArrowheads="1"/>
          </p:cNvPicPr>
          <p:nvPr/>
        </p:nvPicPr>
        <p:blipFill>
          <a:blip r:embed="rId5" cstate="print"/>
          <a:srcRect t="34188" b="4103"/>
          <a:stretch>
            <a:fillRect/>
          </a:stretch>
        </p:blipFill>
        <p:spPr bwMode="auto">
          <a:xfrm>
            <a:off x="6975231" y="4009292"/>
            <a:ext cx="4293248" cy="2567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9200" y="550983"/>
            <a:ext cx="9683262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Непрерывность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Целостность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Системность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Элементарный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Сравнение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Решение логических задач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Воссоздание и преобразование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Формы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/>
              <a:t>•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образовательная деятельность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Обучение в повседневных бытовых ситуациях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Самостоятельная деятельность в развивающей среде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5640</Words>
  <Application>WPS Presentation</Application>
  <PresentationFormat>Произвольный</PresentationFormat>
  <Paragraphs>143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2" baseType="lpstr">
      <vt:lpstr>Arial</vt:lpstr>
      <vt:lpstr>SimSun</vt:lpstr>
      <vt:lpstr>Wingdings</vt:lpstr>
      <vt:lpstr>Times New Roman</vt:lpstr>
      <vt:lpstr>Bookman Old Style</vt:lpstr>
      <vt:lpstr>Calibri</vt:lpstr>
      <vt:lpstr>Microsoft YaHei</vt:lpstr>
      <vt:lpstr>Arial Unicode MS</vt:lpstr>
      <vt:lpstr>Calibri Light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Рыбина</dc:creator>
  <cp:lastModifiedBy>KarakatIK</cp:lastModifiedBy>
  <cp:revision>102</cp:revision>
  <dcterms:created xsi:type="dcterms:W3CDTF">2017-01-22T13:47:00Z</dcterms:created>
  <dcterms:modified xsi:type="dcterms:W3CDTF">2025-04-29T21:35:12Z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8E8DF7A35A924CCD9F34F928FBAE407F_12</vt:lpwstr>
  </property>
  <property fmtid="{D5CDD505-2E9C-101B-9397-08002B2CF9AE}" pid="3" name="KSOProductBuildVer">
    <vt:lpwstr>1049-12.2.0.20795</vt:lpwstr>
  </property>
</Properties>
</file>