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6" r:id="rId7"/>
    <p:sldId id="261" r:id="rId8"/>
    <p:sldId id="262" r:id="rId9"/>
    <p:sldId id="279" r:id="rId10"/>
    <p:sldId id="263" r:id="rId11"/>
    <p:sldId id="266" r:id="rId12"/>
    <p:sldId id="267" r:id="rId13"/>
    <p:sldId id="280" r:id="rId14"/>
    <p:sldId id="268" r:id="rId15"/>
    <p:sldId id="281" r:id="rId16"/>
    <p:sldId id="269" r:id="rId17"/>
    <p:sldId id="272" r:id="rId18"/>
    <p:sldId id="271" r:id="rId19"/>
    <p:sldId id="288" r:id="rId20"/>
    <p:sldId id="273" r:id="rId21"/>
    <p:sldId id="28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2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308054987514524E-2"/>
          <c:y val="8.5254267852629378E-2"/>
          <c:w val="0.82648872748546731"/>
          <c:h val="0.64621256541553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1">
                  <c:v>1980</c:v>
                </c:pt>
                <c:pt idx="2">
                  <c:v>2017</c:v>
                </c:pt>
                <c:pt idx="3">
                  <c:v>2020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1">
                  <c:v>25</c:v>
                </c:pt>
                <c:pt idx="2">
                  <c:v>52</c:v>
                </c:pt>
                <c:pt idx="3">
                  <c:v>58</c:v>
                </c:pt>
                <c:pt idx="4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BC-4308-8CC3-E04CB125FF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591264880"/>
        <c:axId val="591257992"/>
      </c:barChart>
      <c:catAx>
        <c:axId val="59126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1257992"/>
        <c:crosses val="autoZero"/>
        <c:auto val="1"/>
        <c:lblAlgn val="ctr"/>
        <c:lblOffset val="100"/>
        <c:noMultiLvlLbl val="0"/>
      </c:catAx>
      <c:valAx>
        <c:axId val="591257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126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67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84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1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52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8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0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28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10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5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10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28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89F76-8200-4D2C-A830-0605FDFF24CF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4B573-5C6D-4275-914A-64D3B8C18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11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442" y="-1"/>
            <a:ext cx="12480442" cy="69895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3879" y="1014609"/>
            <a:ext cx="10004121" cy="2693096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Коррекция речевых нарушений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у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детей дошкольного возраста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посредством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нейроигр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нейроупражнений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44172" y="4346532"/>
            <a:ext cx="4823828" cy="91126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Гриднева Анна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Вдадимировна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учитель –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логопед МДОАУ                                 «ЦРР детский сад №116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г.Орска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0" y="3048125"/>
            <a:ext cx="4462787" cy="3277359"/>
          </a:xfrm>
          <a:prstGeom prst="rect">
            <a:avLst/>
          </a:prstGeom>
        </p:spPr>
      </p:pic>
      <p:pic>
        <p:nvPicPr>
          <p:cNvPr id="7" name="Рисунок 6" descr="D:\Эмблема МДОАУ № 116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0093" y="375782"/>
            <a:ext cx="1995814" cy="156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05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59"/>
            <a:ext cx="12192000" cy="6875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606" y="1942918"/>
            <a:ext cx="3512995" cy="46628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7544" y="501041"/>
            <a:ext cx="5316255" cy="118964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Реципрокные таблицы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Ирины Лебедевой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60" y="87581"/>
            <a:ext cx="4159683" cy="66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12" y="0"/>
            <a:ext cx="1244661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0934"/>
            <a:ext cx="4547747" cy="6143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5125"/>
            <a:ext cx="4560603" cy="60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25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КИНЕЗИОЛОГИЧЕСКИЕ           ТАБЛИЦЫ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25" y="1062591"/>
            <a:ext cx="4196220" cy="5482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928841"/>
            <a:ext cx="4346532" cy="561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31"/>
            <a:ext cx="12230955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68" y="147198"/>
            <a:ext cx="3829834" cy="6530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17" y="147198"/>
            <a:ext cx="3872147" cy="671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846"/>
            <a:ext cx="12507692" cy="69038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6" y="2238745"/>
            <a:ext cx="6531378" cy="461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46" y="174811"/>
            <a:ext cx="6796846" cy="480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60"/>
            <a:ext cx="12062563" cy="68362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86" y="365125"/>
            <a:ext cx="4145639" cy="59974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3" y="441332"/>
            <a:ext cx="4130398" cy="59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0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6" y="0"/>
            <a:ext cx="1223095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509" y="365125"/>
            <a:ext cx="10922695" cy="141357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Мозжечковая стимуляция — это комплекс физических упражнений, направленных на развитие участков мозга, отвечающих за формирование речи, поведения ребенка</a:t>
            </a:r>
            <a:r>
              <a:rPr lang="ru-RU" sz="32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3" y="2002896"/>
            <a:ext cx="5602179" cy="3450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62" y="2091846"/>
            <a:ext cx="4267200" cy="275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2"/>
            <a:ext cx="12192000" cy="686088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46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Некоторые упражнения, выполняемые  </a:t>
            </a:r>
            <a:r>
              <a:rPr lang="ru-RU" dirty="0"/>
              <a:t>на </a:t>
            </a:r>
            <a:r>
              <a:rPr lang="ru-RU" dirty="0" smtClean="0"/>
              <a:t>      доске </a:t>
            </a:r>
            <a:r>
              <a:rPr lang="ru-RU" dirty="0" err="1"/>
              <a:t>Бильгоу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8827" y="1582341"/>
            <a:ext cx="5649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690" indent="571500" algn="just">
              <a:buFont typeface="Arial" panose="020B0604020202020204" pitchFamily="34" charset="0"/>
              <a:buChar char="•"/>
            </a:pPr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827" y="1256771"/>
            <a:ext cx="4546948" cy="7750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мячами. Можно использовать и мешочки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Подкидываем мешочки или мяч (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хлопнуть в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ладоши)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ловля,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называя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автоматизируемый звук.</a:t>
            </a:r>
            <a:endParaRPr lang="ru-RU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Ударяем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мяч об пол одной рукой, ловим другой, при этом называем слова или слоги на автоматизируемый звук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Ударами мяча об пол, доску, стену, называя слово, делим его на слоги, ловим мяч двумя (одной) руками.</a:t>
            </a:r>
            <a:endParaRPr lang="ru-RU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Рассказывание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стихотворных текстов или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чистоговорок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под ритм ударов мяча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Переброска мешочков или мячей между взрослым и ребенком (левой, правой рукой, двумя руками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);</a:t>
            </a: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1600" dirty="0" smtClean="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1600" dirty="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160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16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16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2590" indent="-342900" algn="just">
              <a:buFont typeface="Wingdings" panose="05000000000000000000" pitchFamily="2" charset="2"/>
              <a:buChar char="v"/>
            </a:pPr>
            <a:endParaRPr lang="ru-RU" sz="1600" dirty="0" smtClean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6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/>
              <a:t>              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3570" y="1582341"/>
            <a:ext cx="5060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 Упражнение с цветной планкой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Отбиваеи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мяч - маятник одним цветом, или разными по сигналу педагога.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Отбиваем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мяч правым и левым концом планки, либо серединой.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Отбиваем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мяч планкой, пытаясь сбить мишень, стоящую на подставке.</a:t>
            </a:r>
          </a:p>
          <a:p>
            <a:endParaRPr lang="ru-RU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Упражнения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можно усложнять!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Выполняя упражнения, ребенок может называть буквы алфавита, слоги с заданным звуком, слова на определенный звук. Можно играть в игры «Один-много», «Я знаю пять...», «Назови ласково», «Скажи наоборот», «Назови одним словом»,  «Детеныши животных» и др.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82" y="0"/>
            <a:ext cx="12191999" cy="683623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8" y="178656"/>
            <a:ext cx="3826642" cy="6657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29" y="365125"/>
            <a:ext cx="4342683" cy="6283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72" y="2131064"/>
            <a:ext cx="4295856" cy="40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8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8" y="0"/>
            <a:ext cx="1229095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562" y="300626"/>
            <a:ext cx="10602238" cy="1903955"/>
          </a:xfrm>
        </p:spPr>
        <p:txBody>
          <a:bodyPr>
            <a:normAutofit/>
          </a:bodyPr>
          <a:lstStyle/>
          <a:p>
            <a:pPr algn="ctr"/>
            <a:r>
              <a:rPr lang="ru-RU" b="1" smtClean="0">
                <a:solidFill>
                  <a:schemeClr val="accent1">
                    <a:lumMod val="75000"/>
                  </a:schemeClr>
                </a:solidFill>
              </a:rPr>
              <a:t>Включение в логопедическую работу приемов нейростимуляции положительно влияют на развитие :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4504" y="2204581"/>
            <a:ext cx="8179496" cy="428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Артикуляционной моторики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Фонематического восприятия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Правильного звукопроизношения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Развитию мелкой и общей моторики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Координацию движений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Снятие мышечного напряжения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Эмоционального восприятия игровых навыков</a:t>
            </a:r>
          </a:p>
        </p:txBody>
      </p:sp>
    </p:spTree>
    <p:extLst>
      <p:ext uri="{BB962C8B-B14F-4D97-AF65-F5344CB8AC3E}">
        <p14:creationId xmlns:p14="http://schemas.microsoft.com/office/powerpoint/2010/main" val="5859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06"/>
            <a:ext cx="12192000" cy="69287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Статистика речевых нарушений у дошкольников по России</a:t>
            </a:r>
            <a:endParaRPr lang="ru-RU" dirty="0"/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236302150"/>
              </p:ext>
            </p:extLst>
          </p:nvPr>
        </p:nvGraphicFramePr>
        <p:xfrm>
          <a:off x="1231641" y="1026368"/>
          <a:ext cx="9722498" cy="546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431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61"/>
            <a:ext cx="12191999" cy="69427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" y="766778"/>
            <a:ext cx="3040835" cy="5738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73" y="74996"/>
            <a:ext cx="4237157" cy="6836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09" y="1295158"/>
            <a:ext cx="2927112" cy="521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35" y="0"/>
            <a:ext cx="12548307" cy="70953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03960" y="3200400"/>
            <a:ext cx="9555480" cy="1691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9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4639" y="1144589"/>
            <a:ext cx="6156961" cy="1691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9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8281" y="3223559"/>
            <a:ext cx="8397240" cy="225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901" y="2168927"/>
            <a:ext cx="8815580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5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76" y="-6528"/>
            <a:ext cx="12517676" cy="6864528"/>
          </a:xfrm>
        </p:spPr>
      </p:pic>
    </p:spTree>
    <p:extLst>
      <p:ext uri="{BB962C8B-B14F-4D97-AF65-F5344CB8AC3E}">
        <p14:creationId xmlns:p14="http://schemas.microsoft.com/office/powerpoint/2010/main" val="9532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7"/>
            <a:ext cx="12192000" cy="70658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9496" y="365125"/>
            <a:ext cx="3695178" cy="5897889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</a:t>
            </a:r>
            <a:r>
              <a:rPr lang="ru-RU" dirty="0" err="1" smtClean="0"/>
              <a:t>А.Р.Лурия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7966555" cy="5674290"/>
          </a:xfrm>
        </p:spPr>
      </p:pic>
      <p:sp>
        <p:nvSpPr>
          <p:cNvPr id="5" name="Прямоугольник 4"/>
          <p:cNvSpPr/>
          <p:nvPr/>
        </p:nvSpPr>
        <p:spPr>
          <a:xfrm>
            <a:off x="7966553" y="1690689"/>
            <a:ext cx="3256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75"/>
              </a:spcAft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Akzidenz-Grotesk Pro Bold" panose="0200080305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4" y="1575974"/>
            <a:ext cx="2304762" cy="3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0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46"/>
            <a:ext cx="12192000" cy="689114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8175" y="275572"/>
            <a:ext cx="9419574" cy="6112701"/>
          </a:xfrm>
        </p:spPr>
        <p:txBody>
          <a:bodyPr>
            <a:normAutofit fontScale="92500" lnSpcReduction="10000"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Нейропсихологические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методики представляют собой совокупность специальных методов, направленных на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компенсацию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поврежденных функций головного мозга.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Эффективность нейропсихологического (психомоторного) подхода доказана наукой и практикой. Он является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</a:rPr>
              <a:t>здоровьесберегающей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 и игровой технологией.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Нейропсихологический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подход предполагает коррекцию нарушенных психических процессов (внимания, памяти, мышления, речи и др.) и эмоционально-волевой сферы ребёнка через движение.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7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46"/>
            <a:ext cx="12192000" cy="689114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8175" y="275572"/>
            <a:ext cx="9419574" cy="6112701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ОСНОВНАЯ ЦЕЛЬ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нейропсихологическго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подхода в  работе с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детьми с ТНР —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это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активизация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развития речи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Для достижения этой цели поставлены следующие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ЗАДАЧИ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Развитие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межполушарного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взаимодействия;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Развитие умения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координировать речь с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движениями;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Развитие тонкой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3200" smtClean="0">
                <a:solidFill>
                  <a:schemeClr val="accent1">
                    <a:lumMod val="50000"/>
                  </a:schemeClr>
                </a:solidFill>
              </a:rPr>
              <a:t>общей моторики;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Развитие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ВПФ (речь, память, внимание, мышление).</a:t>
            </a:r>
          </a:p>
          <a:p>
            <a:endParaRPr lang="ru-RU" sz="3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3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08" y="-1"/>
            <a:ext cx="12292107" cy="697699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6534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Межполушарное взаимодействие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b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особый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механизм объединения левого полушария и правого полушария в единую интегративную, целостно работающую систему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92" y="2970970"/>
            <a:ext cx="3901440" cy="30164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687" y="3136544"/>
            <a:ext cx="3741602" cy="28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67" y="0"/>
            <a:ext cx="12249367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6962"/>
            <a:ext cx="4159685" cy="11666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Альбомы      Светланы   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Смирновой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97" y="586962"/>
            <a:ext cx="5804668" cy="42160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65033"/>
            <a:ext cx="5804764" cy="43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5" y="-23182"/>
            <a:ext cx="12230955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78" y="63442"/>
            <a:ext cx="4581022" cy="6599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02" y="63442"/>
            <a:ext cx="4515998" cy="65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310</Words>
  <Application>Microsoft Office PowerPoint</Application>
  <PresentationFormat>Широкоэкранный</PresentationFormat>
  <Paragraphs>53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Akzidenz-Grotesk Pro Bold</vt:lpstr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Коррекция речевых нарушений  у детей дошкольного возраста  посредством нейроигр  и нейроупражнений </vt:lpstr>
      <vt:lpstr>Статистика речевых нарушений у дошкольников по России</vt:lpstr>
      <vt:lpstr>Презентация PowerPoint</vt:lpstr>
      <vt:lpstr>            А.Р.Лурия</vt:lpstr>
      <vt:lpstr>Презентация PowerPoint</vt:lpstr>
      <vt:lpstr>Презентация PowerPoint</vt:lpstr>
      <vt:lpstr>Межполушарное взаимодействие –  особый механизм объединения левого полушария и правого полушария в единую интегративную, целостно работающую систему</vt:lpstr>
      <vt:lpstr>Альбомы      Светланы    Смирновой                                                                                                                                                       </vt:lpstr>
      <vt:lpstr>Презентация PowerPoint</vt:lpstr>
      <vt:lpstr>Реципрокные таблицы Ирины Лебедевой</vt:lpstr>
      <vt:lpstr>Презентация PowerPoint</vt:lpstr>
      <vt:lpstr>КИНЕЗИОЛОГИЧЕСКИЕ           ТАБЛИЦЫ</vt:lpstr>
      <vt:lpstr>Презентация PowerPoint</vt:lpstr>
      <vt:lpstr>Презентация PowerPoint</vt:lpstr>
      <vt:lpstr>Презентация PowerPoint</vt:lpstr>
      <vt:lpstr>Мозжечковая стимуляция — это комплекс физических упражнений, направленных на развитие участков мозга, отвечающих за формирование речи, поведения ребенка.</vt:lpstr>
      <vt:lpstr>Некоторые упражнения, выполняемые  на       доске Бильгоу</vt:lpstr>
      <vt:lpstr>Презентация PowerPoint</vt:lpstr>
      <vt:lpstr>Включение в логопедическую работу приемов нейростимуляции положительно влияют на развитие :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66</cp:revision>
  <dcterms:created xsi:type="dcterms:W3CDTF">2025-03-10T08:50:49Z</dcterms:created>
  <dcterms:modified xsi:type="dcterms:W3CDTF">2025-05-20T17:06:27Z</dcterms:modified>
</cp:coreProperties>
</file>