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8229600" cx="14630400"/>
  <p:notesSz cx="8229600" cy="14630400"/>
  <p:embeddedFontLst>
    <p:embeddedFont>
      <p:font typeface="Patrick Hand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font" Target="fonts/PatrickHand-regular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/>
              <a:t>‹#›</a:t>
            </a:fld>
            <a:endParaRPr b="0" i="0" sz="120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" name="Google Shape;13;p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7" name="Google Shape;17;p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1" name="Google Shape;21;p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5" name="Google Shape;25;p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9" name="Google Shape;29;p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3" name="Google Shape;33;p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7" name="Google Shape;37;p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4" name="Google Shape;4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/>
          <p:nvPr/>
        </p:nvSpPr>
        <p:spPr>
          <a:xfrm>
            <a:off x="6263164" y="996910"/>
            <a:ext cx="7590473" cy="1109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450"/>
              <a:buFont typeface="Patrick Hand"/>
              <a:buNone/>
            </a:pPr>
            <a:r>
              <a:rPr b="0" i="0" lang="en-US" sz="345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Вклад Виета в развитие решения уравнений и систем уравнений</a:t>
            </a:r>
            <a:endParaRPr b="0" i="0" sz="3450" u="none" cap="none" strike="noStrike"/>
          </a:p>
        </p:txBody>
      </p:sp>
      <p:sp>
        <p:nvSpPr>
          <p:cNvPr id="46" name="Google Shape;46;p10"/>
          <p:cNvSpPr/>
          <p:nvPr/>
        </p:nvSpPr>
        <p:spPr>
          <a:xfrm>
            <a:off x="6263164" y="2439472"/>
            <a:ext cx="7590473" cy="21302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764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700"/>
              <a:buFont typeface="Patrick Hand"/>
              <a:buNone/>
            </a:pPr>
            <a:r>
              <a:rPr b="0" i="0" lang="en-US" sz="17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Франсуа Виет считается одним из основоположников современной алгебры. Его вклад не ограничивается просто формулировками теорем — он создал фундамент для системного подхода к решению уравнений и систем уравнений. Благодаря его идеям появилось новое понимание взаимосвязи корней и коэффициентов многочленов.</a:t>
            </a:r>
            <a:endParaRPr b="0" i="0" sz="1700" u="none" cap="none" strike="noStrike"/>
          </a:p>
        </p:txBody>
      </p:sp>
      <p:sp>
        <p:nvSpPr>
          <p:cNvPr id="47" name="Google Shape;47;p10"/>
          <p:cNvSpPr/>
          <p:nvPr/>
        </p:nvSpPr>
        <p:spPr>
          <a:xfrm>
            <a:off x="6263164" y="4819412"/>
            <a:ext cx="7590473" cy="1775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764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700"/>
              <a:buFont typeface="Patrick Hand"/>
              <a:buNone/>
            </a:pPr>
            <a:r>
              <a:rPr b="0" i="0" lang="en-US" sz="17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В этой презентации мы рассмотрим биографию Виета, детально изучим его теорему и её обобщения, а также проанализируем практическое применение и историческое влияние. Погружение в наследие Виета позволяет понять эволюцию алгебраических методов, которые активно используются и сегодня.</a:t>
            </a:r>
            <a:endParaRPr b="0" i="0" sz="1700" u="none" cap="none" strike="noStrike"/>
          </a:p>
        </p:txBody>
      </p:sp>
      <p:sp>
        <p:nvSpPr>
          <p:cNvPr id="48" name="Google Shape;48;p10"/>
          <p:cNvSpPr/>
          <p:nvPr/>
        </p:nvSpPr>
        <p:spPr>
          <a:xfrm>
            <a:off x="6263164" y="6860977"/>
            <a:ext cx="355044" cy="355044"/>
          </a:xfrm>
          <a:prstGeom prst="roundRect">
            <a:avLst>
              <a:gd fmla="val 25751979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6729175" y="7199376"/>
            <a:ext cx="2591100" cy="17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186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150"/>
              <a:buFont typeface="Patrick Hand"/>
              <a:buNone/>
            </a:pPr>
            <a:r>
              <a:rPr b="1" lang="en-US" sz="2150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Тер Игорь</a:t>
            </a:r>
            <a:endParaRPr b="0" i="0" sz="2150" u="none" cap="none" strike="noStrike"/>
          </a:p>
        </p:txBody>
      </p:sp>
      <p:pic>
        <p:nvPicPr>
          <p:cNvPr id="50" name="Google Shape;5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197825" y="7119926"/>
            <a:ext cx="4432575" cy="11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6" name="Google Shape;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/>
          <p:nvPr/>
        </p:nvSpPr>
        <p:spPr>
          <a:xfrm>
            <a:off x="6266021" y="981670"/>
            <a:ext cx="7584758" cy="1113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500"/>
              <a:buFont typeface="Patrick Hand"/>
              <a:buNone/>
            </a:pPr>
            <a:r>
              <a:rPr b="0" i="0" lang="en-US" sz="35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Биография Франсуа Виета: краткий обзор</a:t>
            </a:r>
            <a:endParaRPr b="0" i="0" sz="3500" u="none" cap="none" strike="noStrike"/>
          </a:p>
        </p:txBody>
      </p:sp>
      <p:sp>
        <p:nvSpPr>
          <p:cNvPr id="58" name="Google Shape;58;p11"/>
          <p:cNvSpPr/>
          <p:nvPr/>
        </p:nvSpPr>
        <p:spPr>
          <a:xfrm>
            <a:off x="6266021" y="2429470"/>
            <a:ext cx="3681055" cy="3010614"/>
          </a:xfrm>
          <a:prstGeom prst="roundRect">
            <a:avLst>
              <a:gd fmla="val 3108" name="adj"/>
            </a:avLst>
          </a:prstGeom>
          <a:solidFill>
            <a:srgbClr val="E6E6E6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6496288" y="2659737"/>
            <a:ext cx="2227540" cy="2783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750"/>
              <a:buFont typeface="Patrick Hand"/>
              <a:buNone/>
            </a:pPr>
            <a:r>
              <a:rPr b="0" i="0" lang="en-US" sz="175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Ранние годы</a:t>
            </a:r>
            <a:endParaRPr b="0" i="0" sz="1750" u="none" cap="none" strike="noStrike"/>
          </a:p>
        </p:txBody>
      </p:sp>
      <p:sp>
        <p:nvSpPr>
          <p:cNvPr id="60" name="Google Shape;60;p11"/>
          <p:cNvSpPr/>
          <p:nvPr/>
        </p:nvSpPr>
        <p:spPr>
          <a:xfrm>
            <a:off x="6496288" y="3071693"/>
            <a:ext cx="3220522" cy="178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750"/>
              <a:buFont typeface="Patrick Hand"/>
              <a:buNone/>
            </a:pPr>
            <a:r>
              <a:rPr b="0" i="0" lang="en-US" sz="175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Родился в 1540 году во Франции, получил юридическое образование и параллельно увлекался математикой.</a:t>
            </a:r>
            <a:endParaRPr b="0" i="0" sz="1750" u="none" cap="none" strike="noStrike"/>
          </a:p>
        </p:txBody>
      </p:sp>
      <p:sp>
        <p:nvSpPr>
          <p:cNvPr id="61" name="Google Shape;61;p11"/>
          <p:cNvSpPr/>
          <p:nvPr/>
        </p:nvSpPr>
        <p:spPr>
          <a:xfrm>
            <a:off x="10169723" y="2429470"/>
            <a:ext cx="3681055" cy="3010614"/>
          </a:xfrm>
          <a:prstGeom prst="roundRect">
            <a:avLst>
              <a:gd fmla="val 3108" name="adj"/>
            </a:avLst>
          </a:prstGeom>
          <a:solidFill>
            <a:srgbClr val="E6E6E6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10399990" y="2659737"/>
            <a:ext cx="2456140" cy="2783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750"/>
              <a:buFont typeface="Patrick Hand"/>
              <a:buNone/>
            </a:pPr>
            <a:r>
              <a:rPr b="0" i="0" lang="en-US" sz="175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Научная деятельность</a:t>
            </a:r>
            <a:endParaRPr b="0" i="0" sz="1750" u="none" cap="none" strike="noStrike"/>
          </a:p>
        </p:txBody>
      </p:sp>
      <p:sp>
        <p:nvSpPr>
          <p:cNvPr id="63" name="Google Shape;63;p11"/>
          <p:cNvSpPr/>
          <p:nvPr/>
        </p:nvSpPr>
        <p:spPr>
          <a:xfrm>
            <a:off x="10399990" y="3071693"/>
            <a:ext cx="3220522" cy="2138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750"/>
              <a:buFont typeface="Patrick Hand"/>
              <a:buNone/>
            </a:pPr>
            <a:r>
              <a:rPr b="0" i="0" lang="en-US" sz="175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Виет стал придворным юристом и консультантом, что позволило ему реализовать разработку новых алгебраических методов.</a:t>
            </a:r>
            <a:endParaRPr b="0" i="0" sz="1750" u="none" cap="none" strike="noStrike"/>
          </a:p>
        </p:txBody>
      </p:sp>
      <p:sp>
        <p:nvSpPr>
          <p:cNvPr id="64" name="Google Shape;64;p11"/>
          <p:cNvSpPr/>
          <p:nvPr/>
        </p:nvSpPr>
        <p:spPr>
          <a:xfrm>
            <a:off x="6266021" y="5662732"/>
            <a:ext cx="7584758" cy="1585198"/>
          </a:xfrm>
          <a:prstGeom prst="roundRect">
            <a:avLst>
              <a:gd fmla="val 5902" name="adj"/>
            </a:avLst>
          </a:prstGeom>
          <a:solidFill>
            <a:srgbClr val="E6E6E6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496288" y="5892998"/>
            <a:ext cx="2479953" cy="2783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750"/>
              <a:buFont typeface="Patrick Hand"/>
              <a:buNone/>
            </a:pPr>
            <a:r>
              <a:rPr b="0" i="0" lang="en-US" sz="175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Основные достижения</a:t>
            </a:r>
            <a:endParaRPr b="0" i="0" sz="1750" u="none" cap="none" strike="noStrike"/>
          </a:p>
        </p:txBody>
      </p:sp>
      <p:sp>
        <p:nvSpPr>
          <p:cNvPr id="66" name="Google Shape;66;p11"/>
          <p:cNvSpPr/>
          <p:nvPr/>
        </p:nvSpPr>
        <p:spPr>
          <a:xfrm>
            <a:off x="6496288" y="6304955"/>
            <a:ext cx="7124224" cy="712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750"/>
              <a:buFont typeface="Patrick Hand"/>
              <a:buNone/>
            </a:pPr>
            <a:r>
              <a:rPr b="0" i="0" lang="en-US" sz="175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Ввел буквенные обозначения в алгебру и сформулировал известную теорему о свойствах корней уравнений.</a:t>
            </a:r>
            <a:endParaRPr b="0" i="0" sz="1750" u="none" cap="none" strike="noStrike"/>
          </a:p>
        </p:txBody>
      </p:sp>
      <p:pic>
        <p:nvPicPr>
          <p:cNvPr id="67" name="Google Shape;6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10796525" y="7535550"/>
            <a:ext cx="3789800" cy="6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>
            <a:off x="830937" y="844748"/>
            <a:ext cx="12968526" cy="1187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675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700"/>
              <a:buFont typeface="Patrick Hand"/>
              <a:buNone/>
            </a:pPr>
            <a:r>
              <a:rPr b="0" i="0" lang="en-US" sz="37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Теорема Виета для квадратных уравнений: формулировка и доказательство</a:t>
            </a:r>
            <a:endParaRPr b="0" i="0" sz="3700" u="none" cap="none" strike="noStrike"/>
          </a:p>
        </p:txBody>
      </p:sp>
      <p:sp>
        <p:nvSpPr>
          <p:cNvPr id="74" name="Google Shape;74;p12"/>
          <p:cNvSpPr/>
          <p:nvPr/>
        </p:nvSpPr>
        <p:spPr>
          <a:xfrm>
            <a:off x="830937" y="2506623"/>
            <a:ext cx="2161342" cy="1293733"/>
          </a:xfrm>
          <a:prstGeom prst="roundRect">
            <a:avLst>
              <a:gd fmla="val 7708" name="adj"/>
            </a:avLst>
          </a:prstGeom>
          <a:solidFill>
            <a:srgbClr val="E6E6E6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2"/>
          <p:cNvSpPr/>
          <p:nvPr/>
        </p:nvSpPr>
        <p:spPr>
          <a:xfrm>
            <a:off x="1744623" y="2944773"/>
            <a:ext cx="333851" cy="417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600"/>
              <a:buFont typeface="Patrick Hand"/>
              <a:buNone/>
            </a:pPr>
            <a:r>
              <a:rPr b="0" i="0" lang="en-US" sz="26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1</a:t>
            </a:r>
            <a:endParaRPr b="0" i="0" sz="2600" u="none" cap="none" strike="noStrike"/>
          </a:p>
        </p:txBody>
      </p:sp>
      <p:sp>
        <p:nvSpPr>
          <p:cNvPr id="76" name="Google Shape;76;p12"/>
          <p:cNvSpPr/>
          <p:nvPr/>
        </p:nvSpPr>
        <p:spPr>
          <a:xfrm>
            <a:off x="3229689" y="2744033"/>
            <a:ext cx="2374344" cy="296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24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850"/>
              <a:buFont typeface="Patrick Hand"/>
              <a:buNone/>
            </a:pPr>
            <a:r>
              <a:rPr b="0" i="0" lang="en-US" sz="185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Формулировка</a:t>
            </a:r>
            <a:endParaRPr b="0" i="0" sz="1850" u="none" cap="none" strike="noStrike"/>
          </a:p>
        </p:txBody>
      </p:sp>
      <p:sp>
        <p:nvSpPr>
          <p:cNvPr id="77" name="Google Shape;77;p12"/>
          <p:cNvSpPr/>
          <p:nvPr/>
        </p:nvSpPr>
        <p:spPr>
          <a:xfrm>
            <a:off x="3229689" y="3183136"/>
            <a:ext cx="9875877" cy="379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459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850"/>
              <a:buFont typeface="Patrick Hand"/>
              <a:buNone/>
            </a:pPr>
            <a:r>
              <a:rPr b="0" i="0" lang="en-US" sz="185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Для квадратного уравнения ax² + bx + c = 0 сумма корней равна -b/a, произведение — c/a.</a:t>
            </a:r>
            <a:endParaRPr b="0" i="0" sz="1850" u="none" cap="none" strike="noStrike"/>
          </a:p>
        </p:txBody>
      </p:sp>
      <p:sp>
        <p:nvSpPr>
          <p:cNvPr id="78" name="Google Shape;78;p12"/>
          <p:cNvSpPr/>
          <p:nvPr/>
        </p:nvSpPr>
        <p:spPr>
          <a:xfrm>
            <a:off x="3110984" y="3785116"/>
            <a:ext cx="10569773" cy="15240"/>
          </a:xfrm>
          <a:prstGeom prst="roundRect">
            <a:avLst>
              <a:gd fmla="val 654348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2"/>
          <p:cNvSpPr/>
          <p:nvPr/>
        </p:nvSpPr>
        <p:spPr>
          <a:xfrm>
            <a:off x="830937" y="3919061"/>
            <a:ext cx="4322802" cy="1673543"/>
          </a:xfrm>
          <a:prstGeom prst="roundRect">
            <a:avLst>
              <a:gd fmla="val 5959" name="adj"/>
            </a:avLst>
          </a:prstGeom>
          <a:solidFill>
            <a:srgbClr val="E6E6E6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2825353" y="4547116"/>
            <a:ext cx="333851" cy="417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600"/>
              <a:buFont typeface="Patrick Hand"/>
              <a:buNone/>
            </a:pPr>
            <a:r>
              <a:rPr b="0" i="0" lang="en-US" sz="26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2</a:t>
            </a:r>
            <a:endParaRPr b="0" i="0" sz="2600" u="none" cap="none" strike="noStrike"/>
          </a:p>
        </p:txBody>
      </p:sp>
      <p:sp>
        <p:nvSpPr>
          <p:cNvPr id="81" name="Google Shape;81;p12"/>
          <p:cNvSpPr/>
          <p:nvPr/>
        </p:nvSpPr>
        <p:spPr>
          <a:xfrm>
            <a:off x="5391150" y="4156472"/>
            <a:ext cx="2922508" cy="296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24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850"/>
              <a:buFont typeface="Patrick Hand"/>
              <a:buNone/>
            </a:pPr>
            <a:r>
              <a:rPr b="0" i="0" lang="en-US" sz="185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Интуитивное понимание</a:t>
            </a:r>
            <a:endParaRPr b="0" i="0" sz="1850" u="none" cap="none" strike="noStrike"/>
          </a:p>
        </p:txBody>
      </p:sp>
      <p:sp>
        <p:nvSpPr>
          <p:cNvPr id="82" name="Google Shape;82;p12"/>
          <p:cNvSpPr/>
          <p:nvPr/>
        </p:nvSpPr>
        <p:spPr>
          <a:xfrm>
            <a:off x="5391150" y="4595574"/>
            <a:ext cx="8170902" cy="759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459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850"/>
              <a:buFont typeface="Patrick Hand"/>
              <a:buNone/>
            </a:pPr>
            <a:r>
              <a:rPr b="0" i="0" lang="en-US" sz="185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Теорема связывает корни с коэффициентами, упрощая анализ и решение уравнений.</a:t>
            </a:r>
            <a:endParaRPr b="0" i="0" sz="1850" u="none" cap="none" strike="noStrike"/>
          </a:p>
        </p:txBody>
      </p:sp>
      <p:sp>
        <p:nvSpPr>
          <p:cNvPr id="83" name="Google Shape;83;p12"/>
          <p:cNvSpPr/>
          <p:nvPr/>
        </p:nvSpPr>
        <p:spPr>
          <a:xfrm>
            <a:off x="5272445" y="5577364"/>
            <a:ext cx="8408313" cy="15240"/>
          </a:xfrm>
          <a:prstGeom prst="roundRect">
            <a:avLst>
              <a:gd fmla="val 654348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2"/>
          <p:cNvSpPr/>
          <p:nvPr/>
        </p:nvSpPr>
        <p:spPr>
          <a:xfrm>
            <a:off x="830937" y="5711309"/>
            <a:ext cx="6484263" cy="1673543"/>
          </a:xfrm>
          <a:prstGeom prst="roundRect">
            <a:avLst>
              <a:gd fmla="val 5959" name="adj"/>
            </a:avLst>
          </a:prstGeom>
          <a:solidFill>
            <a:srgbClr val="E6E6E6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2"/>
          <p:cNvSpPr/>
          <p:nvPr/>
        </p:nvSpPr>
        <p:spPr>
          <a:xfrm>
            <a:off x="3906083" y="6339364"/>
            <a:ext cx="333851" cy="417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600"/>
              <a:buFont typeface="Patrick Hand"/>
              <a:buNone/>
            </a:pPr>
            <a:r>
              <a:rPr b="0" i="0" lang="en-US" sz="26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3</a:t>
            </a:r>
            <a:endParaRPr b="0" i="0" sz="2600" u="none" cap="none" strike="noStrike"/>
          </a:p>
        </p:txBody>
      </p:sp>
      <p:sp>
        <p:nvSpPr>
          <p:cNvPr id="86" name="Google Shape;86;p12"/>
          <p:cNvSpPr/>
          <p:nvPr/>
        </p:nvSpPr>
        <p:spPr>
          <a:xfrm>
            <a:off x="7552611" y="5948720"/>
            <a:ext cx="2374344" cy="296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24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850"/>
              <a:buFont typeface="Patrick Hand"/>
              <a:buNone/>
            </a:pPr>
            <a:r>
              <a:rPr b="0" i="0" lang="en-US" sz="185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Доказательство</a:t>
            </a:r>
            <a:endParaRPr b="0" i="0" sz="1850" u="none" cap="none" strike="noStrike"/>
          </a:p>
        </p:txBody>
      </p:sp>
      <p:sp>
        <p:nvSpPr>
          <p:cNvPr id="87" name="Google Shape;87;p12"/>
          <p:cNvSpPr/>
          <p:nvPr/>
        </p:nvSpPr>
        <p:spPr>
          <a:xfrm>
            <a:off x="7552611" y="6387822"/>
            <a:ext cx="6009442" cy="759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459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850"/>
              <a:buFont typeface="Patrick Hand"/>
              <a:buNone/>
            </a:pPr>
            <a:r>
              <a:rPr b="0" i="0" lang="en-US" sz="185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Основано на разложении многочлена через его корни и сравнении с исходным уравнением.</a:t>
            </a:r>
            <a:endParaRPr b="0" i="0" sz="1850" u="none" cap="none" strike="noStrike"/>
          </a:p>
        </p:txBody>
      </p:sp>
      <p:pic>
        <p:nvPicPr>
          <p:cNvPr id="88" name="Google Shape;8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0600" y="7469975"/>
            <a:ext cx="3789800" cy="7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864037" y="2010251"/>
            <a:ext cx="12902327" cy="12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974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50"/>
              <a:buFont typeface="Patrick Hand"/>
              <a:buNone/>
            </a:pPr>
            <a:r>
              <a:rPr b="0" i="0" lang="en-US" sz="385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Обобщение теоремы Виета для уравнений высших степеней</a:t>
            </a:r>
            <a:endParaRPr b="0" i="0" sz="3850" u="none" cap="none" strike="noStrike"/>
          </a:p>
        </p:txBody>
      </p:sp>
      <p:sp>
        <p:nvSpPr>
          <p:cNvPr id="95" name="Google Shape;95;p13"/>
          <p:cNvSpPr/>
          <p:nvPr/>
        </p:nvSpPr>
        <p:spPr>
          <a:xfrm>
            <a:off x="864037" y="3861554"/>
            <a:ext cx="2468880" cy="308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Patrick Hand"/>
              <a:buNone/>
            </a:pPr>
            <a:r>
              <a:rPr b="0" i="0" lang="en-US" sz="19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Общее правило</a:t>
            </a:r>
            <a:endParaRPr b="0" i="0" sz="1900" u="none" cap="none" strike="noStrike"/>
          </a:p>
        </p:txBody>
      </p:sp>
      <p:sp>
        <p:nvSpPr>
          <p:cNvPr id="96" name="Google Shape;96;p13"/>
          <p:cNvSpPr/>
          <p:nvPr/>
        </p:nvSpPr>
        <p:spPr>
          <a:xfrm>
            <a:off x="864037" y="4416981"/>
            <a:ext cx="6150054" cy="1580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Patrick Hand"/>
              <a:buNone/>
            </a:pPr>
            <a:r>
              <a:rPr b="0" i="0" lang="en-US" sz="19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Для многочленов любой степени сумма и произведение корней выражаются через соответствующие коэффициенты с чередующимся знаком.</a:t>
            </a:r>
            <a:endParaRPr b="0" i="0" sz="1900" u="none" cap="none" strike="noStrike"/>
          </a:p>
        </p:txBody>
      </p:sp>
      <p:sp>
        <p:nvSpPr>
          <p:cNvPr id="97" name="Google Shape;97;p13"/>
          <p:cNvSpPr/>
          <p:nvPr/>
        </p:nvSpPr>
        <p:spPr>
          <a:xfrm>
            <a:off x="7623929" y="3861554"/>
            <a:ext cx="4338757" cy="308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Patrick Hand"/>
              <a:buNone/>
            </a:pPr>
            <a:r>
              <a:rPr b="0" i="0" lang="en-US" sz="19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Пример для кубического уравнения</a:t>
            </a:r>
            <a:endParaRPr b="0" i="0" sz="1900" u="none" cap="none" strike="noStrike"/>
          </a:p>
        </p:txBody>
      </p:sp>
      <p:sp>
        <p:nvSpPr>
          <p:cNvPr id="98" name="Google Shape;98;p13"/>
          <p:cNvSpPr/>
          <p:nvPr/>
        </p:nvSpPr>
        <p:spPr>
          <a:xfrm>
            <a:off x="7623929" y="4416981"/>
            <a:ext cx="6150054" cy="1185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Patrick Hand"/>
              <a:buNone/>
            </a:pPr>
            <a:r>
              <a:rPr b="0" i="0" lang="en-US" sz="19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Для уравнения ax³+bx²+cx+d=0 сумма корней -b/a, сумма произведений по два корня c/a, произведение -d/a.</a:t>
            </a:r>
            <a:endParaRPr b="0" i="0" sz="1900" u="none" cap="none" strike="noStrike"/>
          </a:p>
        </p:txBody>
      </p:sp>
      <p:pic>
        <p:nvPicPr>
          <p:cNvPr id="99" name="Google Shape;9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0350" y="6995400"/>
            <a:ext cx="6150050" cy="12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5" name="Google Shape;1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>
            <a:off x="6341745" y="671989"/>
            <a:ext cx="7433310" cy="1832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Patrick Hand"/>
              <a:buNone/>
            </a:pPr>
            <a:r>
              <a:rPr b="0" i="0" lang="en-US" sz="38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Применение теоремы Виета для решения уравнений и систем уравнений</a:t>
            </a:r>
            <a:endParaRPr b="0" i="0" sz="3800" u="none" cap="none" strike="noStrike"/>
          </a:p>
        </p:txBody>
      </p:sp>
      <p:sp>
        <p:nvSpPr>
          <p:cNvPr id="107" name="Google Shape;107;p14"/>
          <p:cNvSpPr/>
          <p:nvPr/>
        </p:nvSpPr>
        <p:spPr>
          <a:xfrm>
            <a:off x="6341745" y="2871311"/>
            <a:ext cx="549831" cy="549831"/>
          </a:xfrm>
          <a:prstGeom prst="roundRect">
            <a:avLst>
              <a:gd fmla="val 18669" name="adj"/>
            </a:avLst>
          </a:prstGeom>
          <a:solidFill>
            <a:srgbClr val="E6E6E6"/>
          </a:solidFill>
          <a:ln cap="flat" cmpd="sng" w="152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7135892" y="2955250"/>
            <a:ext cx="2565202" cy="305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Patrick Hand"/>
              <a:buNone/>
            </a:pPr>
            <a:r>
              <a:rPr b="0" i="0" lang="en-US" sz="19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Упрощение решений</a:t>
            </a:r>
            <a:endParaRPr b="0" i="0" sz="1900" u="none" cap="none" strike="noStrike"/>
          </a:p>
        </p:txBody>
      </p:sp>
      <p:sp>
        <p:nvSpPr>
          <p:cNvPr id="109" name="Google Shape;109;p14"/>
          <p:cNvSpPr/>
          <p:nvPr/>
        </p:nvSpPr>
        <p:spPr>
          <a:xfrm>
            <a:off x="7135892" y="3407331"/>
            <a:ext cx="2769870" cy="1955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526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Patrick Hand"/>
              <a:buNone/>
            </a:pPr>
            <a:r>
              <a:rPr b="0" i="0" lang="en-US" sz="19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Теорема позволяет избегать прямого нахождения корней, используя только их свойства.</a:t>
            </a:r>
            <a:endParaRPr b="0" i="0" sz="1900" u="none" cap="none" strike="noStrike"/>
          </a:p>
        </p:txBody>
      </p:sp>
      <p:sp>
        <p:nvSpPr>
          <p:cNvPr id="110" name="Google Shape;110;p14"/>
          <p:cNvSpPr/>
          <p:nvPr/>
        </p:nvSpPr>
        <p:spPr>
          <a:xfrm>
            <a:off x="10211157" y="2871311"/>
            <a:ext cx="549831" cy="549831"/>
          </a:xfrm>
          <a:prstGeom prst="roundRect">
            <a:avLst>
              <a:gd fmla="val 18669" name="adj"/>
            </a:avLst>
          </a:prstGeom>
          <a:solidFill>
            <a:srgbClr val="E6E6E6"/>
          </a:solidFill>
          <a:ln cap="flat" cmpd="sng" w="152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11005304" y="2955250"/>
            <a:ext cx="2443877" cy="305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Patrick Hand"/>
              <a:buNone/>
            </a:pPr>
            <a:r>
              <a:rPr b="0" i="0" lang="en-US" sz="19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Решение систем</a:t>
            </a:r>
            <a:endParaRPr b="0" i="0" sz="1900" u="none" cap="none" strike="noStrike"/>
          </a:p>
        </p:txBody>
      </p:sp>
      <p:sp>
        <p:nvSpPr>
          <p:cNvPr id="112" name="Google Shape;112;p14"/>
          <p:cNvSpPr/>
          <p:nvPr/>
        </p:nvSpPr>
        <p:spPr>
          <a:xfrm>
            <a:off x="11005304" y="3407331"/>
            <a:ext cx="2769870" cy="2346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526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Patrick Hand"/>
              <a:buNone/>
            </a:pPr>
            <a:r>
              <a:rPr b="0" i="0" lang="en-US" sz="19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Помогает связывать уравнения с несколькими неизвестными, где корни влияют на весь набор решений.</a:t>
            </a:r>
            <a:endParaRPr b="0" i="0" sz="1900" u="none" cap="none" strike="noStrike"/>
          </a:p>
        </p:txBody>
      </p:sp>
      <p:sp>
        <p:nvSpPr>
          <p:cNvPr id="113" name="Google Shape;113;p14"/>
          <p:cNvSpPr/>
          <p:nvPr/>
        </p:nvSpPr>
        <p:spPr>
          <a:xfrm>
            <a:off x="6341745" y="6242090"/>
            <a:ext cx="549831" cy="549831"/>
          </a:xfrm>
          <a:prstGeom prst="roundRect">
            <a:avLst>
              <a:gd fmla="val 18669" name="adj"/>
            </a:avLst>
          </a:prstGeom>
          <a:solidFill>
            <a:srgbClr val="E6E6E6"/>
          </a:solidFill>
          <a:ln cap="flat" cmpd="sng" w="152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7135892" y="6326029"/>
            <a:ext cx="4002167" cy="305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Patrick Hand"/>
              <a:buNone/>
            </a:pPr>
            <a:r>
              <a:rPr b="0" i="0" lang="en-US" sz="19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Алгебраические преобразования</a:t>
            </a:r>
            <a:endParaRPr b="0" i="0" sz="1900" u="none" cap="none" strike="noStrike"/>
          </a:p>
        </p:txBody>
      </p:sp>
      <p:sp>
        <p:nvSpPr>
          <p:cNvPr id="115" name="Google Shape;115;p14"/>
          <p:cNvSpPr/>
          <p:nvPr/>
        </p:nvSpPr>
        <p:spPr>
          <a:xfrm>
            <a:off x="7135892" y="6778109"/>
            <a:ext cx="6639163" cy="782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526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Patrick Hand"/>
              <a:buNone/>
            </a:pPr>
            <a:r>
              <a:rPr b="0" i="0" lang="en-US" sz="19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Используется для сокращения многочленов и выявления зависимостей между переменными.</a:t>
            </a:r>
            <a:endParaRPr b="0" i="0" sz="1900" u="none" cap="none" strike="noStrike"/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628250" y="7682275"/>
            <a:ext cx="4002150" cy="5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2" name="Google Shape;1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/>
          <p:nvPr/>
        </p:nvSpPr>
        <p:spPr>
          <a:xfrm>
            <a:off x="6350437" y="1140500"/>
            <a:ext cx="7415927" cy="12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974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50"/>
              <a:buFont typeface="Patrick Hand"/>
              <a:buNone/>
            </a:pPr>
            <a:r>
              <a:rPr b="0" i="0" lang="en-US" sz="385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Историческое значение и влияние работ Виета</a:t>
            </a:r>
            <a:endParaRPr b="0" i="0" sz="3850" u="none" cap="none" strike="noStrike"/>
          </a:p>
        </p:txBody>
      </p:sp>
      <p:pic>
        <p:nvPicPr>
          <p:cNvPr descr="preencoded.png" id="124" name="Google Shape;12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0437" y="2744986"/>
            <a:ext cx="566499" cy="56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/>
          <p:nvPr/>
        </p:nvSpPr>
        <p:spPr>
          <a:xfrm>
            <a:off x="6350437" y="3558302"/>
            <a:ext cx="2266236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Patrick Hand"/>
              <a:buNone/>
            </a:pPr>
            <a:r>
              <a:rPr b="0" i="0" lang="en-US" sz="19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Революция в алгебре</a:t>
            </a:r>
            <a:endParaRPr b="0" i="0" sz="1900" u="none" cap="none" strike="noStrike"/>
          </a:p>
        </p:txBody>
      </p:sp>
      <p:sp>
        <p:nvSpPr>
          <p:cNvPr id="126" name="Google Shape;126;p15"/>
          <p:cNvSpPr/>
          <p:nvPr/>
        </p:nvSpPr>
        <p:spPr>
          <a:xfrm>
            <a:off x="6350437" y="4323636"/>
            <a:ext cx="2266236" cy="2765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Patrick Hand"/>
              <a:buNone/>
            </a:pPr>
            <a:r>
              <a:rPr b="0" i="0" lang="en-US" sz="19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Положил начало использованию символов, что кардинально изменило способ решения уравнений.</a:t>
            </a:r>
            <a:endParaRPr b="0" i="0" sz="1900" u="none" cap="none" strike="noStrike"/>
          </a:p>
        </p:txBody>
      </p:sp>
      <p:pic>
        <p:nvPicPr>
          <p:cNvPr descr="preencoded.png" id="127" name="Google Shape;12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25282" y="2744986"/>
            <a:ext cx="566499" cy="56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/>
          <p:nvPr/>
        </p:nvSpPr>
        <p:spPr>
          <a:xfrm>
            <a:off x="8925282" y="3558302"/>
            <a:ext cx="2266236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Patrick Hand"/>
              <a:buNone/>
            </a:pPr>
            <a:r>
              <a:rPr b="0" i="0" lang="en-US" sz="19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Влияние на математику</a:t>
            </a:r>
            <a:endParaRPr b="0" i="0" sz="1900" u="none" cap="none" strike="noStrike"/>
          </a:p>
        </p:txBody>
      </p:sp>
      <p:sp>
        <p:nvSpPr>
          <p:cNvPr id="129" name="Google Shape;129;p15"/>
          <p:cNvSpPr/>
          <p:nvPr/>
        </p:nvSpPr>
        <p:spPr>
          <a:xfrm>
            <a:off x="8925282" y="4323636"/>
            <a:ext cx="2266236" cy="2765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Patrick Hand"/>
              <a:buNone/>
            </a:pPr>
            <a:r>
              <a:rPr b="0" i="0" lang="en-US" sz="19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Его работы легли в основу современного аналитического подхода и теоретической алгебры.</a:t>
            </a:r>
            <a:endParaRPr b="0" i="0" sz="1900" u="none" cap="none" strike="noStrike"/>
          </a:p>
        </p:txBody>
      </p:sp>
      <p:pic>
        <p:nvPicPr>
          <p:cNvPr descr="preencoded.png" id="130" name="Google Shape;13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00128" y="2744986"/>
            <a:ext cx="566499" cy="56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5"/>
          <p:cNvSpPr/>
          <p:nvPr/>
        </p:nvSpPr>
        <p:spPr>
          <a:xfrm>
            <a:off x="11500128" y="3558302"/>
            <a:ext cx="2266236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Patrick Hand"/>
              <a:buNone/>
            </a:pPr>
            <a:r>
              <a:rPr b="0" i="0" lang="en-US" sz="19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Мировое признание</a:t>
            </a:r>
            <a:endParaRPr b="0" i="0" sz="1900" u="none" cap="none" strike="noStrike"/>
          </a:p>
        </p:txBody>
      </p:sp>
      <p:sp>
        <p:nvSpPr>
          <p:cNvPr id="132" name="Google Shape;132;p15"/>
          <p:cNvSpPr/>
          <p:nvPr/>
        </p:nvSpPr>
        <p:spPr>
          <a:xfrm>
            <a:off x="11500128" y="4323636"/>
            <a:ext cx="2266236" cy="19752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Patrick Hand"/>
              <a:buNone/>
            </a:pPr>
            <a:r>
              <a:rPr b="0" i="0" lang="en-US" sz="19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Идеи Виета применяются в науке, инженерии и технологии по всему миру.</a:t>
            </a:r>
            <a:endParaRPr b="0" i="0" sz="1900" u="none" cap="none" strike="noStrike"/>
          </a:p>
        </p:txBody>
      </p:sp>
      <p:pic>
        <p:nvPicPr>
          <p:cNvPr id="133" name="Google Shape;13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66625" y="7612375"/>
            <a:ext cx="2563775" cy="61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/>
          <p:nvPr/>
        </p:nvSpPr>
        <p:spPr>
          <a:xfrm>
            <a:off x="817840" y="2021298"/>
            <a:ext cx="129948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27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650"/>
              <a:buFont typeface="Patrick Hand"/>
              <a:buNone/>
            </a:pPr>
            <a:r>
              <a:rPr b="0" i="0" lang="en-US" sz="48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Заключение: наследие Виета в современной математике</a:t>
            </a:r>
            <a:endParaRPr b="0" i="0" sz="4800" u="none" cap="none" strike="noStrike"/>
          </a:p>
        </p:txBody>
      </p:sp>
      <p:sp>
        <p:nvSpPr>
          <p:cNvPr id="140" name="Google Shape;140;p16"/>
          <p:cNvSpPr/>
          <p:nvPr/>
        </p:nvSpPr>
        <p:spPr>
          <a:xfrm>
            <a:off x="817840" y="5082421"/>
            <a:ext cx="12994719" cy="11215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800"/>
              <a:buFont typeface="Patrick Hand"/>
              <a:buNone/>
            </a:pPr>
            <a:r>
              <a:rPr b="0" i="0" lang="en-US" sz="18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Франсуа Виет заложил основу символической алгебры и предложил методы, которые продолжают расширять возможности решения алгебраических задач. Теорема Виета стала краеугольным камнем в понимании взаимосвязи корней и коэффициентов.</a:t>
            </a:r>
            <a:endParaRPr b="0" i="0" sz="1800" u="none" cap="none" strike="noStrike"/>
          </a:p>
        </p:txBody>
      </p:sp>
      <p:sp>
        <p:nvSpPr>
          <p:cNvPr id="141" name="Google Shape;141;p16"/>
          <p:cNvSpPr/>
          <p:nvPr/>
        </p:nvSpPr>
        <p:spPr>
          <a:xfrm>
            <a:off x="817840" y="6466880"/>
            <a:ext cx="12994719" cy="11215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800"/>
              <a:buFont typeface="Patrick Hand"/>
              <a:buNone/>
            </a:pPr>
            <a:r>
              <a:rPr b="0" i="0" lang="en-US" sz="1800" u="none" cap="none" strike="noStrike">
                <a:solidFill>
                  <a:srgbClr val="383838"/>
                </a:solidFill>
                <a:latin typeface="Patrick Hand"/>
                <a:ea typeface="Patrick Hand"/>
                <a:cs typeface="Patrick Hand"/>
                <a:sym typeface="Patrick Hand"/>
              </a:rPr>
              <a:t>Он оказал влияние не только на математику своего времени, но и на будущие поколения ученых. Его наследие — это мост между классической геометрией и современными алгебраическими методами, применимыми в различных научных сферах.</a:t>
            </a:r>
            <a:endParaRPr b="0" i="0" sz="1800" u="none" cap="none" strike="noStrike"/>
          </a:p>
        </p:txBody>
      </p:sp>
      <p:pic>
        <p:nvPicPr>
          <p:cNvPr id="142" name="Google Shape;14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157550" y="7588450"/>
            <a:ext cx="4472850" cy="64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