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Cormorant Garamond Bold" charset="1" panose="00000800000000000000"/>
      <p:regular r:id="rId12"/>
    </p:embeddedFont>
    <p:embeddedFont>
      <p:font typeface="Cormorant Garamond" charset="1" panose="0000050000000000000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EBE7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5400000">
            <a:off x="16781557" y="7938777"/>
            <a:ext cx="955485" cy="218188"/>
            <a:chOff x="0" y="0"/>
            <a:chExt cx="1273980" cy="290918"/>
          </a:xfrm>
        </p:grpSpPr>
        <p:grpSp>
          <p:nvGrpSpPr>
            <p:cNvPr name="Group 3" id="3"/>
            <p:cNvGrpSpPr>
              <a:grpSpLocks noChangeAspect="true"/>
            </p:cNvGrpSpPr>
            <p:nvPr/>
          </p:nvGrpSpPr>
          <p:grpSpPr>
            <a:xfrm rot="0">
              <a:off x="983062" y="0"/>
              <a:ext cx="290918" cy="290918"/>
              <a:chOff x="0" y="0"/>
              <a:chExt cx="1708150" cy="170815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1708150" cy="1708150"/>
              </a:xfrm>
              <a:custGeom>
                <a:avLst/>
                <a:gdLst/>
                <a:ahLst/>
                <a:cxnLst/>
                <a:rect r="r" b="b" t="t" l="l"/>
                <a:pathLst>
                  <a:path h="1708150" w="1708150">
                    <a:moveTo>
                      <a:pt x="853440" y="1708150"/>
                    </a:moveTo>
                    <a:cubicBezTo>
                      <a:pt x="383540" y="1708150"/>
                      <a:pt x="0" y="1324610"/>
                      <a:pt x="0" y="853440"/>
                    </a:cubicBezTo>
                    <a:cubicBezTo>
                      <a:pt x="0" y="383540"/>
                      <a:pt x="383540" y="0"/>
                      <a:pt x="853440" y="0"/>
                    </a:cubicBezTo>
                    <a:cubicBezTo>
                      <a:pt x="1324610" y="0"/>
                      <a:pt x="1706880" y="383540"/>
                      <a:pt x="1706880" y="853440"/>
                    </a:cubicBezTo>
                    <a:cubicBezTo>
                      <a:pt x="1708150" y="1324610"/>
                      <a:pt x="1324610" y="1708150"/>
                      <a:pt x="853440" y="1708150"/>
                    </a:cubicBezTo>
                    <a:close/>
                    <a:moveTo>
                      <a:pt x="853440" y="469900"/>
                    </a:moveTo>
                    <a:cubicBezTo>
                      <a:pt x="642620" y="469900"/>
                      <a:pt x="469900" y="642620"/>
                      <a:pt x="469900" y="853440"/>
                    </a:cubicBezTo>
                    <a:cubicBezTo>
                      <a:pt x="469900" y="1064260"/>
                      <a:pt x="642620" y="1236980"/>
                      <a:pt x="853440" y="1236980"/>
                    </a:cubicBezTo>
                    <a:cubicBezTo>
                      <a:pt x="1064260" y="1236980"/>
                      <a:pt x="1236980" y="1064260"/>
                      <a:pt x="1236980" y="853440"/>
                    </a:cubicBezTo>
                    <a:cubicBezTo>
                      <a:pt x="1236980" y="642620"/>
                      <a:pt x="1065530" y="469900"/>
                      <a:pt x="853440" y="469900"/>
                    </a:cubicBezTo>
                    <a:close/>
                  </a:path>
                </a:pathLst>
              </a:custGeom>
              <a:solidFill>
                <a:srgbClr val="1A1B18"/>
              </a:solidFill>
            </p:spPr>
          </p:sp>
        </p:grpSp>
        <p:grpSp>
          <p:nvGrpSpPr>
            <p:cNvPr name="Group 5" id="5"/>
            <p:cNvGrpSpPr>
              <a:grpSpLocks noChangeAspect="true"/>
            </p:cNvGrpSpPr>
            <p:nvPr/>
          </p:nvGrpSpPr>
          <p:grpSpPr>
            <a:xfrm rot="0">
              <a:off x="489944" y="0"/>
              <a:ext cx="290918" cy="290918"/>
              <a:chOff x="0" y="0"/>
              <a:chExt cx="1708150" cy="1708150"/>
            </a:xfrm>
          </p:grpSpPr>
          <p:sp>
            <p:nvSpPr>
              <p:cNvPr name="Freeform 6" id="6"/>
              <p:cNvSpPr/>
              <p:nvPr/>
            </p:nvSpPr>
            <p:spPr>
              <a:xfrm flipH="false" flipV="false" rot="0">
                <a:off x="0" y="0"/>
                <a:ext cx="1708150" cy="1708150"/>
              </a:xfrm>
              <a:custGeom>
                <a:avLst/>
                <a:gdLst/>
                <a:ahLst/>
                <a:cxnLst/>
                <a:rect r="r" b="b" t="t" l="l"/>
                <a:pathLst>
                  <a:path h="1708150" w="1708150">
                    <a:moveTo>
                      <a:pt x="853440" y="1708150"/>
                    </a:moveTo>
                    <a:cubicBezTo>
                      <a:pt x="383540" y="1708150"/>
                      <a:pt x="0" y="1324610"/>
                      <a:pt x="0" y="853440"/>
                    </a:cubicBezTo>
                    <a:cubicBezTo>
                      <a:pt x="0" y="383540"/>
                      <a:pt x="383540" y="0"/>
                      <a:pt x="853440" y="0"/>
                    </a:cubicBezTo>
                    <a:cubicBezTo>
                      <a:pt x="1324610" y="0"/>
                      <a:pt x="1706880" y="383540"/>
                      <a:pt x="1706880" y="853440"/>
                    </a:cubicBezTo>
                    <a:cubicBezTo>
                      <a:pt x="1708150" y="1324610"/>
                      <a:pt x="1324610" y="1708150"/>
                      <a:pt x="853440" y="1708150"/>
                    </a:cubicBezTo>
                    <a:close/>
                    <a:moveTo>
                      <a:pt x="853440" y="469900"/>
                    </a:moveTo>
                    <a:cubicBezTo>
                      <a:pt x="642620" y="469900"/>
                      <a:pt x="469900" y="642620"/>
                      <a:pt x="469900" y="853440"/>
                    </a:cubicBezTo>
                    <a:cubicBezTo>
                      <a:pt x="469900" y="1064260"/>
                      <a:pt x="642620" y="1236980"/>
                      <a:pt x="853440" y="1236980"/>
                    </a:cubicBezTo>
                    <a:cubicBezTo>
                      <a:pt x="1064260" y="1236980"/>
                      <a:pt x="1236980" y="1064260"/>
                      <a:pt x="1236980" y="853440"/>
                    </a:cubicBezTo>
                    <a:cubicBezTo>
                      <a:pt x="1236980" y="642620"/>
                      <a:pt x="1065530" y="469900"/>
                      <a:pt x="853440" y="469900"/>
                    </a:cubicBezTo>
                    <a:close/>
                  </a:path>
                </a:pathLst>
              </a:custGeom>
              <a:solidFill>
                <a:srgbClr val="1A1B18"/>
              </a:solidFill>
            </p:spPr>
          </p:sp>
        </p:grpSp>
        <p:grpSp>
          <p:nvGrpSpPr>
            <p:cNvPr name="Group 7" id="7"/>
            <p:cNvGrpSpPr/>
            <p:nvPr/>
          </p:nvGrpSpPr>
          <p:grpSpPr>
            <a:xfrm rot="0">
              <a:off x="0" y="1587"/>
              <a:ext cx="287744" cy="287744"/>
              <a:chOff x="0" y="0"/>
              <a:chExt cx="6350000" cy="635000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6350000" cy="6350000"/>
              </a:xfrm>
              <a:custGeom>
                <a:avLst/>
                <a:gdLst/>
                <a:ahLst/>
                <a:cxnLst/>
                <a:rect r="r" b="b" t="t" l="l"/>
                <a:pathLst>
                  <a:path h="6350000" w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DA63C"/>
              </a:solidFill>
            </p:spPr>
          </p:sp>
        </p:grpSp>
      </p:grpSp>
      <p:sp>
        <p:nvSpPr>
          <p:cNvPr name="TextBox 9" id="9"/>
          <p:cNvSpPr txBox="true"/>
          <p:nvPr/>
        </p:nvSpPr>
        <p:spPr>
          <a:xfrm rot="0">
            <a:off x="1028700" y="2664432"/>
            <a:ext cx="15871885" cy="38984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043"/>
              </a:lnSpc>
            </a:pPr>
            <a:r>
              <a:rPr lang="en-US" sz="15043" b="true">
                <a:solidFill>
                  <a:srgbClr val="1A1B18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Определители 2, 3, 4 порядков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1028700" y="1028700"/>
            <a:ext cx="907930" cy="907930"/>
            <a:chOff x="0" y="0"/>
            <a:chExt cx="6350000" cy="63500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DA63C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3523143" y="7100206"/>
            <a:ext cx="13377441" cy="20001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5244"/>
              </a:lnSpc>
              <a:spcBef>
                <a:spcPct val="0"/>
              </a:spcBef>
            </a:pPr>
            <a:r>
              <a:rPr lang="en-US" b="true" sz="5244">
                <a:solidFill>
                  <a:srgbClr val="1A1B18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Ученицы 11-А класса</a:t>
            </a:r>
          </a:p>
          <a:p>
            <a:pPr algn="r">
              <a:lnSpc>
                <a:spcPts val="5244"/>
              </a:lnSpc>
              <a:spcBef>
                <a:spcPct val="0"/>
              </a:spcBef>
            </a:pPr>
            <a:r>
              <a:rPr lang="en-US" b="true" sz="5244">
                <a:solidFill>
                  <a:srgbClr val="1A1B18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Колесниковой Юлии</a:t>
            </a:r>
          </a:p>
          <a:p>
            <a:pPr algn="r">
              <a:lnSpc>
                <a:spcPts val="5244"/>
              </a:lnSpc>
              <a:spcBef>
                <a:spcPct val="0"/>
              </a:spcBef>
            </a:pPr>
            <a:r>
              <a:rPr lang="en-US" b="true" sz="5244">
                <a:solidFill>
                  <a:srgbClr val="1A1B18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Преподавателю Людмиле Ивановне Мороз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EBE7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3205441" y="5754428"/>
            <a:ext cx="7007745" cy="7007745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DA63C"/>
            </a:solidFill>
          </p:spPr>
        </p:sp>
      </p:grpSp>
      <p:sp>
        <p:nvSpPr>
          <p:cNvPr name="TextBox 4" id="4"/>
          <p:cNvSpPr txBox="true"/>
          <p:nvPr/>
        </p:nvSpPr>
        <p:spPr>
          <a:xfrm rot="0">
            <a:off x="2844772" y="744045"/>
            <a:ext cx="12598455" cy="88751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13"/>
              </a:lnSpc>
              <a:spcBef>
                <a:spcPct val="0"/>
              </a:spcBef>
            </a:pPr>
            <a:r>
              <a:rPr lang="en-US" b="true" sz="4413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Значение определителей в линейной алгебре.</a:t>
            </a:r>
          </a:p>
          <a:p>
            <a:pPr algn="l">
              <a:lnSpc>
                <a:spcPts val="4413"/>
              </a:lnSpc>
              <a:spcBef>
                <a:spcPct val="0"/>
              </a:spcBef>
            </a:pPr>
            <a:r>
              <a:rPr lang="en-US" sz="4413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Определители играют ключевую роль в линейной алгебре, выполняя следующие функции: </a:t>
            </a:r>
          </a:p>
          <a:p>
            <a:pPr algn="l">
              <a:lnSpc>
                <a:spcPts val="4413"/>
              </a:lnSpc>
              <a:spcBef>
                <a:spcPct val="0"/>
              </a:spcBef>
            </a:pPr>
            <a:r>
              <a:rPr lang="en-US" b="true" sz="4413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1. Характеристика матриц:</a:t>
            </a:r>
            <a:r>
              <a:rPr lang="en-US" sz="4413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 Определитель показывает, обратима ли матрица. Если он равен нулю, матрица вырождена. </a:t>
            </a:r>
          </a:p>
          <a:p>
            <a:pPr algn="l">
              <a:lnSpc>
                <a:spcPts val="4413"/>
              </a:lnSpc>
              <a:spcBef>
                <a:spcPct val="0"/>
              </a:spcBef>
            </a:pPr>
            <a:r>
              <a:rPr lang="en-US" b="true" sz="4413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2. Решение систем уравнений:</a:t>
            </a:r>
            <a:r>
              <a:rPr lang="en-US" sz="4413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 В методе Крамера определители используются для нахождения уникальных решений квадратных систем линейных уравнений. </a:t>
            </a:r>
          </a:p>
          <a:p>
            <a:pPr algn="l">
              <a:lnSpc>
                <a:spcPts val="4413"/>
              </a:lnSpc>
              <a:spcBef>
                <a:spcPct val="0"/>
              </a:spcBef>
            </a:pPr>
            <a:r>
              <a:rPr lang="en-US" b="true" sz="4413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3. Геометрический смысл:</a:t>
            </a:r>
            <a:r>
              <a:rPr lang="en-US" sz="4413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 Определитель интерпретируется как объем параллелепипеда, образованного векторами столбцов матрицы. </a:t>
            </a:r>
          </a:p>
          <a:p>
            <a:pPr algn="l">
              <a:lnSpc>
                <a:spcPts val="4413"/>
              </a:lnSpc>
              <a:spcBef>
                <a:spcPct val="0"/>
              </a:spcBef>
            </a:pPr>
            <a:r>
              <a:rPr lang="en-US" b="true" sz="4413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4. Свойства линейных преобразований:</a:t>
            </a:r>
            <a:r>
              <a:rPr lang="en-US" sz="4413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 Определитель показывает, насколько изменяется объем при линейном преобразовании.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BE7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8886" y="530507"/>
            <a:ext cx="10795127" cy="93021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7"/>
              </a:lnSpc>
              <a:spcBef>
                <a:spcPct val="0"/>
              </a:spcBef>
            </a:pPr>
            <a:r>
              <a:rPr lang="en-US" b="true" sz="3857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Основные свойства определителей </a:t>
            </a:r>
          </a:p>
          <a:p>
            <a:pPr algn="l">
              <a:lnSpc>
                <a:spcPts val="3348"/>
              </a:lnSpc>
              <a:spcBef>
                <a:spcPct val="0"/>
              </a:spcBef>
            </a:pPr>
            <a:r>
              <a:rPr lang="en-US" b="true" sz="3348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1. Линейность: </a:t>
            </a:r>
            <a:r>
              <a:rPr lang="en-US" sz="3348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Определитель линейно зависит от каждой строки (или столбца) матрицы. Это означает, что если одна строка изменяется, то определитель изменяется линейно. </a:t>
            </a:r>
          </a:p>
          <a:p>
            <a:pPr algn="l">
              <a:lnSpc>
                <a:spcPts val="3348"/>
              </a:lnSpc>
              <a:spcBef>
                <a:spcPct val="0"/>
              </a:spcBef>
            </a:pPr>
            <a:r>
              <a:rPr lang="en-US" b="true" sz="3348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2. Свойство многократности:</a:t>
            </a:r>
            <a:r>
              <a:rPr lang="en-US" sz="3348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 Если две строки (или столбца) матрицы равны, то \det(A) = 0. </a:t>
            </a:r>
          </a:p>
          <a:p>
            <a:pPr algn="l">
              <a:lnSpc>
                <a:spcPts val="3348"/>
              </a:lnSpc>
              <a:spcBef>
                <a:spcPct val="0"/>
              </a:spcBef>
            </a:pPr>
            <a:r>
              <a:rPr lang="en-US" b="true" sz="3348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3. Перестановка строк:</a:t>
            </a:r>
            <a:r>
              <a:rPr lang="en-US" sz="3348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 При перестановке двух строк (или столбцов) матрицы знак определителя меняется на противоположный: \det(A) = -\det(B) где B — матрица, полученная из A перестановкой двух строк. </a:t>
            </a:r>
          </a:p>
          <a:p>
            <a:pPr algn="l">
              <a:lnSpc>
                <a:spcPts val="3348"/>
              </a:lnSpc>
              <a:spcBef>
                <a:spcPct val="0"/>
              </a:spcBef>
            </a:pPr>
            <a:r>
              <a:rPr lang="en-US" b="true" sz="3348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4. Умножение на скаляр:</a:t>
            </a:r>
            <a:r>
              <a:rPr lang="en-US" sz="3348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 Если одну строку (или столбец) матрицы умножить на скаляр k, то определитель также умножается на этот скаляр: \det(kA) = k ⋅ \det(A) </a:t>
            </a:r>
          </a:p>
          <a:p>
            <a:pPr algn="l">
              <a:lnSpc>
                <a:spcPts val="3348"/>
              </a:lnSpc>
              <a:spcBef>
                <a:spcPct val="0"/>
              </a:spcBef>
            </a:pPr>
            <a:r>
              <a:rPr lang="en-US" b="true" sz="3348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5. Транспонирование:</a:t>
            </a:r>
            <a:r>
              <a:rPr lang="en-US" sz="3348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 Определитель транспонированной матрицы равен определителю оригинальной матрицы: \det(Aᵀ) = \det(A) </a:t>
            </a:r>
          </a:p>
          <a:p>
            <a:pPr algn="l">
              <a:lnSpc>
                <a:spcPts val="3348"/>
              </a:lnSpc>
              <a:spcBef>
                <a:spcPct val="0"/>
              </a:spcBef>
            </a:pPr>
            <a:r>
              <a:rPr lang="en-US" b="true" sz="3348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6. Произведение матриц: </a:t>
            </a:r>
            <a:r>
              <a:rPr lang="en-US" sz="3348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Определитель произведения двух квадратных матриц равен произведению их определителей: \det(AB) = \det(A) ⋅ \det(B) </a:t>
            </a:r>
          </a:p>
          <a:p>
            <a:pPr algn="l">
              <a:lnSpc>
                <a:spcPts val="3348"/>
              </a:lnSpc>
              <a:spcBef>
                <a:spcPct val="0"/>
              </a:spcBef>
            </a:pPr>
            <a:r>
              <a:rPr lang="en-US" b="true" sz="3348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7. Свойство разложения:</a:t>
            </a:r>
            <a:r>
              <a:rPr lang="en-US" sz="3348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 Определитель можно вычислить через разложение по строкам или столбцам, что позволяет использовать различные методы для его нахождения.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1215688" y="0"/>
            <a:ext cx="7072312" cy="10287000"/>
          </a:xfrm>
          <a:custGeom>
            <a:avLst/>
            <a:gdLst/>
            <a:ahLst/>
            <a:cxnLst/>
            <a:rect r="r" b="b" t="t" l="l"/>
            <a:pathLst>
              <a:path h="10287000" w="7072312">
                <a:moveTo>
                  <a:pt x="0" y="0"/>
                </a:moveTo>
                <a:lnTo>
                  <a:pt x="7072312" y="0"/>
                </a:lnTo>
                <a:lnTo>
                  <a:pt x="707231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BE7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9490281" y="3358103"/>
            <a:ext cx="8324793" cy="5900197"/>
          </a:xfrm>
          <a:custGeom>
            <a:avLst/>
            <a:gdLst/>
            <a:ahLst/>
            <a:cxnLst/>
            <a:rect r="r" b="b" t="t" l="l"/>
            <a:pathLst>
              <a:path h="5900197" w="8324793">
                <a:moveTo>
                  <a:pt x="0" y="0"/>
                </a:moveTo>
                <a:lnTo>
                  <a:pt x="8324793" y="0"/>
                </a:lnTo>
                <a:lnTo>
                  <a:pt x="8324793" y="5900197"/>
                </a:lnTo>
                <a:lnTo>
                  <a:pt x="0" y="59001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724751" y="816873"/>
            <a:ext cx="8765530" cy="2891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80"/>
              </a:lnSpc>
              <a:spcBef>
                <a:spcPct val="0"/>
              </a:spcBef>
            </a:pPr>
            <a:r>
              <a:rPr lang="en-US" b="true" sz="42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Определитель матрицы 2 × 2</a:t>
            </a:r>
          </a:p>
          <a:p>
            <a:pPr algn="ctr">
              <a:lnSpc>
                <a:spcPts val="3680"/>
              </a:lnSpc>
              <a:spcBef>
                <a:spcPct val="0"/>
              </a:spcBef>
            </a:pPr>
          </a:p>
          <a:p>
            <a:pPr algn="ctr">
              <a:lnSpc>
                <a:spcPts val="3680"/>
              </a:lnSpc>
              <a:spcBef>
                <a:spcPct val="0"/>
              </a:spcBef>
            </a:pP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Для матрицы A размером 2 × 2, заданной как: </a:t>
            </a:r>
          </a:p>
          <a:p>
            <a:pPr algn="ctr">
              <a:lnSpc>
                <a:spcPts val="3680"/>
              </a:lnSpc>
              <a:spcBef>
                <a:spcPct val="0"/>
              </a:spcBef>
            </a:pPr>
          </a:p>
          <a:p>
            <a:pPr algn="ctr">
              <a:lnSpc>
                <a:spcPts val="3680"/>
              </a:lnSpc>
              <a:spcBef>
                <a:spcPct val="0"/>
              </a:spcBef>
            </a:pP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а  b </a:t>
            </a:r>
          </a:p>
          <a:p>
            <a:pPr algn="ctr">
              <a:lnSpc>
                <a:spcPts val="3680"/>
              </a:lnSpc>
              <a:spcBef>
                <a:spcPct val="0"/>
              </a:spcBef>
            </a:pP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c  d 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4027108" y="2930379"/>
            <a:ext cx="553492" cy="4840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80"/>
              </a:lnSpc>
              <a:spcBef>
                <a:spcPct val="0"/>
              </a:spcBef>
            </a:pP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A=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792897" y="3775481"/>
            <a:ext cx="7575407" cy="57469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9"/>
              </a:lnSpc>
              <a:spcBef>
                <a:spcPct val="0"/>
              </a:spcBef>
            </a:pPr>
            <a:r>
              <a:rPr lang="en-US" b="true" sz="3509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определитель вычисляется по формуле: \det(A) = ad - bc </a:t>
            </a:r>
          </a:p>
          <a:p>
            <a:pPr algn="ctr">
              <a:lnSpc>
                <a:spcPts val="3509"/>
              </a:lnSpc>
              <a:spcBef>
                <a:spcPct val="0"/>
              </a:spcBef>
            </a:pPr>
          </a:p>
          <a:p>
            <a:pPr algn="ctr">
              <a:lnSpc>
                <a:spcPts val="3709"/>
              </a:lnSpc>
              <a:spcBef>
                <a:spcPct val="0"/>
              </a:spcBef>
            </a:pPr>
            <a:r>
              <a:rPr lang="en-US" b="true" sz="3709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Геометрический смысл. </a:t>
            </a:r>
          </a:p>
          <a:p>
            <a:pPr algn="l">
              <a:lnSpc>
                <a:spcPts val="3509"/>
              </a:lnSpc>
              <a:spcBef>
                <a:spcPct val="0"/>
              </a:spcBef>
            </a:pPr>
            <a:r>
              <a:rPr lang="en-US" sz="3509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Геометрически определитель матрицы 2 × 2 представляет собой площадь параллелограмма, образованного векторами, соответствующими строкам или столбцам матрицы. Если векторы (a, c) и (b, d) представляют две стороны параллелограмма, то абсолютное значение определителя |\det(A)| равно площади этого параллелограмма.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621615" y="2288252"/>
            <a:ext cx="7193459" cy="5659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80"/>
              </a:lnSpc>
              <a:spcBef>
                <a:spcPct val="0"/>
              </a:spcBef>
            </a:pPr>
            <a:r>
              <a:rPr lang="en-US" b="true" sz="42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Умножение матриц 2-го порядка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BE7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619075" y="3635820"/>
            <a:ext cx="6216714" cy="2077963"/>
          </a:xfrm>
          <a:custGeom>
            <a:avLst/>
            <a:gdLst/>
            <a:ahLst/>
            <a:cxnLst/>
            <a:rect r="r" b="b" t="t" l="l"/>
            <a:pathLst>
              <a:path h="2077963" w="6216714">
                <a:moveTo>
                  <a:pt x="0" y="0"/>
                </a:moveTo>
                <a:lnTo>
                  <a:pt x="6216714" y="0"/>
                </a:lnTo>
                <a:lnTo>
                  <a:pt x="6216714" y="2077962"/>
                </a:lnTo>
                <a:lnTo>
                  <a:pt x="0" y="207796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03082" y="1448468"/>
            <a:ext cx="8648700" cy="15285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80"/>
              </a:lnSpc>
              <a:spcBef>
                <a:spcPct val="0"/>
              </a:spcBef>
            </a:pPr>
            <a:r>
              <a:rPr lang="en-US" b="true" sz="41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Определитель матрицы 3 × 3</a:t>
            </a:r>
          </a:p>
          <a:p>
            <a:pPr algn="ctr">
              <a:lnSpc>
                <a:spcPts val="4080"/>
              </a:lnSpc>
              <a:spcBef>
                <a:spcPct val="0"/>
              </a:spcBef>
            </a:pPr>
          </a:p>
          <a:p>
            <a:pPr algn="ctr">
              <a:lnSpc>
                <a:spcPts val="3680"/>
              </a:lnSpc>
              <a:spcBef>
                <a:spcPct val="0"/>
              </a:spcBef>
            </a:pP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Для матрицы А размером 3 × 3, заданной как: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9144000" y="2264514"/>
            <a:ext cx="8882033" cy="69937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595"/>
              </a:lnSpc>
              <a:spcBef>
                <a:spcPct val="0"/>
              </a:spcBef>
            </a:pPr>
            <a:r>
              <a:rPr lang="en-US" b="true" sz="4595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Геометрический смысл.                     </a:t>
            </a:r>
            <a:r>
              <a:rPr lang="en-US" sz="4595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Геометрически определитель матрицы 3 × 3 представляет собой объем параллелепипеда, образованного тремя векторами, соответствующими строкам или столбцам матрицы. Если векторы </a:t>
            </a:r>
          </a:p>
          <a:p>
            <a:pPr algn="r">
              <a:lnSpc>
                <a:spcPts val="4595"/>
              </a:lnSpc>
              <a:spcBef>
                <a:spcPct val="0"/>
              </a:spcBef>
            </a:pPr>
            <a:r>
              <a:rPr lang="en-US" sz="4595">
                <a:solidFill>
                  <a:srgbClr val="000000"/>
                </a:solidFill>
                <a:latin typeface="Cormorant Garamond"/>
                <a:ea typeface="Cormorant Garamond"/>
                <a:cs typeface="Cormorant Garamond"/>
                <a:sym typeface="Cormorant Garamond"/>
              </a:rPr>
              <a:t>(a₁₁, a₂₁, a₃₁) , (a₁₂, a₂₂, a₃₂) , и (a₁₃, a₂₃, a₃₃) представляют три стороны параллелепипеда, то абсолютное значение определителя |\det(А)| равно объему этого параллелепипеда.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62639" y="6364732"/>
            <a:ext cx="8329587" cy="24106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  <a:spcBef>
                <a:spcPct val="0"/>
              </a:spcBef>
            </a:pPr>
            <a:r>
              <a:rPr lang="en-US" b="true" sz="37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определитель вычисляется по формуле:</a:t>
            </a:r>
          </a:p>
          <a:p>
            <a:pPr algn="ctr">
              <a:lnSpc>
                <a:spcPts val="3780"/>
              </a:lnSpc>
              <a:spcBef>
                <a:spcPct val="0"/>
              </a:spcBef>
            </a:pPr>
            <a:r>
              <a:rPr lang="en-US" b="true" sz="37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 \det(А) = a₁₁(a₂₂a₃₃ - a₂₃a₃₂) - a₁₂(a₂₁a₃₃ - a₂₃a₃₁) + a₁₃(a₂₁a₃₂ - a₂₂a₃₁) </a:t>
            </a:r>
          </a:p>
          <a:p>
            <a:pPr algn="ctr">
              <a:lnSpc>
                <a:spcPts val="3780"/>
              </a:lnSpc>
              <a:spcBef>
                <a:spcPct val="0"/>
              </a:spcBef>
            </a:pPr>
            <a:r>
              <a:rPr lang="en-US" b="true" sz="37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Эту формулу также можно представить в виде разложения по первой строке. 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solidFill>
          <a:srgbClr val="EBE7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5871337" y="3485253"/>
            <a:ext cx="7007745" cy="7007745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DA63C"/>
            </a:solidFill>
          </p:spPr>
        </p:sp>
      </p:grpSp>
      <p:sp>
        <p:nvSpPr>
          <p:cNvPr name="TextBox 4" id="4"/>
          <p:cNvSpPr txBox="true"/>
          <p:nvPr/>
        </p:nvSpPr>
        <p:spPr>
          <a:xfrm rot="0">
            <a:off x="1028700" y="5983350"/>
            <a:ext cx="8115300" cy="32843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80"/>
              </a:lnSpc>
              <a:spcBef>
                <a:spcPct val="0"/>
              </a:spcBef>
            </a:pP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2.</a:t>
            </a: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Решение систем уравнений: Определители позволяют эффективно находить решения систем линейных уравнений с помощью метода Крамера. Это делает их незаменимыми в задачах, связанных с математическим моделированием и анализом. 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9418663" y="1104900"/>
            <a:ext cx="7840637" cy="37510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80"/>
              </a:lnSpc>
              <a:spcBef>
                <a:spcPct val="0"/>
              </a:spcBef>
            </a:pP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3.</a:t>
            </a: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Геометрические приложения: Определители используются для вычисления площадей, объемов и других характеристик геометрических фигур. Это позволяет применять их в архитектуре, дизайне, а также в физике для анализа пространственных объектов. 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-3789980" y="-1864245"/>
            <a:ext cx="7007745" cy="7007745"/>
            <a:chOff x="0" y="0"/>
            <a:chExt cx="6350000" cy="63500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DA63C"/>
            </a:solidFill>
          </p:spPr>
        </p:sp>
      </p:grpSp>
      <p:sp>
        <p:nvSpPr>
          <p:cNvPr name="TextBox 8" id="8"/>
          <p:cNvSpPr txBox="true"/>
          <p:nvPr/>
        </p:nvSpPr>
        <p:spPr>
          <a:xfrm rot="0">
            <a:off x="1028700" y="1104900"/>
            <a:ext cx="7578705" cy="32843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80"/>
              </a:lnSpc>
            </a:pP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1.</a:t>
            </a: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Свойства матриц: Изучение определителей помогает понять свойства матриц, такие как обратимость, ранг и линейная зависимость. Эти концепции являются основополагающими для теории матриц и линейной алгебры. 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8902382" y="6440662"/>
            <a:ext cx="8356918" cy="28176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80"/>
              </a:lnSpc>
              <a:spcBef>
                <a:spcPct val="0"/>
              </a:spcBef>
            </a:pP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4.</a:t>
            </a:r>
            <a:r>
              <a:rPr lang="en-US" b="true" sz="3680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Применение в многомерном анализе: Определители расширяют наши возможности в многомерном анализе, позволяя работать с многомерными пространствами и сложными структурами данных.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7333498" y="4878799"/>
            <a:ext cx="3621004" cy="6151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04"/>
              </a:lnSpc>
              <a:spcBef>
                <a:spcPct val="0"/>
              </a:spcBef>
            </a:pPr>
            <a:r>
              <a:rPr lang="en-US" b="true" sz="4604">
                <a:solidFill>
                  <a:srgbClr val="000000"/>
                </a:solidFill>
                <a:latin typeface="Cormorant Garamond Bold"/>
                <a:ea typeface="Cormorant Garamond Bold"/>
                <a:cs typeface="Cormorant Garamond Bold"/>
                <a:sym typeface="Cormorant Garamond Bold"/>
              </a:rPr>
              <a:t>ВЫВОД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DAGnJge7TdE</dc:identifier>
  <dcterms:modified xsi:type="dcterms:W3CDTF">2011-08-01T06:04:30Z</dcterms:modified>
  <cp:revision>1</cp:revision>
  <dc:title>Определители 2, 3, 4 порядков</dc:title>
</cp:coreProperties>
</file>