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61560" y="748800"/>
            <a:ext cx="4898520" cy="72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61560" y="748800"/>
            <a:ext cx="4898520" cy="72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61560" y="748800"/>
            <a:ext cx="4898520" cy="72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61560" y="748800"/>
            <a:ext cx="4898520" cy="72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tBDfr" TargetMode="External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70120" y="622800"/>
            <a:ext cx="4638600" cy="314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55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55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683320" y="387720"/>
            <a:ext cx="3083400" cy="475524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txBody>
          <a:bodyPr lIns="90000" rIns="90000" tIns="45000" bIns="4500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" name="Google Shape;12;p2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3" name="Google Shape;13;p2"/>
          <p:cNvCxnSpPr/>
          <p:nvPr/>
        </p:nvCxnSpPr>
        <p:spPr>
          <a:xfrm>
            <a:off x="62856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297320" y="2005920"/>
            <a:ext cx="4230360" cy="290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40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4297320" y="641520"/>
            <a:ext cx="1651680" cy="91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8560" y="387720"/>
            <a:ext cx="3083400" cy="475524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txBody>
          <a:bodyPr lIns="90000" rIns="90000" tIns="45000" bIns="4500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9" name="Google Shape;18;p3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40" name="Google Shape;19;p3"/>
          <p:cNvCxnSpPr/>
          <p:nvPr/>
        </p:nvCxnSpPr>
        <p:spPr>
          <a:xfrm>
            <a:off x="62856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20000" y="1215720"/>
            <a:ext cx="770364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46" name="Google Shape;29;p5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47" name="Google Shape;30;p5"/>
          <p:cNvCxnSpPr/>
          <p:nvPr/>
        </p:nvCxnSpPr>
        <p:spPr>
          <a:xfrm>
            <a:off x="37440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2" name="Google Shape;33;p6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53" name="Google Shape;34;p6"/>
          <p:cNvCxnSpPr/>
          <p:nvPr/>
        </p:nvCxnSpPr>
        <p:spPr>
          <a:xfrm>
            <a:off x="37440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54" name="Google Shape;35;p6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55" name="Google Shape;36;p6"/>
          <p:cNvCxnSpPr/>
          <p:nvPr/>
        </p:nvCxnSpPr>
        <p:spPr>
          <a:xfrm>
            <a:off x="37440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47635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68680" y="1307160"/>
            <a:ext cx="5606640" cy="252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135520" y="1441800"/>
            <a:ext cx="4872600" cy="118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title"/>
          </p:nvPr>
        </p:nvSpPr>
        <p:spPr>
          <a:xfrm>
            <a:off x="720000" y="4014360"/>
            <a:ext cx="7703640" cy="57240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5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5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012560" y="1592640"/>
            <a:ext cx="4292280" cy="104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7" name="Google Shape;51;p11"/>
          <p:cNvCxnSpPr/>
          <p:nvPr/>
        </p:nvCxnSpPr>
        <p:spPr>
          <a:xfrm>
            <a:off x="-6120" y="47563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15;p23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18;p24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title"/>
          </p:nvPr>
        </p:nvSpPr>
        <p:spPr>
          <a:xfrm>
            <a:off x="720000" y="1126080"/>
            <a:ext cx="613800" cy="44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title"/>
          </p:nvPr>
        </p:nvSpPr>
        <p:spPr>
          <a:xfrm>
            <a:off x="720000" y="2364480"/>
            <a:ext cx="613800" cy="44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720000" y="3602880"/>
            <a:ext cx="613800" cy="44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title"/>
          </p:nvPr>
        </p:nvSpPr>
        <p:spPr>
          <a:xfrm>
            <a:off x="4250520" y="1126080"/>
            <a:ext cx="613800" cy="44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title"/>
          </p:nvPr>
        </p:nvSpPr>
        <p:spPr>
          <a:xfrm>
            <a:off x="4250520" y="2364480"/>
            <a:ext cx="613800" cy="44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7"/>
          <p:cNvSpPr>
            <a:spLocks noGrp="1"/>
          </p:cNvSpPr>
          <p:nvPr>
            <p:ph type="title"/>
          </p:nvPr>
        </p:nvSpPr>
        <p:spPr>
          <a:xfrm>
            <a:off x="4250520" y="3602880"/>
            <a:ext cx="613800" cy="44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accent1"/>
                </a:solidFill>
                <a:latin typeface="Anybody"/>
                <a:ea typeface="Anybody"/>
              </a:rPr>
              <a:t>xx%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5" name="Google Shape;67;p13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16" name="Google Shape;68;p13"/>
          <p:cNvCxnSpPr/>
          <p:nvPr/>
        </p:nvCxnSpPr>
        <p:spPr>
          <a:xfrm>
            <a:off x="37440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13160" y="444960"/>
            <a:ext cx="6550560" cy="175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8" name="Google Shape;72;p14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19" name="Google Shape;73;p14"/>
          <p:cNvCxnSpPr/>
          <p:nvPr/>
        </p:nvCxnSpPr>
        <p:spPr>
          <a:xfrm>
            <a:off x="37440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20" name="Google Shape;74;p14"/>
          <p:cNvCxnSpPr/>
          <p:nvPr/>
        </p:nvCxnSpPr>
        <p:spPr>
          <a:xfrm>
            <a:off x="-6120" y="242604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2160" y="444960"/>
            <a:ext cx="4571280" cy="122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520600" y="387720"/>
            <a:ext cx="3083400" cy="475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" name="Google Shape;79;p15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26" name="Google Shape;88;p16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27" name="Google Shape;89;p16"/>
          <p:cNvCxnSpPr/>
          <p:nvPr/>
        </p:nvCxnSpPr>
        <p:spPr>
          <a:xfrm>
            <a:off x="37440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29" name="Google Shape;100;p17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30" name="Google Shape;101;p17"/>
          <p:cNvCxnSpPr/>
          <p:nvPr/>
        </p:nvCxnSpPr>
        <p:spPr>
          <a:xfrm>
            <a:off x="37440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61560" y="748800"/>
            <a:ext cx="4898520" cy="72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40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Google Shape;105;p18"/>
          <p:cNvSpPr/>
          <p:nvPr/>
        </p:nvSpPr>
        <p:spPr>
          <a:xfrm>
            <a:off x="961560" y="3712680"/>
            <a:ext cx="399132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defTabSz="91440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n" sz="1000" spc="-1" strike="noStrike">
                <a:solidFill>
                  <a:schemeClr val="dk1"/>
                </a:solidFill>
                <a:latin typeface="Open Sans"/>
                <a:ea typeface="Open Sans"/>
              </a:rPr>
              <a:t>CREDITS:</a:t>
            </a:r>
            <a:r>
              <a:rPr b="0" lang="en" sz="1000" spc="-1" strike="noStrike">
                <a:solidFill>
                  <a:schemeClr val="dk1"/>
                </a:solidFill>
                <a:latin typeface="Open Sans"/>
                <a:ea typeface="Open Sans"/>
              </a:rPr>
              <a:t> This presentation template was created by </a:t>
            </a:r>
            <a:r>
              <a:rPr b="1" lang="en" sz="1000" spc="-1" strike="noStrike" u="sng">
                <a:solidFill>
                  <a:schemeClr val="hlink"/>
                </a:solidFill>
                <a:uFillTx/>
                <a:latin typeface="Open Sans"/>
                <a:ea typeface="Open Sans"/>
                <a:hlinkClick r:id="rId2"/>
              </a:rPr>
              <a:t>Slidesgo</a:t>
            </a:r>
            <a:r>
              <a:rPr b="0" lang="en" sz="1000" spc="-1" strike="noStrike">
                <a:solidFill>
                  <a:schemeClr val="dk1"/>
                </a:solidFill>
                <a:latin typeface="Open Sans"/>
                <a:ea typeface="Open Sans"/>
              </a:rPr>
              <a:t>, and includes icons, infographics &amp; images by </a:t>
            </a:r>
            <a:r>
              <a:rPr b="1" lang="en" sz="1000" spc="-1" strike="noStrike" u="sng">
                <a:solidFill>
                  <a:schemeClr val="dk1"/>
                </a:solidFill>
                <a:uFillTx/>
                <a:latin typeface="Open Sans"/>
                <a:ea typeface="Open Sans"/>
                <a:hlinkClick r:id="rId3"/>
              </a:rPr>
              <a:t>Freepik</a:t>
            </a:r>
            <a:r>
              <a:rPr b="0" lang="en" sz="1000" spc="-1" strike="noStrike" u="sng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b="0" lang="en-US" sz="1000" spc="-1" strike="noStrike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33" name="Google Shape;106;p18"/>
          <p:cNvCxnSpPr/>
          <p:nvPr/>
        </p:nvCxnSpPr>
        <p:spPr>
          <a:xfrm>
            <a:off x="-6120" y="387720"/>
            <a:ext cx="9175680" cy="3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cxnSp>
        <p:nvCxnSpPr>
          <p:cNvPr id="34" name="Google Shape;107;p18"/>
          <p:cNvCxnSpPr/>
          <p:nvPr/>
        </p:nvCxnSpPr>
        <p:spPr>
          <a:xfrm>
            <a:off x="62856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125;p25"/>
          <p:cNvGrpSpPr/>
          <p:nvPr/>
        </p:nvGrpSpPr>
        <p:grpSpPr>
          <a:xfrm>
            <a:off x="-6120" y="360"/>
            <a:ext cx="9175320" cy="5245200"/>
            <a:chOff x="-6120" y="360"/>
            <a:chExt cx="9175320" cy="5245200"/>
          </a:xfrm>
        </p:grpSpPr>
        <p:cxnSp>
          <p:nvCxnSpPr>
            <p:cNvPr id="68" name="Google Shape;126;p25"/>
            <p:cNvCxnSpPr/>
            <p:nvPr/>
          </p:nvCxnSpPr>
          <p:spPr>
            <a:xfrm>
              <a:off x="5682960" y="360"/>
              <a:ext cx="360" cy="52455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  <p:cxnSp>
          <p:nvCxnSpPr>
            <p:cNvPr id="69" name="Google Shape;127;p25"/>
            <p:cNvCxnSpPr/>
            <p:nvPr/>
          </p:nvCxnSpPr>
          <p:spPr>
            <a:xfrm>
              <a:off x="8766720" y="360"/>
              <a:ext cx="360" cy="52455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  <p:cxnSp>
          <p:nvCxnSpPr>
            <p:cNvPr id="70" name="Google Shape;128;p25"/>
            <p:cNvCxnSpPr/>
            <p:nvPr/>
          </p:nvCxnSpPr>
          <p:spPr>
            <a:xfrm>
              <a:off x="-6120" y="3843720"/>
              <a:ext cx="9175680" cy="3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</p:grp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66880" y="619200"/>
            <a:ext cx="4638240" cy="314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500" spc="-1" strike="noStrike">
                <a:solidFill>
                  <a:schemeClr val="dk2"/>
                </a:solidFill>
                <a:latin typeface="Anybody"/>
                <a:ea typeface="Anybody"/>
              </a:rPr>
              <a:t>Появление и развитие матричной алгебры</a:t>
            </a:r>
            <a:endParaRPr b="0" lang="fr-FR" sz="55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866880" y="3971880"/>
            <a:ext cx="4638240" cy="68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chemeClr val="dk1"/>
                </a:solidFill>
                <a:latin typeface="Open Sans"/>
                <a:ea typeface="Open Sans"/>
              </a:rPr>
              <a:t>Изучение основных понятий и исторического контекста матричной алгебры</a:t>
            </a:r>
            <a:endParaRPr b="0" lang="en-US" sz="16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3" name="Google Shape;131;p25"/>
          <p:cNvSpPr/>
          <p:nvPr/>
        </p:nvSpPr>
        <p:spPr>
          <a:xfrm>
            <a:off x="5683320" y="387720"/>
            <a:ext cx="3083400" cy="4755240"/>
          </a:xfrm>
          <a:prstGeom prst="round2SameRect">
            <a:avLst>
              <a:gd name="adj1" fmla="val 50000"/>
              <a:gd name="adj2" fmla="val 0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a143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4571640" cy="12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Современные применения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714240" y="1790640"/>
            <a:ext cx="4571640" cy="278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Сегодня матричная алгебра применяется в различных областях, включая компьютерные науки, физику, экономику и инженерию. Она лежит в основе алгоритмов машинного обучения и компьютерной графики.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0" name="Google Shape;178;p30"/>
          <p:cNvSpPr/>
          <p:nvPr/>
        </p:nvSpPr>
        <p:spPr>
          <a:xfrm>
            <a:off x="5520600" y="387720"/>
            <a:ext cx="3083400" cy="4755240"/>
          </a:xfrm>
          <a:prstGeom prst="roundRect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01" name="Google Shape;179;p30"/>
          <p:cNvGrpSpPr/>
          <p:nvPr/>
        </p:nvGrpSpPr>
        <p:grpSpPr>
          <a:xfrm>
            <a:off x="5520600" y="360"/>
            <a:ext cx="3083760" cy="5245200"/>
            <a:chOff x="5520600" y="360"/>
            <a:chExt cx="3083760" cy="5245200"/>
          </a:xfrm>
        </p:grpSpPr>
        <p:cxnSp>
          <p:nvCxnSpPr>
            <p:cNvPr id="102" name="Google Shape;180;p30"/>
            <p:cNvCxnSpPr/>
            <p:nvPr/>
          </p:nvCxnSpPr>
          <p:spPr>
            <a:xfrm>
              <a:off x="5520600" y="360"/>
              <a:ext cx="360" cy="52455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  <p:cxnSp>
          <p:nvCxnSpPr>
            <p:cNvPr id="103" name="Google Shape;181;p30"/>
            <p:cNvCxnSpPr/>
            <p:nvPr/>
          </p:nvCxnSpPr>
          <p:spPr>
            <a:xfrm>
              <a:off x="8604360" y="360"/>
              <a:ext cx="360" cy="52455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6552720" cy="176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Заключение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152960" y="2600280"/>
            <a:ext cx="4762080" cy="23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Матричная алгебра представляет собой обширную и важную область математики, играющую ключевую роль в научных и технических разработках.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61920" y="752400"/>
            <a:ext cx="4895640" cy="72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90257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pc="-1" strike="noStrike">
                <a:solidFill>
                  <a:schemeClr val="dk2"/>
                </a:solidFill>
                <a:latin typeface="Anybody"/>
                <a:ea typeface="Anybody"/>
              </a:rPr>
              <a:t>Thank you!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961920" y="1447920"/>
            <a:ext cx="4895640" cy="105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1400" spc="-1" strike="noStrike">
                <a:solidFill>
                  <a:schemeClr val="dk1"/>
                </a:solidFill>
                <a:latin typeface="Open Sans"/>
                <a:ea typeface="Open Sans"/>
              </a:rPr>
              <a:t>Do you have any questions?</a:t>
            </a:r>
            <a:endParaRPr b="0" lang="en-US" sz="1400" spc="-1" strike="noStrike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08" name="Google Shape;298;p38"/>
          <p:cNvGrpSpPr/>
          <p:nvPr/>
        </p:nvGrpSpPr>
        <p:grpSpPr>
          <a:xfrm>
            <a:off x="1152000" y="2960640"/>
            <a:ext cx="275760" cy="275760"/>
            <a:chOff x="1152000" y="2960640"/>
            <a:chExt cx="275760" cy="275760"/>
          </a:xfrm>
        </p:grpSpPr>
        <p:sp>
          <p:nvSpPr>
            <p:cNvPr id="109" name="Google Shape;299;p38"/>
            <p:cNvSpPr/>
            <p:nvPr/>
          </p:nvSpPr>
          <p:spPr>
            <a:xfrm>
              <a:off x="1152000" y="2960640"/>
              <a:ext cx="275760" cy="275760"/>
            </a:xfrm>
            <a:custGeom>
              <a:avLst/>
              <a:gdLst>
                <a:gd name="textAreaLeft" fmla="*/ 0 w 275760"/>
                <a:gd name="textAreaRight" fmla="*/ 276120 w 275760"/>
                <a:gd name="textAreaTop" fmla="*/ 0 h 275760"/>
                <a:gd name="textAreaBottom" fmla="*/ 276120 h 275760"/>
              </a:gdLst>
              <a:ahLst/>
              <a:rect l="textAreaLeft" t="textAreaTop" r="textAreaRight" b="textAreaBottom"/>
              <a:pathLst>
                <a:path w="6764" h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" name="Google Shape;300;p38"/>
            <p:cNvSpPr/>
            <p:nvPr/>
          </p:nvSpPr>
          <p:spPr>
            <a:xfrm>
              <a:off x="1216080" y="3026160"/>
              <a:ext cx="146880" cy="144000"/>
            </a:xfrm>
            <a:custGeom>
              <a:avLst/>
              <a:gdLst>
                <a:gd name="textAreaLeft" fmla="*/ 0 w 146880"/>
                <a:gd name="textAreaRight" fmla="*/ 147240 w 146880"/>
                <a:gd name="textAreaTop" fmla="*/ 0 h 144000"/>
                <a:gd name="textAreaBottom" fmla="*/ 144360 h 144000"/>
              </a:gdLst>
              <a:ahLst/>
              <a:rect l="textAreaLeft" t="textAreaTop" r="textAreaRight" b="textAreaBottom"/>
              <a:pathLst>
                <a:path w="3607" h="3542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2000" bIns="72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1" name="Google Shape;301;p38"/>
            <p:cNvSpPr/>
            <p:nvPr/>
          </p:nvSpPr>
          <p:spPr>
            <a:xfrm>
              <a:off x="1346040" y="2996280"/>
              <a:ext cx="37440" cy="37080"/>
            </a:xfrm>
            <a:custGeom>
              <a:avLst/>
              <a:gdLst>
                <a:gd name="textAreaLeft" fmla="*/ 0 w 37440"/>
                <a:gd name="textAreaRight" fmla="*/ 37800 w 37440"/>
                <a:gd name="textAreaTop" fmla="*/ 0 h 37080"/>
                <a:gd name="textAreaBottom" fmla="*/ 37440 h 37080"/>
              </a:gdLst>
              <a:ahLst/>
              <a:rect l="textAreaLeft" t="textAreaTop" r="textAreaRight" b="textAreaBottom"/>
              <a:pathLst>
                <a:path w="929" h="918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8720" bIns="1872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12" name="Google Shape;302;p38"/>
          <p:cNvGrpSpPr/>
          <p:nvPr/>
        </p:nvGrpSpPr>
        <p:grpSpPr>
          <a:xfrm>
            <a:off x="2018160" y="2979360"/>
            <a:ext cx="266400" cy="238320"/>
            <a:chOff x="2018160" y="2979360"/>
            <a:chExt cx="266400" cy="238320"/>
          </a:xfrm>
        </p:grpSpPr>
        <p:sp>
          <p:nvSpPr>
            <p:cNvPr id="113" name="Google Shape;303;p38"/>
            <p:cNvSpPr/>
            <p:nvPr/>
          </p:nvSpPr>
          <p:spPr>
            <a:xfrm>
              <a:off x="2027160" y="3063600"/>
              <a:ext cx="60840" cy="154080"/>
            </a:xfrm>
            <a:custGeom>
              <a:avLst/>
              <a:gdLst>
                <a:gd name="textAreaLeft" fmla="*/ 0 w 60840"/>
                <a:gd name="textAreaRight" fmla="*/ 61200 w 60840"/>
                <a:gd name="textAreaTop" fmla="*/ 0 h 154080"/>
                <a:gd name="textAreaBottom" fmla="*/ 154440 h 154080"/>
              </a:gdLst>
              <a:ahLst/>
              <a:rect l="textAreaLeft" t="textAreaTop" r="textAreaRight" b="textAreaBottom"/>
              <a:pathLst>
                <a:path w="1502" h="3787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7040" bIns="770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4" name="Google Shape;304;p38"/>
            <p:cNvSpPr/>
            <p:nvPr/>
          </p:nvSpPr>
          <p:spPr>
            <a:xfrm>
              <a:off x="2018160" y="2979360"/>
              <a:ext cx="70200" cy="70200"/>
            </a:xfrm>
            <a:custGeom>
              <a:avLst/>
              <a:gdLst>
                <a:gd name="textAreaLeft" fmla="*/ 0 w 70200"/>
                <a:gd name="textAreaRight" fmla="*/ 70560 w 70200"/>
                <a:gd name="textAreaTop" fmla="*/ 0 h 70200"/>
                <a:gd name="textAreaBottom" fmla="*/ 70560 h 70200"/>
              </a:gdLst>
              <a:ahLst/>
              <a:rect l="textAreaLeft" t="textAreaTop" r="textAreaRight" b="textAreaBottom"/>
              <a:pathLst>
                <a:path w="1728" h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35280" bIns="35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5" name="Google Shape;305;p38"/>
            <p:cNvSpPr/>
            <p:nvPr/>
          </p:nvSpPr>
          <p:spPr>
            <a:xfrm>
              <a:off x="2120760" y="3063600"/>
              <a:ext cx="163800" cy="154080"/>
            </a:xfrm>
            <a:custGeom>
              <a:avLst/>
              <a:gdLst>
                <a:gd name="textAreaLeft" fmla="*/ 0 w 163800"/>
                <a:gd name="textAreaRight" fmla="*/ 164160 w 163800"/>
                <a:gd name="textAreaTop" fmla="*/ 0 h 154080"/>
                <a:gd name="textAreaBottom" fmla="*/ 154440 h 154080"/>
              </a:gdLst>
              <a:ahLst/>
              <a:rect l="textAreaLeft" t="textAreaTop" r="textAreaRight" b="textAreaBottom"/>
              <a:pathLst>
                <a:path w="4026" h="3787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7040" bIns="770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16" name="Google Shape;306;p38"/>
          <p:cNvSpPr/>
          <p:nvPr/>
        </p:nvSpPr>
        <p:spPr>
          <a:xfrm>
            <a:off x="2881800" y="2979720"/>
            <a:ext cx="291240" cy="237600"/>
          </a:xfrm>
          <a:custGeom>
            <a:avLst/>
            <a:gdLst>
              <a:gd name="textAreaLeft" fmla="*/ 0 w 291240"/>
              <a:gd name="textAreaRight" fmla="*/ 291600 w 291240"/>
              <a:gd name="textAreaTop" fmla="*/ 0 h 237600"/>
              <a:gd name="textAreaBottom" fmla="*/ 237960 h 237600"/>
            </a:gdLst>
            <a:ahLst/>
            <a:rect l="textAreaLeft" t="textAreaTop" r="textAreaRight" b="textAreaBottom"/>
            <a:pathLst>
              <a:path w="7144" h="5835">
                <a:moveTo>
                  <a:pt x="4620" y="0"/>
                </a:moveTo>
                <a:cubicBezTo>
                  <a:pt x="3727" y="0"/>
                  <a:pt x="2977" y="691"/>
                  <a:pt x="2905" y="1572"/>
                </a:cubicBezTo>
                <a:cubicBezTo>
                  <a:pt x="2727" y="1548"/>
                  <a:pt x="2358" y="1441"/>
                  <a:pt x="2262" y="1405"/>
                </a:cubicBezTo>
                <a:cubicBezTo>
                  <a:pt x="1643" y="1203"/>
                  <a:pt x="1072" y="810"/>
                  <a:pt x="631" y="322"/>
                </a:cubicBezTo>
                <a:cubicBezTo>
                  <a:pt x="596" y="298"/>
                  <a:pt x="572" y="274"/>
                  <a:pt x="524" y="262"/>
                </a:cubicBezTo>
                <a:cubicBezTo>
                  <a:pt x="517" y="261"/>
                  <a:pt x="509" y="260"/>
                  <a:pt x="501" y="260"/>
                </a:cubicBezTo>
                <a:cubicBezTo>
                  <a:pt x="436" y="260"/>
                  <a:pt x="367" y="304"/>
                  <a:pt x="346" y="357"/>
                </a:cubicBezTo>
                <a:cubicBezTo>
                  <a:pt x="238" y="572"/>
                  <a:pt x="179" y="810"/>
                  <a:pt x="179" y="1048"/>
                </a:cubicBezTo>
                <a:cubicBezTo>
                  <a:pt x="179" y="1393"/>
                  <a:pt x="286" y="1727"/>
                  <a:pt x="476" y="1977"/>
                </a:cubicBezTo>
                <a:cubicBezTo>
                  <a:pt x="466" y="1975"/>
                  <a:pt x="456" y="1974"/>
                  <a:pt x="446" y="1974"/>
                </a:cubicBezTo>
                <a:cubicBezTo>
                  <a:pt x="397" y="1974"/>
                  <a:pt x="349" y="1997"/>
                  <a:pt x="310" y="2036"/>
                </a:cubicBezTo>
                <a:cubicBezTo>
                  <a:pt x="286" y="2060"/>
                  <a:pt x="286" y="2108"/>
                  <a:pt x="274" y="2143"/>
                </a:cubicBezTo>
                <a:lnTo>
                  <a:pt x="274" y="2203"/>
                </a:lnTo>
                <a:cubicBezTo>
                  <a:pt x="274" y="2655"/>
                  <a:pt x="476" y="3072"/>
                  <a:pt x="822" y="3358"/>
                </a:cubicBezTo>
                <a:cubicBezTo>
                  <a:pt x="786" y="3370"/>
                  <a:pt x="774" y="3405"/>
                  <a:pt x="762" y="3417"/>
                </a:cubicBezTo>
                <a:cubicBezTo>
                  <a:pt x="750" y="3465"/>
                  <a:pt x="727" y="3513"/>
                  <a:pt x="750" y="3548"/>
                </a:cubicBezTo>
                <a:cubicBezTo>
                  <a:pt x="893" y="4024"/>
                  <a:pt x="1262" y="4405"/>
                  <a:pt x="1727" y="4548"/>
                </a:cubicBezTo>
                <a:cubicBezTo>
                  <a:pt x="1310" y="4798"/>
                  <a:pt x="834" y="4941"/>
                  <a:pt x="334" y="4941"/>
                </a:cubicBezTo>
                <a:lnTo>
                  <a:pt x="191" y="4941"/>
                </a:lnTo>
                <a:cubicBezTo>
                  <a:pt x="107" y="4941"/>
                  <a:pt x="36" y="5001"/>
                  <a:pt x="12" y="5084"/>
                </a:cubicBezTo>
                <a:cubicBezTo>
                  <a:pt x="0" y="5156"/>
                  <a:pt x="48" y="5239"/>
                  <a:pt x="107" y="5263"/>
                </a:cubicBezTo>
                <a:cubicBezTo>
                  <a:pt x="727" y="5632"/>
                  <a:pt x="1465" y="5834"/>
                  <a:pt x="2191" y="5834"/>
                </a:cubicBezTo>
                <a:cubicBezTo>
                  <a:pt x="3072" y="5834"/>
                  <a:pt x="3905" y="5560"/>
                  <a:pt x="4596" y="5060"/>
                </a:cubicBezTo>
                <a:cubicBezTo>
                  <a:pt x="4691" y="5001"/>
                  <a:pt x="4691" y="4858"/>
                  <a:pt x="4620" y="4786"/>
                </a:cubicBezTo>
                <a:cubicBezTo>
                  <a:pt x="4587" y="4754"/>
                  <a:pt x="4544" y="4735"/>
                  <a:pt x="4499" y="4735"/>
                </a:cubicBezTo>
                <a:cubicBezTo>
                  <a:pt x="4463" y="4735"/>
                  <a:pt x="4426" y="4748"/>
                  <a:pt x="4394" y="4775"/>
                </a:cubicBezTo>
                <a:cubicBezTo>
                  <a:pt x="3763" y="5215"/>
                  <a:pt x="3013" y="5489"/>
                  <a:pt x="2191" y="5489"/>
                </a:cubicBezTo>
                <a:cubicBezTo>
                  <a:pt x="1727" y="5489"/>
                  <a:pt x="1262" y="5394"/>
                  <a:pt x="846" y="5239"/>
                </a:cubicBezTo>
                <a:cubicBezTo>
                  <a:pt x="1369" y="5144"/>
                  <a:pt x="1846" y="4917"/>
                  <a:pt x="2262" y="4584"/>
                </a:cubicBezTo>
                <a:cubicBezTo>
                  <a:pt x="2310" y="4536"/>
                  <a:pt x="2334" y="4477"/>
                  <a:pt x="2322" y="4417"/>
                </a:cubicBezTo>
                <a:cubicBezTo>
                  <a:pt x="2310" y="4346"/>
                  <a:pt x="2239" y="4286"/>
                  <a:pt x="2155" y="4286"/>
                </a:cubicBezTo>
                <a:cubicBezTo>
                  <a:pt x="1739" y="4263"/>
                  <a:pt x="1369" y="4048"/>
                  <a:pt x="1167" y="3691"/>
                </a:cubicBezTo>
                <a:cubicBezTo>
                  <a:pt x="1250" y="3691"/>
                  <a:pt x="1358" y="3667"/>
                  <a:pt x="1441" y="3643"/>
                </a:cubicBezTo>
                <a:cubicBezTo>
                  <a:pt x="1524" y="3632"/>
                  <a:pt x="1584" y="3572"/>
                  <a:pt x="1584" y="3489"/>
                </a:cubicBezTo>
                <a:cubicBezTo>
                  <a:pt x="1596" y="3405"/>
                  <a:pt x="1536" y="3334"/>
                  <a:pt x="1441" y="3298"/>
                </a:cubicBezTo>
                <a:cubicBezTo>
                  <a:pt x="1000" y="3191"/>
                  <a:pt x="667" y="2822"/>
                  <a:pt x="596" y="2381"/>
                </a:cubicBezTo>
                <a:lnTo>
                  <a:pt x="596" y="2381"/>
                </a:lnTo>
                <a:cubicBezTo>
                  <a:pt x="727" y="2405"/>
                  <a:pt x="869" y="2417"/>
                  <a:pt x="1000" y="2417"/>
                </a:cubicBezTo>
                <a:cubicBezTo>
                  <a:pt x="1084" y="2417"/>
                  <a:pt x="1143" y="2358"/>
                  <a:pt x="1167" y="2274"/>
                </a:cubicBezTo>
                <a:cubicBezTo>
                  <a:pt x="1179" y="2203"/>
                  <a:pt x="1131" y="2143"/>
                  <a:pt x="1072" y="2108"/>
                </a:cubicBezTo>
                <a:cubicBezTo>
                  <a:pt x="703" y="1881"/>
                  <a:pt x="476" y="1488"/>
                  <a:pt x="476" y="1048"/>
                </a:cubicBezTo>
                <a:cubicBezTo>
                  <a:pt x="476" y="953"/>
                  <a:pt x="488" y="846"/>
                  <a:pt x="524" y="738"/>
                </a:cubicBezTo>
                <a:cubicBezTo>
                  <a:pt x="965" y="1191"/>
                  <a:pt x="1524" y="1524"/>
                  <a:pt x="2120" y="1727"/>
                </a:cubicBezTo>
                <a:cubicBezTo>
                  <a:pt x="2120" y="1727"/>
                  <a:pt x="2715" y="1905"/>
                  <a:pt x="2929" y="1917"/>
                </a:cubicBezTo>
                <a:lnTo>
                  <a:pt x="3024" y="1917"/>
                </a:lnTo>
                <a:cubicBezTo>
                  <a:pt x="3096" y="1917"/>
                  <a:pt x="3167" y="1869"/>
                  <a:pt x="3191" y="1798"/>
                </a:cubicBezTo>
                <a:cubicBezTo>
                  <a:pt x="3203" y="1786"/>
                  <a:pt x="3203" y="1750"/>
                  <a:pt x="3203" y="1738"/>
                </a:cubicBezTo>
                <a:lnTo>
                  <a:pt x="3203" y="1703"/>
                </a:lnTo>
                <a:cubicBezTo>
                  <a:pt x="3203" y="953"/>
                  <a:pt x="3810" y="334"/>
                  <a:pt x="4572" y="334"/>
                </a:cubicBezTo>
                <a:cubicBezTo>
                  <a:pt x="4941" y="334"/>
                  <a:pt x="5287" y="488"/>
                  <a:pt x="5549" y="750"/>
                </a:cubicBezTo>
                <a:cubicBezTo>
                  <a:pt x="5585" y="787"/>
                  <a:pt x="5621" y="802"/>
                  <a:pt x="5663" y="802"/>
                </a:cubicBezTo>
                <a:cubicBezTo>
                  <a:pt x="5676" y="802"/>
                  <a:pt x="5689" y="801"/>
                  <a:pt x="5703" y="798"/>
                </a:cubicBezTo>
                <a:cubicBezTo>
                  <a:pt x="5882" y="762"/>
                  <a:pt x="6049" y="738"/>
                  <a:pt x="6203" y="679"/>
                </a:cubicBezTo>
                <a:lnTo>
                  <a:pt x="6203" y="679"/>
                </a:lnTo>
                <a:cubicBezTo>
                  <a:pt x="6120" y="762"/>
                  <a:pt x="6013" y="857"/>
                  <a:pt x="5894" y="917"/>
                </a:cubicBezTo>
                <a:cubicBezTo>
                  <a:pt x="5822" y="965"/>
                  <a:pt x="5787" y="1048"/>
                  <a:pt x="5822" y="1143"/>
                </a:cubicBezTo>
                <a:cubicBezTo>
                  <a:pt x="5846" y="1203"/>
                  <a:pt x="5930" y="1250"/>
                  <a:pt x="6001" y="1250"/>
                </a:cubicBezTo>
                <a:cubicBezTo>
                  <a:pt x="6144" y="1227"/>
                  <a:pt x="6287" y="1215"/>
                  <a:pt x="6418" y="1167"/>
                </a:cubicBezTo>
                <a:lnTo>
                  <a:pt x="6418" y="1167"/>
                </a:lnTo>
                <a:cubicBezTo>
                  <a:pt x="6299" y="1286"/>
                  <a:pt x="6168" y="1405"/>
                  <a:pt x="6013" y="1512"/>
                </a:cubicBezTo>
                <a:cubicBezTo>
                  <a:pt x="5965" y="1548"/>
                  <a:pt x="5941" y="1608"/>
                  <a:pt x="5941" y="1655"/>
                </a:cubicBezTo>
                <a:lnTo>
                  <a:pt x="5941" y="1679"/>
                </a:lnTo>
                <a:lnTo>
                  <a:pt x="5941" y="1703"/>
                </a:lnTo>
                <a:lnTo>
                  <a:pt x="5941" y="1727"/>
                </a:lnTo>
                <a:cubicBezTo>
                  <a:pt x="5941" y="2691"/>
                  <a:pt x="5572" y="3572"/>
                  <a:pt x="4977" y="4227"/>
                </a:cubicBezTo>
                <a:cubicBezTo>
                  <a:pt x="4918" y="4298"/>
                  <a:pt x="4918" y="4405"/>
                  <a:pt x="4977" y="4465"/>
                </a:cubicBezTo>
                <a:cubicBezTo>
                  <a:pt x="5011" y="4499"/>
                  <a:pt x="5053" y="4514"/>
                  <a:pt x="5096" y="4514"/>
                </a:cubicBezTo>
                <a:cubicBezTo>
                  <a:pt x="5143" y="4514"/>
                  <a:pt x="5190" y="4496"/>
                  <a:pt x="5227" y="4465"/>
                </a:cubicBezTo>
                <a:cubicBezTo>
                  <a:pt x="5894" y="3715"/>
                  <a:pt x="6263" y="2762"/>
                  <a:pt x="6287" y="1750"/>
                </a:cubicBezTo>
                <a:cubicBezTo>
                  <a:pt x="6596" y="1524"/>
                  <a:pt x="6846" y="1250"/>
                  <a:pt x="7061" y="917"/>
                </a:cubicBezTo>
                <a:cubicBezTo>
                  <a:pt x="7144" y="857"/>
                  <a:pt x="7132" y="750"/>
                  <a:pt x="7061" y="715"/>
                </a:cubicBezTo>
                <a:cubicBezTo>
                  <a:pt x="7029" y="683"/>
                  <a:pt x="6987" y="667"/>
                  <a:pt x="6937" y="667"/>
                </a:cubicBezTo>
                <a:cubicBezTo>
                  <a:pt x="6912" y="667"/>
                  <a:pt x="6886" y="671"/>
                  <a:pt x="6858" y="679"/>
                </a:cubicBezTo>
                <a:cubicBezTo>
                  <a:pt x="6775" y="726"/>
                  <a:pt x="6680" y="750"/>
                  <a:pt x="6596" y="786"/>
                </a:cubicBezTo>
                <a:cubicBezTo>
                  <a:pt x="6680" y="667"/>
                  <a:pt x="6763" y="512"/>
                  <a:pt x="6823" y="369"/>
                </a:cubicBezTo>
                <a:cubicBezTo>
                  <a:pt x="6834" y="310"/>
                  <a:pt x="6834" y="238"/>
                  <a:pt x="6787" y="191"/>
                </a:cubicBezTo>
                <a:cubicBezTo>
                  <a:pt x="6750" y="153"/>
                  <a:pt x="6703" y="135"/>
                  <a:pt x="6659" y="135"/>
                </a:cubicBezTo>
                <a:cubicBezTo>
                  <a:pt x="6632" y="135"/>
                  <a:pt x="6607" y="142"/>
                  <a:pt x="6584" y="155"/>
                </a:cubicBezTo>
                <a:cubicBezTo>
                  <a:pt x="6322" y="310"/>
                  <a:pt x="6061" y="393"/>
                  <a:pt x="5775" y="441"/>
                </a:cubicBezTo>
                <a:cubicBezTo>
                  <a:pt x="5465" y="143"/>
                  <a:pt x="5048" y="0"/>
                  <a:pt x="4620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17" name="Google Shape;307;p38"/>
          <p:cNvSpPr/>
          <p:nvPr/>
        </p:nvSpPr>
        <p:spPr>
          <a:xfrm>
            <a:off x="1038240" y="4210200"/>
            <a:ext cx="415260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000" spc="-1" strike="noStrike">
                <a:solidFill>
                  <a:schemeClr val="dk1"/>
                </a:solidFill>
                <a:latin typeface="Arial"/>
              </a:rPr>
              <a:t>+00 000 000 000</a:t>
            </a:r>
            <a:endParaRPr b="0" lang="en-US" sz="1000" spc="-1" strike="noStrike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18" name="Google Shape;308;p38"/>
          <p:cNvGrpSpPr/>
          <p:nvPr/>
        </p:nvGrpSpPr>
        <p:grpSpPr>
          <a:xfrm>
            <a:off x="-6120" y="2793240"/>
            <a:ext cx="9175320" cy="610560"/>
            <a:chOff x="-6120" y="2793240"/>
            <a:chExt cx="9175320" cy="610560"/>
          </a:xfrm>
        </p:grpSpPr>
        <p:cxnSp>
          <p:nvCxnSpPr>
            <p:cNvPr id="119" name="Google Shape;309;p38"/>
            <p:cNvCxnSpPr/>
            <p:nvPr/>
          </p:nvCxnSpPr>
          <p:spPr>
            <a:xfrm>
              <a:off x="-6120" y="2793240"/>
              <a:ext cx="9175680" cy="3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  <p:cxnSp>
          <p:nvCxnSpPr>
            <p:cNvPr id="120" name="Google Shape;310;p38"/>
            <p:cNvCxnSpPr/>
            <p:nvPr/>
          </p:nvCxnSpPr>
          <p:spPr>
            <a:xfrm>
              <a:off x="-6120" y="3403800"/>
              <a:ext cx="9175680" cy="3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6552720" cy="176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Введение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152960" y="2600280"/>
            <a:ext cx="4762080" cy="23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Данная презентация освещает основные определения матричной алгебры и её историческое развитие.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295880" y="2009880"/>
            <a:ext cx="4228920" cy="290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pc="-1" strike="noStrike">
                <a:solidFill>
                  <a:schemeClr val="dk2"/>
                </a:solidFill>
                <a:latin typeface="Anybody"/>
                <a:ea typeface="Anybody"/>
              </a:rPr>
              <a:t>Введение в матричную алгебру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4295880" y="638280"/>
            <a:ext cx="1647360" cy="914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8115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6000" spc="-1" strike="noStrike">
                <a:solidFill>
                  <a:schemeClr val="accent1"/>
                </a:solidFill>
                <a:latin typeface="Anybody"/>
                <a:ea typeface="Anybody"/>
              </a:rPr>
              <a:t>01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Google Shape;170;p29"/>
          <p:cNvSpPr/>
          <p:nvPr/>
        </p:nvSpPr>
        <p:spPr>
          <a:xfrm>
            <a:off x="628560" y="387720"/>
            <a:ext cx="3083400" cy="4755240"/>
          </a:xfrm>
          <a:prstGeom prst="round2Same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a143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79" name="Google Shape;171;p29"/>
          <p:cNvCxnSpPr/>
          <p:nvPr/>
        </p:nvCxnSpPr>
        <p:spPr>
          <a:xfrm>
            <a:off x="371232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6552720" cy="176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Определение матриц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152960" y="2600280"/>
            <a:ext cx="4762080" cy="23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Матрица — это прямоугольная таблица чисел, символов или выражений, упорядоченных в строки и столбцы. Она используется для представления линейных уравнений и преобразований. Основные операции с матрицами включают сложение, вычитание и умножение.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6552720" cy="176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Типы матриц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152960" y="2600280"/>
            <a:ext cx="4762080" cy="23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Существует несколько типов матриц, включая квадратные, прямоугольные, единичные, нулевые и транспонированные матрицы. Каждый тип матрицы имеет свои особенности и применение в различных областях математики и науки.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4571640" cy="12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Операции над матрицами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14240" y="1790640"/>
            <a:ext cx="4571640" cy="278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Основные операции над матрицами включают сложение, вычитание и умножение. Сложение возможно только для матриц одинакового размера, при этом соответствующие элементы суммируются. Умножение матриц требует, чтобы количество столбцов первой матрицы совпадало с количеством строк второй, и результатом будет новая матрица, состоящая из суммы произведений соответствующих элементов.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6" name="Google Shape;178;p30"/>
          <p:cNvSpPr/>
          <p:nvPr/>
        </p:nvSpPr>
        <p:spPr>
          <a:xfrm>
            <a:off x="5520600" y="387720"/>
            <a:ext cx="3083400" cy="4755240"/>
          </a:xfrm>
          <a:prstGeom prst="roundRect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87" name="Google Shape;179;p30"/>
          <p:cNvGrpSpPr/>
          <p:nvPr/>
        </p:nvGrpSpPr>
        <p:grpSpPr>
          <a:xfrm>
            <a:off x="5520600" y="360"/>
            <a:ext cx="3083760" cy="5245200"/>
            <a:chOff x="5520600" y="360"/>
            <a:chExt cx="3083760" cy="5245200"/>
          </a:xfrm>
        </p:grpSpPr>
        <p:cxnSp>
          <p:nvCxnSpPr>
            <p:cNvPr id="88" name="Google Shape;180;p30"/>
            <p:cNvCxnSpPr/>
            <p:nvPr/>
          </p:nvCxnSpPr>
          <p:spPr>
            <a:xfrm>
              <a:off x="5520600" y="360"/>
              <a:ext cx="360" cy="52455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  <p:cxnSp>
          <p:nvCxnSpPr>
            <p:cNvPr id="89" name="Google Shape;181;p30"/>
            <p:cNvCxnSpPr/>
            <p:nvPr/>
          </p:nvCxnSpPr>
          <p:spPr>
            <a:xfrm>
              <a:off x="8604360" y="360"/>
              <a:ext cx="360" cy="5245560"/>
            </a:xfrm>
            <a:prstGeom prst="straightConnector1">
              <a:avLst/>
            </a:prstGeom>
            <a:ln w="9525">
              <a:solidFill>
                <a:srgbClr val="a14342"/>
              </a:solidFill>
              <a:round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295880" y="2009880"/>
            <a:ext cx="4228920" cy="290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pc="-1" strike="noStrike">
                <a:solidFill>
                  <a:schemeClr val="dk2"/>
                </a:solidFill>
                <a:latin typeface="Anybody"/>
                <a:ea typeface="Anybody"/>
              </a:rPr>
              <a:t>История матричной алгебры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4295880" y="638280"/>
            <a:ext cx="1647360" cy="914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8115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6000" spc="-1" strike="noStrike">
                <a:solidFill>
                  <a:schemeClr val="accent1"/>
                </a:solidFill>
                <a:latin typeface="Anybody"/>
                <a:ea typeface="Anybody"/>
              </a:rPr>
              <a:t>02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Google Shape;170;p29"/>
          <p:cNvSpPr/>
          <p:nvPr/>
        </p:nvSpPr>
        <p:spPr>
          <a:xfrm>
            <a:off x="628560" y="387720"/>
            <a:ext cx="3083400" cy="4755240"/>
          </a:xfrm>
          <a:prstGeom prst="round2Same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w="9525">
            <a:solidFill>
              <a:srgbClr val="a143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93" name="Google Shape;171;p29"/>
          <p:cNvCxnSpPr/>
          <p:nvPr/>
        </p:nvCxnSpPr>
        <p:spPr>
          <a:xfrm>
            <a:off x="3712320" y="360"/>
            <a:ext cx="360" cy="5245560"/>
          </a:xfrm>
          <a:prstGeom prst="straightConnector1">
            <a:avLst/>
          </a:prstGeom>
          <a:ln w="9525">
            <a:solidFill>
              <a:srgbClr val="a1434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6552720" cy="176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Ранние разработки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152960" y="2600280"/>
            <a:ext cx="4762080" cy="23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Развитие матричной алгебры началось в 19 веке, когда матрицы начали использоваться для решения систем линейных уравнений. Работы таких ученых, как Крамер и Гаусс, положили начало современным методам и алгоритмам.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6552720" cy="176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chemeClr val="dk2"/>
                </a:solidFill>
                <a:latin typeface="Anybody"/>
                <a:ea typeface="Anybody"/>
              </a:rPr>
              <a:t>Ключевые учёные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152960" y="2600280"/>
            <a:ext cx="4762080" cy="23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Open Sans"/>
                <a:ea typeface="Open Sans"/>
              </a:rPr>
              <a:t>Важную роль в развитии матричной алгебры сыграли математики, такие как Герман Гилберт и Джон фон Нейман, которые разрабатывали теории, связанные с линейными преобразованиями и вычислительными методами.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inimalist Aesthetic by Slidesgo">
  <a:themeElements>
    <a:clrScheme name="Simple Light">
      <a:dk1>
        <a:srgbClr val="332e2a"/>
      </a:dk1>
      <a:lt1>
        <a:srgbClr val="f1ebe3"/>
      </a:lt1>
      <a:dk2>
        <a:srgbClr val="a14342"/>
      </a:dk2>
      <a:lt2>
        <a:srgbClr val="e2e2e2"/>
      </a:lt2>
      <a:accent1>
        <a:srgbClr val="9e796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e2a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LibreOffice/7.6.7.2$Linux_X86_64 LibreOffice_project/60$Build-2</Application>
  <AppVersion>15.0000</AppVersion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2025-05-11T13:03:56Z</dcterms:created>
  <dc:creator>Unknown Creator</dc:creator>
  <dc:description/>
  <dc:language>en-US</dc:language>
  <cp:lastModifiedBy>Unknown Creator</cp:lastModifiedBy>
  <dcterms:modified xsi:type="dcterms:W3CDTF">2025-05-11T13:03:56Z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