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9" r:id="rId2"/>
    <p:sldId id="260" r:id="rId3"/>
    <p:sldId id="264" r:id="rId4"/>
    <p:sldId id="269" r:id="rId5"/>
    <p:sldId id="265" r:id="rId6"/>
    <p:sldId id="266" r:id="rId7"/>
    <p:sldId id="268"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UDICHON Agnes" initials="GA" lastIdx="6" clrIdx="0">
    <p:extLst>
      <p:ext uri="{19B8F6BF-5375-455C-9EA6-DF929625EA0E}">
        <p15:presenceInfo xmlns:p15="http://schemas.microsoft.com/office/powerpoint/2012/main" userId="S::agnes.gaudichon@aphp.fr::b3a46724-015b-4f5b-bef2-c40a3a35581e" providerId="AD"/>
      </p:ext>
    </p:extLst>
  </p:cmAuthor>
  <p:cmAuthor id="2" name="LEMONNIER, Anne-Laure" initials="LA" lastIdx="8" clrIdx="1">
    <p:extLst>
      <p:ext uri="{19B8F6BF-5375-455C-9EA6-DF929625EA0E}">
        <p15:presenceInfo xmlns:p15="http://schemas.microsoft.com/office/powerpoint/2012/main" userId="S-1-5-21-1321665950-11692542-1221738049-1060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871BE6-0E48-4B31-95D8-2F3EB30E54BF}" v="3" dt="2025-05-27T08:58:52.63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930" y="2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éa DA ENCARNACAO" userId="4e5fe379731fcc8a" providerId="LiveId" clId="{98871BE6-0E48-4B31-95D8-2F3EB30E54BF}"/>
    <pc:docChg chg="undo custSel modSld">
      <pc:chgData name="Léa DA ENCARNACAO" userId="4e5fe379731fcc8a" providerId="LiveId" clId="{98871BE6-0E48-4B31-95D8-2F3EB30E54BF}" dt="2025-05-27T09:32:32.086" v="21" actId="20577"/>
      <pc:docMkLst>
        <pc:docMk/>
      </pc:docMkLst>
      <pc:sldChg chg="addSp delSp modSp mod">
        <pc:chgData name="Léa DA ENCARNACAO" userId="4e5fe379731fcc8a" providerId="LiveId" clId="{98871BE6-0E48-4B31-95D8-2F3EB30E54BF}" dt="2025-05-26T12:29:20" v="6" actId="33524"/>
        <pc:sldMkLst>
          <pc:docMk/>
          <pc:sldMk cId="1786602344" sldId="259"/>
        </pc:sldMkLst>
        <pc:spChg chg="mod">
          <ac:chgData name="Léa DA ENCARNACAO" userId="4e5fe379731fcc8a" providerId="LiveId" clId="{98871BE6-0E48-4B31-95D8-2F3EB30E54BF}" dt="2025-05-26T08:11:31.855" v="1" actId="1076"/>
          <ac:spMkLst>
            <pc:docMk/>
            <pc:sldMk cId="1786602344" sldId="259"/>
            <ac:spMk id="12" creationId="{00000000-0000-0000-0000-000000000000}"/>
          </ac:spMkLst>
        </pc:spChg>
        <pc:spChg chg="mod">
          <ac:chgData name="Léa DA ENCARNACAO" userId="4e5fe379731fcc8a" providerId="LiveId" clId="{98871BE6-0E48-4B31-95D8-2F3EB30E54BF}" dt="2025-05-26T12:29:20" v="6" actId="33524"/>
          <ac:spMkLst>
            <pc:docMk/>
            <pc:sldMk cId="1786602344" sldId="259"/>
            <ac:spMk id="15" creationId="{00000000-0000-0000-0000-000000000000}"/>
          </ac:spMkLst>
        </pc:spChg>
        <pc:spChg chg="add del mod">
          <ac:chgData name="Léa DA ENCARNACAO" userId="4e5fe379731fcc8a" providerId="LiveId" clId="{98871BE6-0E48-4B31-95D8-2F3EB30E54BF}" dt="2025-05-26T11:56:40.777" v="5" actId="1076"/>
          <ac:spMkLst>
            <pc:docMk/>
            <pc:sldMk cId="1786602344" sldId="259"/>
            <ac:spMk id="21" creationId="{76DC130A-6BBC-4F45-807B-005AD22CC500}"/>
          </ac:spMkLst>
        </pc:spChg>
      </pc:sldChg>
      <pc:sldChg chg="modSp mod">
        <pc:chgData name="Léa DA ENCARNACAO" userId="4e5fe379731fcc8a" providerId="LiveId" clId="{98871BE6-0E48-4B31-95D8-2F3EB30E54BF}" dt="2025-05-27T09:32:32.086" v="21" actId="20577"/>
        <pc:sldMkLst>
          <pc:docMk/>
          <pc:sldMk cId="3406943741" sldId="260"/>
        </pc:sldMkLst>
        <pc:spChg chg="mod">
          <ac:chgData name="Léa DA ENCARNACAO" userId="4e5fe379731fcc8a" providerId="LiveId" clId="{98871BE6-0E48-4B31-95D8-2F3EB30E54BF}" dt="2025-05-27T07:52:08.184" v="11" actId="1076"/>
          <ac:spMkLst>
            <pc:docMk/>
            <pc:sldMk cId="3406943741" sldId="260"/>
            <ac:spMk id="33" creationId="{00000000-0000-0000-0000-000000000000}"/>
          </ac:spMkLst>
        </pc:spChg>
        <pc:spChg chg="mod">
          <ac:chgData name="Léa DA ENCARNACAO" userId="4e5fe379731fcc8a" providerId="LiveId" clId="{98871BE6-0E48-4B31-95D8-2F3EB30E54BF}" dt="2025-05-27T07:52:03.155" v="9" actId="20578"/>
          <ac:spMkLst>
            <pc:docMk/>
            <pc:sldMk cId="3406943741" sldId="260"/>
            <ac:spMk id="67" creationId="{00000000-0000-0000-0000-000000000000}"/>
          </ac:spMkLst>
        </pc:spChg>
        <pc:graphicFrameChg chg="mod modGraphic">
          <ac:chgData name="Léa DA ENCARNACAO" userId="4e5fe379731fcc8a" providerId="LiveId" clId="{98871BE6-0E48-4B31-95D8-2F3EB30E54BF}" dt="2025-05-27T09:32:32.086" v="21" actId="20577"/>
          <ac:graphicFrameMkLst>
            <pc:docMk/>
            <pc:sldMk cId="3406943741" sldId="260"/>
            <ac:graphicFrameMk id="8" creationId="{9F8B2C47-CFEE-43C2-B116-D15C102E99E8}"/>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E95077-BF86-4FFA-8215-9387D9A4020E}" type="datetimeFigureOut">
              <a:rPr lang="fr-FR" smtClean="0"/>
              <a:t>27/05/2025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70C021-2573-440C-AE7F-674DB656AC9C}" type="slidenum">
              <a:rPr lang="fr-FR" smtClean="0"/>
              <a:t>‹N°›</a:t>
            </a:fld>
            <a:endParaRPr lang="fr-FR"/>
          </a:p>
        </p:txBody>
      </p:sp>
    </p:spTree>
    <p:extLst>
      <p:ext uri="{BB962C8B-B14F-4D97-AF65-F5344CB8AC3E}">
        <p14:creationId xmlns:p14="http://schemas.microsoft.com/office/powerpoint/2010/main" val="12185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D3E02E-2A0D-45A8-BF34-92EFD986C51B}" type="datetimeFigureOut">
              <a:rPr lang="fr-FR" smtClean="0"/>
              <a:t>27/05/2025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9FB5ED-70DC-4AB0-8B83-76412C3FA368}" type="slidenum">
              <a:rPr lang="fr-FR" smtClean="0"/>
              <a:t>‹N°›</a:t>
            </a:fld>
            <a:endParaRPr lang="fr-FR"/>
          </a:p>
        </p:txBody>
      </p:sp>
    </p:spTree>
    <p:extLst>
      <p:ext uri="{BB962C8B-B14F-4D97-AF65-F5344CB8AC3E}">
        <p14:creationId xmlns:p14="http://schemas.microsoft.com/office/powerpoint/2010/main" val="1583077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8"/>
          <p:cNvSpPr>
            <a:spLocks noGrp="1" noChangeArrowheads="1"/>
          </p:cNvSpPr>
          <p:nvPr>
            <p:ph type="sldNum"/>
          </p:nvPr>
        </p:nvSpPr>
        <p:spPr>
          <a:ln/>
        </p:spPr>
        <p:txBody>
          <a:bodyPr/>
          <a:lstStyle/>
          <a:p>
            <a:fld id="{B786A360-7C04-4D75-AD99-B9602828126F}" type="slidenum">
              <a:rPr lang="fr-FR"/>
              <a:pPr/>
              <a:t>1</a:t>
            </a:fld>
            <a:endParaRPr lang="fr-FR"/>
          </a:p>
        </p:txBody>
      </p:sp>
      <p:sp>
        <p:nvSpPr>
          <p:cNvPr id="28673" name="Rectangle 1"/>
          <p:cNvSpPr txBox="1">
            <a:spLocks noGrp="1" noRot="1" noChangeAspect="1" noChangeArrowheads="1"/>
          </p:cNvSpPr>
          <p:nvPr>
            <p:ph type="sldImg"/>
          </p:nvPr>
        </p:nvSpPr>
        <p:spPr bwMode="auto">
          <a:xfrm>
            <a:off x="1144588"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4" name="Rectangle 2"/>
          <p:cNvSpPr txBox="1">
            <a:spLocks noGrp="1" noChangeArrowheads="1"/>
          </p:cNvSpPr>
          <p:nvPr>
            <p:ph type="body" idx="1"/>
          </p:nvPr>
        </p:nvSpPr>
        <p:spPr bwMode="auto">
          <a:xfrm>
            <a:off x="916323" y="4343839"/>
            <a:ext cx="5026957" cy="411714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9FB5ED-70DC-4AB0-8B83-76412C3FA368}" type="slidenum">
              <a:rPr lang="fr-FR" smtClean="0"/>
              <a:t>2</a:t>
            </a:fld>
            <a:endParaRPr lang="fr-FR"/>
          </a:p>
        </p:txBody>
      </p:sp>
    </p:spTree>
    <p:extLst>
      <p:ext uri="{BB962C8B-B14F-4D97-AF65-F5344CB8AC3E}">
        <p14:creationId xmlns:p14="http://schemas.microsoft.com/office/powerpoint/2010/main" val="3196998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9FB5ED-70DC-4AB0-8B83-76412C3FA368}" type="slidenum">
              <a:rPr lang="fr-FR" smtClean="0"/>
              <a:t>3</a:t>
            </a:fld>
            <a:endParaRPr lang="fr-FR"/>
          </a:p>
        </p:txBody>
      </p:sp>
    </p:spTree>
    <p:extLst>
      <p:ext uri="{BB962C8B-B14F-4D97-AF65-F5344CB8AC3E}">
        <p14:creationId xmlns:p14="http://schemas.microsoft.com/office/powerpoint/2010/main" val="1055825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9FB5ED-70DC-4AB0-8B83-76412C3FA368}" type="slidenum">
              <a:rPr lang="fr-FR" smtClean="0"/>
              <a:t>5</a:t>
            </a:fld>
            <a:endParaRPr lang="fr-FR"/>
          </a:p>
        </p:txBody>
      </p:sp>
    </p:spTree>
    <p:extLst>
      <p:ext uri="{BB962C8B-B14F-4D97-AF65-F5344CB8AC3E}">
        <p14:creationId xmlns:p14="http://schemas.microsoft.com/office/powerpoint/2010/main" val="1499783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9FB5ED-70DC-4AB0-8B83-76412C3FA368}" type="slidenum">
              <a:rPr lang="fr-FR" smtClean="0"/>
              <a:t>6</a:t>
            </a:fld>
            <a:endParaRPr lang="fr-FR"/>
          </a:p>
        </p:txBody>
      </p:sp>
    </p:spTree>
    <p:extLst>
      <p:ext uri="{BB962C8B-B14F-4D97-AF65-F5344CB8AC3E}">
        <p14:creationId xmlns:p14="http://schemas.microsoft.com/office/powerpoint/2010/main" val="422071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9FB5ED-70DC-4AB0-8B83-76412C3FA368}" type="slidenum">
              <a:rPr lang="fr-FR" smtClean="0"/>
              <a:t>7</a:t>
            </a:fld>
            <a:endParaRPr lang="fr-FR"/>
          </a:p>
        </p:txBody>
      </p:sp>
    </p:spTree>
    <p:extLst>
      <p:ext uri="{BB962C8B-B14F-4D97-AF65-F5344CB8AC3E}">
        <p14:creationId xmlns:p14="http://schemas.microsoft.com/office/powerpoint/2010/main" val="250011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r>
              <a:rPr lang="fr-FR"/>
              <a:t>04/07/2018</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9735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04/07/2018</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814506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04/07/2018</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605038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04/07/2018</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1625756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r>
              <a:rPr lang="fr-FR"/>
              <a:t>04/07/2018</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441065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04/07/2018</a:t>
            </a: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336407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04/07/2018</a:t>
            </a: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33216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t>04/07/2018</a:t>
            </a: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3137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04/07/2018</a:t>
            </a: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180995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04/07/2018</a:t>
            </a: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3530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04/07/2018</a:t>
            </a: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C9B543-1ECD-4CA3-BC0B-CE364029128C}" type="slidenum">
              <a:rPr lang="fr-FR" smtClean="0"/>
              <a:t>‹N°›</a:t>
            </a:fld>
            <a:endParaRPr lang="fr-FR"/>
          </a:p>
        </p:txBody>
      </p:sp>
    </p:spTree>
    <p:extLst>
      <p:ext uri="{BB962C8B-B14F-4D97-AF65-F5344CB8AC3E}">
        <p14:creationId xmlns:p14="http://schemas.microsoft.com/office/powerpoint/2010/main" val="282743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04/07/2018</a:t>
            </a: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9B543-1ECD-4CA3-BC0B-CE364029128C}" type="slidenum">
              <a:rPr lang="fr-FR" smtClean="0"/>
              <a:t>‹N°›</a:t>
            </a:fld>
            <a:endParaRPr lang="fr-FR"/>
          </a:p>
        </p:txBody>
      </p:sp>
    </p:spTree>
    <p:extLst>
      <p:ext uri="{BB962C8B-B14F-4D97-AF65-F5344CB8AC3E}">
        <p14:creationId xmlns:p14="http://schemas.microsoft.com/office/powerpoint/2010/main" val="32097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eres.org/materiel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ntibioresistance.fr/ressources/covid19/20210624_Masques_fenetre_transparenteV3.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rs.fr/media.html?refINRS=ED%206273" TargetMode="External"/><Relationship Id="rId7" Type="http://schemas.openxmlformats.org/officeDocument/2006/relationships/hyperlink" Target="https://www.youtube.com/watch?v=bmm4v3vCPIg" TargetMode="External"/><Relationship Id="rId2" Type="http://schemas.openxmlformats.org/officeDocument/2006/relationships/hyperlink" Target="https://www.inrs.fr/media.html?refINRS=TP%2033" TargetMode="External"/><Relationship Id="rId1" Type="http://schemas.openxmlformats.org/officeDocument/2006/relationships/slideLayout" Target="../slideLayouts/slideLayout7.xml"/><Relationship Id="rId6" Type="http://schemas.openxmlformats.org/officeDocument/2006/relationships/hyperlink" Target="https://www.sf2h.net/k-stock/data/uploads/2022/06/ATELIER-GERES_INRS_SF2H2022_choisirSonFFP.pdf" TargetMode="External"/><Relationship Id="rId5" Type="http://schemas.openxmlformats.org/officeDocument/2006/relationships/hyperlink" Target="https://www.inrs.fr/inrs/recherche/etudes-publications-communications/doc/communication.html?refINRS=NOETUDE%2FC2023-010" TargetMode="External"/><Relationship Id="rId4" Type="http://schemas.openxmlformats.org/officeDocument/2006/relationships/hyperlink" Target="https://www.inrs.fr/media.html?refINRS=Anim-37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hcsp.fr/Explore.cgi/Telecharger?NomFichier=hcspa20210203_cocoetprdeladidenovaduvienmideso.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27384"/>
            <a:ext cx="9144000" cy="864096"/>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14338" name="Rectangle 2"/>
          <p:cNvSpPr>
            <a:spLocks noGrp="1" noChangeArrowheads="1"/>
          </p:cNvSpPr>
          <p:nvPr>
            <p:ph type="body" idx="1"/>
          </p:nvPr>
        </p:nvSpPr>
        <p:spPr>
          <a:xfrm>
            <a:off x="255372" y="1412875"/>
            <a:ext cx="8702390" cy="2978359"/>
          </a:xfrm>
          <a:ln/>
          <a:extLst>
            <a:ext uri="{91240B29-F687-4F45-9708-019B960494DF}">
              <a14:hiddenLine xmlns:a14="http://schemas.microsoft.com/office/drawing/2010/main" w="9525" cap="flat">
                <a:solidFill>
                  <a:srgbClr val="3465AF"/>
                </a:solidFill>
                <a:round/>
                <a:headEnd/>
                <a:tailEnd/>
              </a14:hiddenLine>
            </a:ext>
          </a:extLst>
        </p:spPr>
        <p:txBody>
          <a:bodyPr/>
          <a:lstStyle/>
          <a:p>
            <a:pPr marL="341313" indent="-339725">
              <a:spcBef>
                <a:spcPts val="500"/>
              </a:spcBef>
              <a:buClrTx/>
              <a:buSzPct val="75000"/>
              <a:buFontTx/>
              <a:buNone/>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endParaRPr lang="fr-FR" dirty="0"/>
          </a:p>
          <a:p>
            <a:pPr marL="739775" lvl="1" indent="-282575">
              <a:spcBef>
                <a:spcPts val="500"/>
              </a:spcBef>
              <a:buClr>
                <a:srgbClr val="0099CC"/>
              </a:buClr>
              <a:buSzPct val="130000"/>
              <a:buFont typeface="Wingdings" pitchFamily="2" charset="2"/>
              <a:buNone/>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endParaRPr lang="fr-FR" baseline="6000" dirty="0">
              <a:solidFill>
                <a:srgbClr val="FFFFFF"/>
              </a:solidFill>
            </a:endParaRPr>
          </a:p>
        </p:txBody>
      </p:sp>
      <p:sp>
        <p:nvSpPr>
          <p:cNvPr id="5" name="Titre 1"/>
          <p:cNvSpPr txBox="1">
            <a:spLocks/>
          </p:cNvSpPr>
          <p:nvPr/>
        </p:nvSpPr>
        <p:spPr>
          <a:xfrm>
            <a:off x="-252536" y="-345281"/>
            <a:ext cx="10057006"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ctr">
              <a:lnSpc>
                <a:spcPct val="107000"/>
              </a:lnSpc>
              <a:spcAft>
                <a:spcPts val="800"/>
              </a:spcAft>
            </a:pPr>
            <a:r>
              <a:rPr lang="fr-FR" sz="2800" dirty="0">
                <a:effectLst/>
                <a:latin typeface="Calibri" panose="020F0502020204030204" pitchFamily="34" charset="0"/>
                <a:ea typeface="Calibri" panose="020F0502020204030204" pitchFamily="34" charset="0"/>
                <a:cs typeface="Times New Roman" panose="02020603050405020304" pitchFamily="18" charset="0"/>
              </a:rPr>
              <a:t>Critère de choix des masques médicaux et des appareils de protection respiratoire</a:t>
            </a:r>
          </a:p>
        </p:txBody>
      </p:sp>
      <p:sp>
        <p:nvSpPr>
          <p:cNvPr id="6" name="Rectangle 2"/>
          <p:cNvSpPr txBox="1">
            <a:spLocks noChangeArrowheads="1"/>
          </p:cNvSpPr>
          <p:nvPr/>
        </p:nvSpPr>
        <p:spPr>
          <a:xfrm>
            <a:off x="255371" y="4485921"/>
            <a:ext cx="3955960" cy="902300"/>
          </a:xfrm>
          <a:prstGeom prst="rect">
            <a:avLst/>
          </a:prstGeom>
          <a:solidFill>
            <a:srgbClr val="00206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gn="ctr">
              <a:buClr>
                <a:schemeClr val="bg1"/>
              </a:buClr>
              <a:buSzPct val="100000"/>
              <a:buFont typeface="Wingdings" panose="05000000000000000000" pitchFamily="2" charset="2"/>
              <a:buChar char="ü"/>
              <a:tabLst>
                <a:tab pos="341313"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r>
              <a:rPr lang="fr-FR" sz="2200" b="1" dirty="0">
                <a:solidFill>
                  <a:schemeClr val="bg1"/>
                </a:solidFill>
                <a:highlight>
                  <a:srgbClr val="00FFFF"/>
                </a:highlight>
              </a:rPr>
              <a:t>Les masques médicaux </a:t>
            </a:r>
          </a:p>
          <a:p>
            <a:pPr marL="0" lvl="1" indent="0" algn="ctr">
              <a:buClr>
                <a:schemeClr val="bg1"/>
              </a:buClr>
              <a:buSzPct val="100000"/>
              <a:buNone/>
              <a:tabLst>
                <a:tab pos="341313"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r>
              <a:rPr lang="fr-FR" sz="2200" b="1" dirty="0">
                <a:solidFill>
                  <a:schemeClr val="bg1"/>
                </a:solidFill>
                <a:highlight>
                  <a:srgbClr val="00FFFF"/>
                </a:highlight>
              </a:rPr>
              <a:t>(Dia 2)</a:t>
            </a:r>
          </a:p>
        </p:txBody>
      </p:sp>
      <p:sp>
        <p:nvSpPr>
          <p:cNvPr id="15" name="Rectangle 2"/>
          <p:cNvSpPr txBox="1">
            <a:spLocks noChangeArrowheads="1"/>
          </p:cNvSpPr>
          <p:nvPr/>
        </p:nvSpPr>
        <p:spPr>
          <a:xfrm>
            <a:off x="255373" y="998295"/>
            <a:ext cx="8384772" cy="2202607"/>
          </a:xfrm>
          <a:prstGeom prst="rect">
            <a:avLst/>
          </a:prstGeom>
          <a:solidFill>
            <a:srgbClr val="33CCCC"/>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800"/>
              </a:spcAft>
            </a:pP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Un des enjeux rappelés dans les récentes recommandations pour la </a:t>
            </a:r>
            <a:r>
              <a:rPr lang="fr-FR" sz="14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Prévention de la transmission par voie respiratoire</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 (SF2H, Octobre 2024, </a:t>
            </a:r>
            <a:r>
              <a:rPr lang="fr-FR" sz="1400" i="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https://www.sf2h.net/publications/guide-de-prevention-de-la-transmission-par-voie-respiratoire.html</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 est de pouvoir disposer de plusieurs modèles et tailles de masques afin que ceux-ci répondent aux exigences de sécurité et de confort des professionnels, et des patients.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Cette fiche pratique a été rédigée pour orienter les professionnels en charge de la prévention et du contrôle du risque infectieux dans le </a:t>
            </a:r>
            <a:r>
              <a:rPr lang="fr-FR" sz="1400" dirty="0">
                <a:solidFill>
                  <a:srgbClr val="2E74B5"/>
                </a:solidFill>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choix et le référencement (insérer réf. GERES : </a:t>
            </a:r>
            <a:r>
              <a:rPr lang="fr-FR" sz="1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https://www.geres.org/materiels/</a:t>
            </a:r>
            <a:r>
              <a:rPr lang="fr-FR" sz="1400" dirty="0">
                <a:solidFill>
                  <a:srgbClr val="2E74B5"/>
                </a:solidFill>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 des </a:t>
            </a:r>
            <a:r>
              <a:rPr lang="fr-FR" sz="14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masques médicaux</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 et des </a:t>
            </a:r>
            <a:r>
              <a:rPr lang="fr-FR" sz="14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appareils de protection respiratoire </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(APR), quel que soit le secteur de soins. Elle peut par ailleurs constituer une aide lors de la rédaction du </a:t>
            </a:r>
            <a:r>
              <a:rPr lang="fr-FR" sz="1400" dirty="0">
                <a:solidFill>
                  <a:srgbClr val="2E74B5"/>
                </a:solidFill>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cahier des charges (Dia 5) </a:t>
            </a: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pour l’achat de ces dispositifs.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a date 3"/>
          <p:cNvSpPr>
            <a:spLocks noGrp="1"/>
          </p:cNvSpPr>
          <p:nvPr>
            <p:ph type="dt" sz="half" idx="10"/>
          </p:nvPr>
        </p:nvSpPr>
        <p:spPr>
          <a:xfrm>
            <a:off x="26118" y="6492875"/>
            <a:ext cx="2133600" cy="365125"/>
          </a:xfrm>
        </p:spPr>
        <p:txBody>
          <a:bodyPr/>
          <a:lstStyle/>
          <a:p>
            <a:r>
              <a:rPr lang="fr-FR" dirty="0"/>
              <a:t>30/04/25</a:t>
            </a:r>
          </a:p>
        </p:txBody>
      </p:sp>
      <p:sp>
        <p:nvSpPr>
          <p:cNvPr id="13" name="Rectangle 2">
            <a:extLst>
              <a:ext uri="{FF2B5EF4-FFF2-40B4-BE49-F238E27FC236}">
                <a16:creationId xmlns:a16="http://schemas.microsoft.com/office/drawing/2014/main" id="{DBD5C422-7AC1-40C4-BEA6-9E6B16994344}"/>
              </a:ext>
            </a:extLst>
          </p:cNvPr>
          <p:cNvSpPr txBox="1">
            <a:spLocks noChangeArrowheads="1"/>
          </p:cNvSpPr>
          <p:nvPr/>
        </p:nvSpPr>
        <p:spPr>
          <a:xfrm>
            <a:off x="4572000" y="4476065"/>
            <a:ext cx="3955960" cy="902300"/>
          </a:xfrm>
          <a:prstGeom prst="rect">
            <a:avLst/>
          </a:prstGeom>
          <a:solidFill>
            <a:srgbClr val="002060"/>
          </a:solidFill>
          <a:ln/>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gn="ctr">
              <a:buClr>
                <a:schemeClr val="bg1"/>
              </a:buClr>
              <a:buSzPct val="100000"/>
              <a:buFont typeface="Wingdings" panose="05000000000000000000" pitchFamily="2" charset="2"/>
              <a:buChar char="ü"/>
              <a:tabLst>
                <a:tab pos="341313"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r>
              <a:rPr lang="fr-FR" sz="2200" b="1" dirty="0">
                <a:solidFill>
                  <a:schemeClr val="bg1"/>
                </a:solidFill>
                <a:highlight>
                  <a:srgbClr val="00FFFF"/>
                </a:highlight>
              </a:rPr>
              <a:t>Les appareils de protection respiratoire (APR)</a:t>
            </a:r>
          </a:p>
          <a:p>
            <a:pPr marL="0" lvl="1" indent="0" algn="ctr">
              <a:buClr>
                <a:schemeClr val="bg1"/>
              </a:buClr>
              <a:buSzPct val="100000"/>
              <a:buNone/>
              <a:tabLst>
                <a:tab pos="341313"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5250" algn="l"/>
                <a:tab pos="9434513" algn="l"/>
              </a:tabLst>
            </a:pPr>
            <a:r>
              <a:rPr lang="fr-FR" sz="2200" b="1" dirty="0">
                <a:solidFill>
                  <a:schemeClr val="bg1"/>
                </a:solidFill>
                <a:highlight>
                  <a:srgbClr val="00FFFF"/>
                </a:highlight>
              </a:rPr>
              <a:t>(Dia 3)</a:t>
            </a:r>
          </a:p>
        </p:txBody>
      </p:sp>
      <p:sp>
        <p:nvSpPr>
          <p:cNvPr id="21" name="Rectangle à coins arrondis 16">
            <a:extLst>
              <a:ext uri="{FF2B5EF4-FFF2-40B4-BE49-F238E27FC236}">
                <a16:creationId xmlns:a16="http://schemas.microsoft.com/office/drawing/2014/main" id="{76DC130A-6BBC-4F45-807B-005AD22CC500}"/>
              </a:ext>
            </a:extLst>
          </p:cNvPr>
          <p:cNvSpPr/>
          <p:nvPr/>
        </p:nvSpPr>
        <p:spPr>
          <a:xfrm>
            <a:off x="255371" y="3321457"/>
            <a:ext cx="8477974" cy="984626"/>
          </a:xfrm>
          <a:prstGeom prst="round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6">
                    <a:lumMod val="20000"/>
                    <a:lumOff val="80000"/>
                  </a:schemeClr>
                </a:solidFill>
                <a:latin typeface="Calibri" panose="020F0502020204030204" pitchFamily="34" charset="0"/>
                <a:ea typeface="Calibri" panose="020F0502020204030204" pitchFamily="34" charset="0"/>
              </a:rPr>
              <a:t>Prérequis : Un masque adapté et bien ajusté à la forme du visage assure une meilleure protection. Pour une utilisation efficace et une bonne étanchéité, le masque doit couvrir le nez, la bouche et le menton.</a:t>
            </a:r>
            <a:endParaRPr lang="fr-FR" dirty="0">
              <a:solidFill>
                <a:schemeClr val="accent6">
                  <a:lumMod val="20000"/>
                  <a:lumOff val="80000"/>
                </a:schemeClr>
              </a:solidFill>
            </a:endParaRPr>
          </a:p>
        </p:txBody>
      </p:sp>
      <p:sp>
        <p:nvSpPr>
          <p:cNvPr id="22" name="Rectangle à coins arrondis 17">
            <a:extLst>
              <a:ext uri="{FF2B5EF4-FFF2-40B4-BE49-F238E27FC236}">
                <a16:creationId xmlns:a16="http://schemas.microsoft.com/office/drawing/2014/main" id="{030EAAAA-E71E-439D-82BA-B283F187D8AA}"/>
              </a:ext>
            </a:extLst>
          </p:cNvPr>
          <p:cNvSpPr/>
          <p:nvPr/>
        </p:nvSpPr>
        <p:spPr>
          <a:xfrm>
            <a:off x="430921" y="5558203"/>
            <a:ext cx="8033676" cy="7832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latin typeface="Calibri" panose="020F0502020204030204" pitchFamily="34" charset="0"/>
                <a:ea typeface="Calibri" panose="020F0502020204030204" pitchFamily="34" charset="0"/>
              </a:rPr>
              <a:t>Des </a:t>
            </a:r>
            <a:r>
              <a:rPr lang="fr-FR" sz="1600" dirty="0">
                <a:highlight>
                  <a:srgbClr val="00FFFF"/>
                </a:highlight>
                <a:latin typeface="Calibri" panose="020F0502020204030204" pitchFamily="34" charset="0"/>
                <a:ea typeface="Calibri" panose="020F0502020204030204" pitchFamily="34" charset="0"/>
              </a:rPr>
              <a:t>essais d’ajustement </a:t>
            </a:r>
            <a:r>
              <a:rPr lang="fr-FR" sz="1600" dirty="0">
                <a:latin typeface="Calibri" panose="020F0502020204030204" pitchFamily="34" charset="0"/>
                <a:ea typeface="Calibri" panose="020F0502020204030204" pitchFamily="34" charset="0"/>
              </a:rPr>
              <a:t>des masques médicaux et des APR doivent être réalisés : ils concernent les professionnels mais également, dans la mesure du possible, les patients/résidents </a:t>
            </a:r>
            <a:endParaRPr lang="fr-FR" sz="1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8660234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0"/>
            <a:ext cx="9144000" cy="692696"/>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67" name="Titre 1"/>
          <p:cNvSpPr txBox="1">
            <a:spLocks/>
          </p:cNvSpPr>
          <p:nvPr/>
        </p:nvSpPr>
        <p:spPr>
          <a:xfrm>
            <a:off x="49018" y="6358"/>
            <a:ext cx="9144000" cy="692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300" dirty="0">
                <a:solidFill>
                  <a:schemeClr val="bg1"/>
                </a:solidFill>
              </a:rPr>
              <a:t>Les masques médicaux</a:t>
            </a:r>
          </a:p>
        </p:txBody>
      </p:sp>
      <p:graphicFrame>
        <p:nvGraphicFramePr>
          <p:cNvPr id="8" name="Tableau 7">
            <a:extLst>
              <a:ext uri="{FF2B5EF4-FFF2-40B4-BE49-F238E27FC236}">
                <a16:creationId xmlns:a16="http://schemas.microsoft.com/office/drawing/2014/main" id="{9F8B2C47-CFEE-43C2-B116-D15C102E99E8}"/>
              </a:ext>
            </a:extLst>
          </p:cNvPr>
          <p:cNvGraphicFramePr>
            <a:graphicFrameLocks noGrp="1"/>
          </p:cNvGraphicFramePr>
          <p:nvPr>
            <p:extLst>
              <p:ext uri="{D42A27DB-BD31-4B8C-83A1-F6EECF244321}">
                <p14:modId xmlns:p14="http://schemas.microsoft.com/office/powerpoint/2010/main" val="663803841"/>
              </p:ext>
            </p:extLst>
          </p:nvPr>
        </p:nvGraphicFramePr>
        <p:xfrm>
          <a:off x="782282" y="840459"/>
          <a:ext cx="7677471" cy="3506999"/>
        </p:xfrm>
        <a:graphic>
          <a:graphicData uri="http://schemas.openxmlformats.org/drawingml/2006/table">
            <a:tbl>
              <a:tblPr firstRow="1" firstCol="1" bandRow="1">
                <a:tableStyleId>{5C22544A-7EE6-4342-B048-85BDC9FD1C3A}</a:tableStyleId>
              </a:tblPr>
              <a:tblGrid>
                <a:gridCol w="3794612">
                  <a:extLst>
                    <a:ext uri="{9D8B030D-6E8A-4147-A177-3AD203B41FA5}">
                      <a16:colId xmlns:a16="http://schemas.microsoft.com/office/drawing/2014/main" val="3484295156"/>
                    </a:ext>
                  </a:extLst>
                </a:gridCol>
                <a:gridCol w="995228">
                  <a:extLst>
                    <a:ext uri="{9D8B030D-6E8A-4147-A177-3AD203B41FA5}">
                      <a16:colId xmlns:a16="http://schemas.microsoft.com/office/drawing/2014/main" val="3340249606"/>
                    </a:ext>
                  </a:extLst>
                </a:gridCol>
                <a:gridCol w="1502647">
                  <a:extLst>
                    <a:ext uri="{9D8B030D-6E8A-4147-A177-3AD203B41FA5}">
                      <a16:colId xmlns:a16="http://schemas.microsoft.com/office/drawing/2014/main" val="643948522"/>
                    </a:ext>
                  </a:extLst>
                </a:gridCol>
                <a:gridCol w="1384984">
                  <a:extLst>
                    <a:ext uri="{9D8B030D-6E8A-4147-A177-3AD203B41FA5}">
                      <a16:colId xmlns:a16="http://schemas.microsoft.com/office/drawing/2014/main" val="3991809653"/>
                    </a:ext>
                  </a:extLst>
                </a:gridCol>
              </a:tblGrid>
              <a:tr h="541971">
                <a:tc>
                  <a:txBody>
                    <a:bodyPr/>
                    <a:lstStyle/>
                    <a:p>
                      <a:pPr algn="ctr"/>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r>
                        <a:rPr lang="fr-FR" sz="1600" dirty="0">
                          <a:effectLst/>
                        </a:rPr>
                        <a:t>Masques médicaux</a:t>
                      </a: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913239093"/>
                  </a:ext>
                </a:extLst>
              </a:tr>
              <a:tr h="236514">
                <a:tc>
                  <a:txBody>
                    <a:bodyPr/>
                    <a:lstStyle/>
                    <a:p>
                      <a:pPr algn="l"/>
                      <a:r>
                        <a:rPr lang="fr-FR" sz="1200" dirty="0">
                          <a:effectLst/>
                        </a:rPr>
                        <a:t>1.Type</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I</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II</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IIR</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3837095"/>
                  </a:ext>
                </a:extLst>
              </a:tr>
              <a:tr h="537949">
                <a:tc>
                  <a:txBody>
                    <a:bodyPr/>
                    <a:lstStyle/>
                    <a:p>
                      <a:pPr algn="l"/>
                      <a:r>
                        <a:rPr lang="fr-FR" sz="1200" dirty="0">
                          <a:effectLst/>
                        </a:rPr>
                        <a:t>2.Normes</a:t>
                      </a:r>
                    </a:p>
                    <a:p>
                      <a:pPr algn="l"/>
                      <a:r>
                        <a:rPr lang="fr-FR" sz="1200" dirty="0">
                          <a:effectLst/>
                        </a:rPr>
                        <a:t>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07000"/>
                        </a:lnSpc>
                        <a:spcAft>
                          <a:spcPts val="800"/>
                        </a:spcAft>
                      </a:pPr>
                      <a:r>
                        <a:rPr lang="fr-FR" sz="1200" b="1" dirty="0">
                          <a:effectLst/>
                        </a:rPr>
                        <a:t>NF EN 14683</a:t>
                      </a:r>
                    </a:p>
                    <a:p>
                      <a:pPr algn="ctr">
                        <a:lnSpc>
                          <a:spcPct val="107000"/>
                        </a:lnSpc>
                        <a:spcAft>
                          <a:spcPts val="800"/>
                        </a:spcAft>
                      </a:pPr>
                      <a:r>
                        <a:rPr lang="fr-FR" sz="1200" dirty="0">
                          <a:effectLst/>
                        </a:rPr>
                        <a:t>Marquage CE depuis le 1er mars 2021</a:t>
                      </a:r>
                    </a:p>
                    <a:p>
                      <a:pPr algn="ctr">
                        <a:lnSpc>
                          <a:spcPct val="107000"/>
                        </a:lnSpc>
                        <a:spcAft>
                          <a:spcPts val="800"/>
                        </a:spcAft>
                      </a:pPr>
                      <a:r>
                        <a:rPr lang="fr-FR" sz="1200" i="1" dirty="0">
                          <a:effectLst/>
                        </a:rPr>
                        <a:t>(Directive 93/42/CEE-DM)</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040851933"/>
                  </a:ext>
                </a:extLst>
              </a:tr>
              <a:tr h="320972">
                <a:tc>
                  <a:txBody>
                    <a:bodyPr/>
                    <a:lstStyle/>
                    <a:p>
                      <a:pPr algn="l">
                        <a:lnSpc>
                          <a:spcPct val="107000"/>
                        </a:lnSpc>
                        <a:spcAft>
                          <a:spcPts val="800"/>
                        </a:spcAft>
                      </a:pPr>
                      <a:r>
                        <a:rPr lang="fr-FR" sz="1200" dirty="0">
                          <a:effectLst/>
                        </a:rPr>
                        <a:t>3. Efficacité de filtration bactérienne (EFB) : </a:t>
                      </a:r>
                      <a:r>
                        <a:rPr lang="fr-FR" sz="1000" i="1" dirty="0">
                          <a:solidFill>
                            <a:schemeClr val="bg1"/>
                          </a:solidFill>
                          <a:effectLst/>
                        </a:rPr>
                        <a:t>taille</a:t>
                      </a:r>
                      <a:r>
                        <a:rPr lang="fr-FR" sz="1000" dirty="0">
                          <a:solidFill>
                            <a:schemeClr val="bg1"/>
                          </a:solidFill>
                          <a:effectLst/>
                        </a:rPr>
                        <a:t> </a:t>
                      </a:r>
                      <a:r>
                        <a:rPr lang="fr-FR" sz="1000" i="1" dirty="0">
                          <a:solidFill>
                            <a:schemeClr val="bg1"/>
                          </a:solidFill>
                          <a:effectLst/>
                        </a:rPr>
                        <a:t>3 microns</a:t>
                      </a:r>
                      <a:endParaRPr lang="fr-FR" sz="10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 95 %.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 98 %.</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 98 %.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9082564"/>
                  </a:ext>
                </a:extLst>
              </a:tr>
              <a:tr h="236514">
                <a:tc>
                  <a:txBody>
                    <a:bodyPr/>
                    <a:lstStyle/>
                    <a:p>
                      <a:pPr algn="l"/>
                      <a:r>
                        <a:rPr lang="fr-FR" sz="1200" dirty="0">
                          <a:effectLst/>
                        </a:rPr>
                        <a:t>4.Fuite totale maximale au visage</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NC</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NC</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NC</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7963872"/>
                  </a:ext>
                </a:extLst>
              </a:tr>
              <a:tr h="474943">
                <a:tc>
                  <a:txBody>
                    <a:bodyPr/>
                    <a:lstStyle/>
                    <a:p>
                      <a:pPr algn="l"/>
                      <a:r>
                        <a:rPr lang="fr-FR" sz="1200" dirty="0">
                          <a:effectLst/>
                        </a:rPr>
                        <a:t>5.Résistance aux projections*</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Non</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Non</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Oui</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5851957"/>
                  </a:ext>
                </a:extLst>
              </a:tr>
              <a:tr h="365294">
                <a:tc>
                  <a:txBody>
                    <a:bodyPr/>
                    <a:lstStyle/>
                    <a:p>
                      <a:pPr algn="l"/>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6. Formes et tailles disponibles</a:t>
                      </a:r>
                    </a:p>
                  </a:txBody>
                  <a:tcPr marL="68580" marR="68580" marT="0" marB="0"/>
                </a:tc>
                <a:tc gridSpan="3">
                  <a:txBody>
                    <a:bodyPr/>
                    <a:lstStyle/>
                    <a:p>
                      <a:pPr algn="ctr"/>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Masques à plis, flexibles, s’adaptant aux diverses formes de visages. Tailles pédiatriques et adulte</a:t>
                      </a:r>
                    </a:p>
                  </a:txBody>
                  <a:tcPr marL="68580" marR="68580" marT="0" marB="0"/>
                </a:tc>
                <a:tc hMerge="1">
                  <a:txBody>
                    <a:bodyPr/>
                    <a:lstStyle/>
                    <a:p>
                      <a:pPr algn="ct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algn="ct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3336631"/>
                  </a:ext>
                </a:extLst>
              </a:tr>
              <a:tr h="474943">
                <a:tc>
                  <a:txBody>
                    <a:bodyPr/>
                    <a:lstStyle/>
                    <a:p>
                      <a:pPr algn="l"/>
                      <a:r>
                        <a:rPr lang="fr-FR" sz="1200" dirty="0">
                          <a:effectLst/>
                        </a:rPr>
                        <a:t>7. Particularités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r>
                        <a:rPr lang="fr-FR" sz="1200" dirty="0">
                          <a:effectLst/>
                        </a:rPr>
                        <a:t>Fixations : liens auriculaires ou liens de tête et cervicaux et barrette nasale d’ajustement</a:t>
                      </a:r>
                    </a:p>
                    <a:p>
                      <a:pPr algn="ctr"/>
                      <a:r>
                        <a:rPr lang="fr-FR" sz="1200" dirty="0">
                          <a:effectLst/>
                        </a:rPr>
                        <a:t>Possibilité de visière intégrée pour la protection.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153466021"/>
                  </a:ext>
                </a:extLst>
              </a:tr>
            </a:tbl>
          </a:graphicData>
        </a:graphic>
      </p:graphicFrame>
      <p:sp>
        <p:nvSpPr>
          <p:cNvPr id="39" name="Rectangle à coins arrondis 1">
            <a:extLst>
              <a:ext uri="{FF2B5EF4-FFF2-40B4-BE49-F238E27FC236}">
                <a16:creationId xmlns:a16="http://schemas.microsoft.com/office/drawing/2014/main" id="{5E5B060A-F3BE-4EE4-A5E8-A32A2EE45B6F}"/>
              </a:ext>
            </a:extLst>
          </p:cNvPr>
          <p:cNvSpPr/>
          <p:nvPr/>
        </p:nvSpPr>
        <p:spPr>
          <a:xfrm>
            <a:off x="899593" y="5229200"/>
            <a:ext cx="7560160" cy="1117998"/>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Point de vigilance </a:t>
            </a:r>
            <a:r>
              <a:rPr lang="fr-FR" sz="1200" dirty="0">
                <a:solidFill>
                  <a:schemeClr val="tx1"/>
                </a:solidFill>
              </a:rPr>
              <a:t>: Les </a:t>
            </a:r>
            <a:r>
              <a:rPr lang="fr-FR" sz="1200" b="1" dirty="0">
                <a:solidFill>
                  <a:schemeClr val="tx1"/>
                </a:solidFill>
              </a:rPr>
              <a:t>masques inclusifs </a:t>
            </a:r>
            <a:r>
              <a:rPr lang="fr-FR" sz="1200" dirty="0">
                <a:solidFill>
                  <a:schemeClr val="tx1"/>
                </a:solidFill>
              </a:rPr>
              <a:t>(masque avec fenêtre transparente intégrée : lien </a:t>
            </a:r>
            <a:r>
              <a:rPr lang="fr-FR" sz="800" u="none" strike="noStrike"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https://antibioresistance.fr/ressources/covid19/20210624_Masques_fenetre_transparenteV3.pdf</a:t>
            </a:r>
            <a:r>
              <a:rPr lang="fr-FR" sz="800" dirty="0">
                <a:solidFill>
                  <a:schemeClr val="tx1"/>
                </a:solidFill>
              </a:rPr>
              <a:t> </a:t>
            </a:r>
            <a:r>
              <a:rPr lang="fr-FR" sz="1200" dirty="0">
                <a:solidFill>
                  <a:schemeClr val="tx1"/>
                </a:solidFill>
              </a:rPr>
              <a:t>) </a:t>
            </a:r>
            <a:r>
              <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 sont pas des dispositifs médicaux ni des équipements de protection individuelle et </a:t>
            </a:r>
            <a:r>
              <a:rPr lang="fr-FR"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 sont donc pas recommandés pour le personnel soignant lors des soins</a:t>
            </a:r>
            <a:r>
              <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Lors des échanges, ils peuvent être utilisés par le soignant et le patient en respectant les règles de distanciation et pour un temps court. Dans le cadre des précautions respiratoires, le professionnel doit porter un masque à usage médical ou FFP2 selon les recommandations de la SF2H. </a:t>
            </a:r>
            <a:r>
              <a:rPr lang="fr-FR" sz="1200" dirty="0">
                <a:solidFill>
                  <a:schemeClr val="tx1"/>
                </a:solidFill>
              </a:rPr>
              <a:t> </a:t>
            </a:r>
          </a:p>
        </p:txBody>
      </p:sp>
      <p:sp>
        <p:nvSpPr>
          <p:cNvPr id="42" name="ZoneTexte 41">
            <a:extLst>
              <a:ext uri="{FF2B5EF4-FFF2-40B4-BE49-F238E27FC236}">
                <a16:creationId xmlns:a16="http://schemas.microsoft.com/office/drawing/2014/main" id="{99E2AD09-63C2-4665-9ADF-B2D874D51330}"/>
              </a:ext>
            </a:extLst>
          </p:cNvPr>
          <p:cNvSpPr txBox="1"/>
          <p:nvPr/>
        </p:nvSpPr>
        <p:spPr>
          <a:xfrm>
            <a:off x="1042929" y="4348874"/>
            <a:ext cx="7416824" cy="400110"/>
          </a:xfrm>
          <a:prstGeom prst="rect">
            <a:avLst/>
          </a:prstGeom>
          <a:noFill/>
        </p:spPr>
        <p:txBody>
          <a:bodyPr wrap="square">
            <a:spAutoFit/>
          </a:bodyPr>
          <a:lstStyle/>
          <a:p>
            <a:r>
              <a:rPr lang="fr-FR" sz="1000" b="1" i="1" dirty="0"/>
              <a:t>* Le t</a:t>
            </a:r>
            <a:r>
              <a:rPr lang="fr-FR" sz="1000" b="1" i="1" dirty="0">
                <a:effectLst/>
              </a:rPr>
              <a:t>est de résistance aux projections de liquide (type IIR) n’est pas obligatoire mais il augmente la performance du masque médical en cas de risque de projection de produit biologique (ces masques disposent d’un film plastique intégré au média filtrant). </a:t>
            </a:r>
            <a:endParaRPr lang="fr-FR" sz="1000" b="1"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6943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0"/>
            <a:ext cx="9144000" cy="692696"/>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67" name="Titre 1"/>
          <p:cNvSpPr txBox="1">
            <a:spLocks/>
          </p:cNvSpPr>
          <p:nvPr/>
        </p:nvSpPr>
        <p:spPr>
          <a:xfrm>
            <a:off x="49018" y="6358"/>
            <a:ext cx="9144000" cy="692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300" dirty="0">
                <a:solidFill>
                  <a:schemeClr val="bg1"/>
                </a:solidFill>
              </a:rPr>
              <a:t>Les appareils de protection respiratoire (APR)</a:t>
            </a:r>
          </a:p>
        </p:txBody>
      </p:sp>
      <p:sp>
        <p:nvSpPr>
          <p:cNvPr id="39" name="Rectangle à coins arrondis 1">
            <a:extLst>
              <a:ext uri="{FF2B5EF4-FFF2-40B4-BE49-F238E27FC236}">
                <a16:creationId xmlns:a16="http://schemas.microsoft.com/office/drawing/2014/main" id="{5E5B060A-F3BE-4EE4-A5E8-A32A2EE45B6F}"/>
              </a:ext>
            </a:extLst>
          </p:cNvPr>
          <p:cNvSpPr/>
          <p:nvPr/>
        </p:nvSpPr>
        <p:spPr>
          <a:xfrm>
            <a:off x="230918" y="6105174"/>
            <a:ext cx="8640958" cy="669644"/>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tx1"/>
                </a:solidFill>
              </a:rPr>
              <a:t>Point de vigilance </a:t>
            </a:r>
            <a:r>
              <a:rPr lang="fr-FR" sz="1200" dirty="0">
                <a:solidFill>
                  <a:schemeClr val="tx1"/>
                </a:solidFill>
              </a:rPr>
              <a:t>: </a:t>
            </a:r>
            <a:r>
              <a:rPr lang="fr-FR" sz="1200" dirty="0">
                <a:solidFill>
                  <a:schemeClr val="tx1"/>
                </a:solidFill>
                <a:effectLst/>
                <a:latin typeface="Calibri" panose="020F0502020204030204" pitchFamily="34" charset="0"/>
                <a:ea typeface="Calibri" panose="020F0502020204030204" pitchFamily="34" charset="0"/>
              </a:rPr>
              <a:t>Pour les APR, un ajustement parfait au visage est indispensable pour garantir </a:t>
            </a:r>
            <a:r>
              <a:rPr lang="fr-FR" sz="1200" dirty="0">
                <a:solidFill>
                  <a:schemeClr val="tx1"/>
                </a:solidFill>
                <a:latin typeface="Calibri" panose="020F0502020204030204" pitchFamily="34" charset="0"/>
                <a:ea typeface="Calibri" panose="020F0502020204030204" pitchFamily="34" charset="0"/>
              </a:rPr>
              <a:t>la sécurité du porteur. </a:t>
            </a:r>
            <a:r>
              <a:rPr lang="fr-FR" sz="1200" dirty="0">
                <a:solidFill>
                  <a:schemeClr val="tx1"/>
                </a:solidFill>
                <a:effectLst/>
                <a:latin typeface="Calibri" panose="020F0502020204030204" pitchFamily="34" charset="0"/>
                <a:ea typeface="Calibri" panose="020F0502020204030204" pitchFamily="34" charset="0"/>
              </a:rPr>
              <a:t>Un contrôle d’ajustement individuel (</a:t>
            </a:r>
            <a:r>
              <a:rPr lang="fr-FR" sz="1200" b="1" dirty="0">
                <a:solidFill>
                  <a:schemeClr val="tx1"/>
                </a:solidFill>
                <a:effectLst/>
                <a:latin typeface="Calibri" panose="020F0502020204030204" pitchFamily="34" charset="0"/>
                <a:ea typeface="Calibri" panose="020F0502020204030204" pitchFamily="34" charset="0"/>
              </a:rPr>
              <a:t>Fit test</a:t>
            </a:r>
            <a:r>
              <a:rPr lang="fr-FR" sz="1200" dirty="0">
                <a:solidFill>
                  <a:schemeClr val="tx1"/>
                </a:solidFill>
                <a:effectLst/>
                <a:latin typeface="Calibri" panose="020F0502020204030204" pitchFamily="34" charset="0"/>
                <a:ea typeface="Calibri" panose="020F0502020204030204" pitchFamily="34" charset="0"/>
              </a:rPr>
              <a:t>) est à faire avant première utilisation. Un </a:t>
            </a:r>
            <a:r>
              <a:rPr lang="fr-FR" sz="1200" b="1" dirty="0">
                <a:solidFill>
                  <a:schemeClr val="tx1"/>
                </a:solidFill>
                <a:effectLst/>
                <a:latin typeface="Calibri" panose="020F0502020204030204" pitchFamily="34" charset="0"/>
                <a:ea typeface="Calibri" panose="020F0502020204030204" pitchFamily="34" charset="0"/>
              </a:rPr>
              <a:t>Fit check </a:t>
            </a:r>
            <a:r>
              <a:rPr lang="fr-FR" sz="1200" dirty="0">
                <a:solidFill>
                  <a:schemeClr val="tx1"/>
                </a:solidFill>
                <a:effectLst/>
                <a:latin typeface="Calibri" panose="020F0502020204030204" pitchFamily="34" charset="0"/>
                <a:ea typeface="Calibri" panose="020F0502020204030204" pitchFamily="34" charset="0"/>
              </a:rPr>
              <a:t>est à réaliser avant chaque mise en place </a:t>
            </a:r>
            <a:r>
              <a:rPr lang="fr-FR" sz="1200" dirty="0">
                <a:solidFill>
                  <a:schemeClr val="tx1"/>
                </a:solidFill>
                <a:latin typeface="Calibri" panose="020F0502020204030204" pitchFamily="34" charset="0"/>
                <a:ea typeface="Calibri" panose="020F0502020204030204" pitchFamily="34" charset="0"/>
              </a:rPr>
              <a:t>(cf. avis SF2H du 23 mars 2018) . </a:t>
            </a:r>
            <a:r>
              <a:rPr lang="fr-FR" sz="1200" dirty="0">
                <a:solidFill>
                  <a:schemeClr val="tx1"/>
                </a:solidFill>
                <a:highlight>
                  <a:srgbClr val="C0C0C0"/>
                </a:highlight>
                <a:latin typeface="Calibri" panose="020F0502020204030204" pitchFamily="34" charset="0"/>
                <a:ea typeface="Calibri" panose="020F0502020204030204" pitchFamily="34" charset="0"/>
              </a:rPr>
              <a:t>Lien vers tableau I</a:t>
            </a:r>
          </a:p>
        </p:txBody>
      </p:sp>
      <p:sp>
        <p:nvSpPr>
          <p:cNvPr id="42" name="ZoneTexte 41">
            <a:extLst>
              <a:ext uri="{FF2B5EF4-FFF2-40B4-BE49-F238E27FC236}">
                <a16:creationId xmlns:a16="http://schemas.microsoft.com/office/drawing/2014/main" id="{99E2AD09-63C2-4665-9ADF-B2D874D51330}"/>
              </a:ext>
            </a:extLst>
          </p:cNvPr>
          <p:cNvSpPr txBox="1"/>
          <p:nvPr/>
        </p:nvSpPr>
        <p:spPr>
          <a:xfrm>
            <a:off x="323529" y="5659463"/>
            <a:ext cx="8496942" cy="400110"/>
          </a:xfrm>
          <a:prstGeom prst="rect">
            <a:avLst/>
          </a:prstGeom>
          <a:noFill/>
        </p:spPr>
        <p:txBody>
          <a:bodyPr wrap="square">
            <a:spAutoFit/>
          </a:bodyPr>
          <a:lstStyle/>
          <a:p>
            <a:r>
              <a:rPr lang="fr-FR" sz="1000" b="1" i="1" dirty="0"/>
              <a:t>* Le t</a:t>
            </a:r>
            <a:r>
              <a:rPr lang="fr-FR" sz="1000" b="1" i="1" dirty="0">
                <a:effectLst/>
              </a:rPr>
              <a:t>est de résistance aux projections de liquide (IIR) n’est pas obligatoire mais il augmente la performance du masque en cas de risque de projection de produit biologique (ces masques disposent d’un film plastique intégré au média filtrant). </a:t>
            </a:r>
            <a:endParaRPr lang="fr-FR" sz="1000" b="1" i="1"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2" name="Tableau 1">
            <a:extLst>
              <a:ext uri="{FF2B5EF4-FFF2-40B4-BE49-F238E27FC236}">
                <a16:creationId xmlns:a16="http://schemas.microsoft.com/office/drawing/2014/main" id="{D3F0532E-57ED-4CA6-9A70-D9840482926D}"/>
              </a:ext>
            </a:extLst>
          </p:cNvPr>
          <p:cNvGraphicFramePr>
            <a:graphicFrameLocks noGrp="1"/>
          </p:cNvGraphicFramePr>
          <p:nvPr>
            <p:extLst>
              <p:ext uri="{D42A27DB-BD31-4B8C-83A1-F6EECF244321}">
                <p14:modId xmlns:p14="http://schemas.microsoft.com/office/powerpoint/2010/main" val="827864913"/>
              </p:ext>
            </p:extLst>
          </p:nvPr>
        </p:nvGraphicFramePr>
        <p:xfrm>
          <a:off x="49018" y="729053"/>
          <a:ext cx="8856984" cy="4974713"/>
        </p:xfrm>
        <a:graphic>
          <a:graphicData uri="http://schemas.openxmlformats.org/drawingml/2006/table">
            <a:tbl>
              <a:tblPr firstRow="1" firstCol="1" bandRow="1">
                <a:tableStyleId>{5C22544A-7EE6-4342-B048-85BDC9FD1C3A}</a:tableStyleId>
              </a:tblPr>
              <a:tblGrid>
                <a:gridCol w="2808312">
                  <a:extLst>
                    <a:ext uri="{9D8B030D-6E8A-4147-A177-3AD203B41FA5}">
                      <a16:colId xmlns:a16="http://schemas.microsoft.com/office/drawing/2014/main" val="1573665058"/>
                    </a:ext>
                  </a:extLst>
                </a:gridCol>
                <a:gridCol w="2348859">
                  <a:extLst>
                    <a:ext uri="{9D8B030D-6E8A-4147-A177-3AD203B41FA5}">
                      <a16:colId xmlns:a16="http://schemas.microsoft.com/office/drawing/2014/main" val="2910758674"/>
                    </a:ext>
                  </a:extLst>
                </a:gridCol>
                <a:gridCol w="1659032">
                  <a:extLst>
                    <a:ext uri="{9D8B030D-6E8A-4147-A177-3AD203B41FA5}">
                      <a16:colId xmlns:a16="http://schemas.microsoft.com/office/drawing/2014/main" val="3739896163"/>
                    </a:ext>
                  </a:extLst>
                </a:gridCol>
                <a:gridCol w="2040781">
                  <a:extLst>
                    <a:ext uri="{9D8B030D-6E8A-4147-A177-3AD203B41FA5}">
                      <a16:colId xmlns:a16="http://schemas.microsoft.com/office/drawing/2014/main" val="3745639990"/>
                    </a:ext>
                  </a:extLst>
                </a:gridCol>
              </a:tblGrid>
              <a:tr h="359410">
                <a:tc>
                  <a:txBody>
                    <a:bodyPr/>
                    <a:lstStyle/>
                    <a:p>
                      <a:pPr algn="just"/>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dirty="0">
                          <a:effectLst/>
                        </a:rPr>
                        <a:t>Appareils de protection respiratoire (APR) </a:t>
                      </a:r>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fr-FR" sz="1600" dirty="0">
                          <a:effectLst/>
                        </a:rPr>
                        <a:t>de type FFP (</a:t>
                      </a:r>
                      <a:r>
                        <a:rPr lang="fr-FR" sz="1600" dirty="0" err="1">
                          <a:effectLst/>
                        </a:rPr>
                        <a:t>Filtering</a:t>
                      </a:r>
                      <a:r>
                        <a:rPr lang="fr-FR" sz="1600" dirty="0">
                          <a:effectLst/>
                        </a:rPr>
                        <a:t> </a:t>
                      </a:r>
                      <a:r>
                        <a:rPr lang="fr-FR" sz="1600" dirty="0" err="1">
                          <a:effectLst/>
                        </a:rPr>
                        <a:t>Facepiece</a:t>
                      </a:r>
                      <a:r>
                        <a:rPr lang="fr-FR" sz="1600" dirty="0">
                          <a:effectLst/>
                        </a:rPr>
                        <a:t> </a:t>
                      </a:r>
                      <a:r>
                        <a:rPr lang="fr-FR" sz="1600" dirty="0" err="1">
                          <a:effectLst/>
                        </a:rPr>
                        <a:t>Particles</a:t>
                      </a:r>
                      <a:r>
                        <a:rPr lang="fr-FR" sz="1600" dirty="0">
                          <a:effectLst/>
                        </a:rPr>
                        <a:t>)</a:t>
                      </a:r>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97884811"/>
                  </a:ext>
                </a:extLst>
              </a:tr>
              <a:tr h="156845">
                <a:tc>
                  <a:txBody>
                    <a:bodyPr/>
                    <a:lstStyle/>
                    <a:p>
                      <a:pPr algn="just"/>
                      <a:r>
                        <a:rPr lang="fr-FR" sz="1200" dirty="0">
                          <a:effectLst/>
                        </a:rPr>
                        <a:t>1.Type</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FFP1</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FFP2</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FFP3</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2175199"/>
                  </a:ext>
                </a:extLst>
              </a:tr>
              <a:tr h="0">
                <a:tc>
                  <a:txBody>
                    <a:bodyPr/>
                    <a:lstStyle/>
                    <a:p>
                      <a:pPr algn="just"/>
                      <a:r>
                        <a:rPr lang="fr-FR" sz="1200">
                          <a:effectLst/>
                        </a:rPr>
                        <a:t>2.Normes</a:t>
                      </a:r>
                    </a:p>
                    <a:p>
                      <a:r>
                        <a:rPr lang="fr-FR" sz="1200">
                          <a:effectLst/>
                        </a:rPr>
                        <a:t> </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07000"/>
                        </a:lnSpc>
                        <a:spcAft>
                          <a:spcPts val="800"/>
                        </a:spcAft>
                      </a:pPr>
                      <a:r>
                        <a:rPr lang="fr-FR" sz="1200" b="1" dirty="0">
                          <a:effectLst/>
                        </a:rPr>
                        <a:t>NF EN 149 </a:t>
                      </a:r>
                      <a:r>
                        <a:rPr lang="fr-FR" sz="1200" i="1" dirty="0">
                          <a:effectLst/>
                        </a:rPr>
                        <a:t>(NF EN 14683 optionnelle)</a:t>
                      </a:r>
                    </a:p>
                    <a:p>
                      <a:pPr algn="ctr">
                        <a:lnSpc>
                          <a:spcPct val="107000"/>
                        </a:lnSpc>
                        <a:spcAft>
                          <a:spcPts val="800"/>
                        </a:spcAft>
                      </a:pPr>
                      <a:r>
                        <a:rPr lang="fr-FR" sz="1200" dirty="0">
                          <a:effectLst/>
                        </a:rPr>
                        <a:t>Marquage CE + référence de l’organisme notifié</a:t>
                      </a:r>
                    </a:p>
                    <a:p>
                      <a:pPr marL="0" marR="0" lvl="0" indent="0" algn="ctr" defTabSz="914400" rtl="0" eaLnBrk="1" fontAlgn="auto" latinLnBrk="0" hangingPunct="1">
                        <a:lnSpc>
                          <a:spcPct val="107000"/>
                        </a:lnSpc>
                        <a:spcBef>
                          <a:spcPts val="0"/>
                        </a:spcBef>
                        <a:spcAft>
                          <a:spcPts val="800"/>
                        </a:spcAft>
                        <a:buClrTx/>
                        <a:buSzTx/>
                        <a:buFontTx/>
                        <a:buNone/>
                        <a:tabLst/>
                        <a:defRPr/>
                      </a:pPr>
                      <a:r>
                        <a:rPr lang="fr-FR" sz="1200" i="1" dirty="0">
                          <a:effectLst/>
                        </a:rPr>
                        <a:t>(Directive 89/686/CEE – EPI)</a:t>
                      </a: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755663394"/>
                  </a:ext>
                </a:extLst>
              </a:tr>
              <a:tr h="349728">
                <a:tc>
                  <a:txBody>
                    <a:bodyPr/>
                    <a:lstStyle/>
                    <a:p>
                      <a:pPr>
                        <a:lnSpc>
                          <a:spcPct val="107000"/>
                        </a:lnSpc>
                        <a:spcAft>
                          <a:spcPts val="800"/>
                        </a:spcAft>
                      </a:pPr>
                      <a:r>
                        <a:rPr lang="fr-FR" sz="1200" dirty="0">
                          <a:effectLst/>
                        </a:rPr>
                        <a:t>3. Efficacité de filtration bactérienne (EFB) : </a:t>
                      </a:r>
                      <a:r>
                        <a:rPr lang="fr-FR" sz="1000" b="0" i="1" dirty="0">
                          <a:effectLst/>
                        </a:rPr>
                        <a:t>aérosols de 0,6 micron de diamètre médian; particules de 0,1 à 1 micron</a:t>
                      </a:r>
                      <a:endParaRPr lang="fr-FR" sz="1000" b="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 80 %.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 94% </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 99%</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4601947"/>
                  </a:ext>
                </a:extLst>
              </a:tr>
              <a:tr h="261997">
                <a:tc>
                  <a:txBody>
                    <a:bodyPr/>
                    <a:lstStyle/>
                    <a:p>
                      <a:pPr algn="just"/>
                      <a:r>
                        <a:rPr lang="fr-FR" sz="1200" dirty="0">
                          <a:effectLst/>
                        </a:rPr>
                        <a:t>4.Fuite totale maximale au visage</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22%</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a:effectLst/>
                        </a:rPr>
                        <a:t>8%</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a:effectLst/>
                        </a:rPr>
                        <a:t>2%</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7789903"/>
                  </a:ext>
                </a:extLst>
              </a:tr>
              <a:tr h="314960">
                <a:tc>
                  <a:txBody>
                    <a:bodyPr/>
                    <a:lstStyle/>
                    <a:p>
                      <a:pPr algn="just"/>
                      <a:r>
                        <a:rPr lang="fr-FR" sz="1200" dirty="0">
                          <a:effectLst/>
                        </a:rPr>
                        <a:t>5.Résistance aux projections*</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r>
                        <a:rPr lang="fr-FR" sz="1200">
                          <a:effectLst/>
                        </a:rPr>
                        <a:t>Non</a:t>
                      </a:r>
                      <a:endParaRPr lang="fr-F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r>
                        <a:rPr lang="fr-FR" sz="1200" dirty="0">
                          <a:effectLst/>
                        </a:rPr>
                        <a:t>Non </a:t>
                      </a:r>
                      <a:r>
                        <a:rPr lang="fr-FR" sz="1200" i="1" dirty="0">
                          <a:effectLst/>
                        </a:rPr>
                        <a:t>sauf si double norme NF EN 14683 IIR</a:t>
                      </a:r>
                      <a:endParaRPr lang="fr-FR" sz="12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r>
                        <a:rPr lang="fr-FR" sz="1600" dirty="0">
                          <a:effectLst/>
                        </a:rPr>
                        <a:t> </a:t>
                      </a:r>
                      <a:endParaRPr lang="fr-F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2784844"/>
                  </a:ext>
                </a:extLst>
              </a:tr>
              <a:tr h="31496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200" dirty="0">
                          <a:effectLst/>
                        </a:rPr>
                        <a:t>6.Formes et tailles disponibles</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r>
                        <a:rPr lang="fr-FR" sz="1200" b="0" kern="1200" dirty="0">
                          <a:solidFill>
                            <a:schemeClr val="dk1"/>
                          </a:solidFill>
                          <a:effectLst/>
                          <a:latin typeface="+mn-lt"/>
                          <a:ea typeface="+mn-ea"/>
                          <a:cs typeface="+mn-cs"/>
                        </a:rPr>
                        <a:t>Coquille, pliable ou bec de canard : l’APR doit être ajusté aux différentes morphologies faciales. </a:t>
                      </a:r>
                    </a:p>
                    <a:p>
                      <a:r>
                        <a:rPr lang="fr-FR" sz="1200" b="0" kern="1200" dirty="0">
                          <a:solidFill>
                            <a:schemeClr val="dk1"/>
                          </a:solidFill>
                          <a:effectLst/>
                          <a:latin typeface="+mn-lt"/>
                          <a:ea typeface="+mn-ea"/>
                          <a:cs typeface="+mn-cs"/>
                        </a:rPr>
                        <a:t>Certains fabricants proposent plusieurs tailles (petite, standard, large) et d’autres des tailles uniques.</a:t>
                      </a: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285384313"/>
                  </a:ext>
                </a:extLst>
              </a:tr>
              <a:tr h="31496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200" dirty="0">
                          <a:effectLst/>
                        </a:rPr>
                        <a:t>7.Particularités</a:t>
                      </a:r>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fr-F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algn="l"/>
                      <a:r>
                        <a:rPr lang="fr-FR" sz="1200" dirty="0">
                          <a:effectLst/>
                        </a:rPr>
                        <a:t>Fixations : liens auriculaires élastiques ou liens de tête et cervicaux élastiques et barrette nasale d’ajustement</a:t>
                      </a:r>
                    </a:p>
                    <a:p>
                      <a:pPr>
                        <a:lnSpc>
                          <a:spcPct val="107000"/>
                        </a:lnSpc>
                        <a:spcAft>
                          <a:spcPts val="800"/>
                        </a:spcAft>
                      </a:pPr>
                      <a:r>
                        <a:rPr lang="fr-FR" sz="1200" dirty="0">
                          <a:solidFill>
                            <a:srgbClr val="0070C0"/>
                          </a:solidFill>
                          <a:effectLst/>
                        </a:rPr>
                        <a:t>Certains APR avec normes étrangères, comme les masques KN 95 à pli vertical et élastiques auriculaires, peuvent ne pas être adaptés à toutes les formes de visage (risque de fuite lié à la conception ou aux attaches auriculaires). Attention : ces masques doivent bénéficier d’une attestation d’importation (marquage CE </a:t>
                      </a:r>
                      <a:r>
                        <a:rPr lang="fr-FR" sz="12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avec n° de l’organisme (XXXX) sur l’emballage)</a:t>
                      </a:r>
                      <a:endParaRPr lang="fr-FR" sz="1200" dirty="0">
                        <a:solidFill>
                          <a:srgbClr val="0070C0"/>
                        </a:solidFill>
                        <a:effectLst/>
                      </a:endParaRPr>
                    </a:p>
                    <a:p>
                      <a:r>
                        <a:rPr lang="fr-FR" sz="1200" dirty="0">
                          <a:effectLst/>
                        </a:rPr>
                        <a:t>Les FFP à valve ne sont pas recommandés pour les soins, </a:t>
                      </a:r>
                      <a:r>
                        <a:rPr lang="fr-FR" sz="1200" kern="1200" dirty="0">
                          <a:solidFill>
                            <a:schemeClr val="accent1">
                              <a:lumMod val="75000"/>
                            </a:schemeClr>
                          </a:solidFill>
                          <a:effectLst/>
                          <a:latin typeface="+mn-lt"/>
                          <a:ea typeface="+mn-ea"/>
                          <a:cs typeface="+mn-cs"/>
                        </a:rPr>
                        <a:t>le fait d’expirer par la valve sans filtrage peut occasionner la propagation éventuelle du virus par le porteur de masque vers l’extérieur.</a:t>
                      </a:r>
                      <a:endParaRPr lang="fr-FR" sz="1200" strike="sngStrike" baseline="0" dirty="0">
                        <a:solidFill>
                          <a:srgbClr val="0070C0"/>
                        </a:solidFill>
                        <a:effectLst/>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534078954"/>
                  </a:ext>
                </a:extLst>
              </a:tr>
            </a:tbl>
          </a:graphicData>
        </a:graphic>
      </p:graphicFrame>
    </p:spTree>
    <p:extLst>
      <p:ext uri="{BB962C8B-B14F-4D97-AF65-F5344CB8AC3E}">
        <p14:creationId xmlns:p14="http://schemas.microsoft.com/office/powerpoint/2010/main" val="3211616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8688DB8A-DE5D-4413-8B79-304DC69F8139}"/>
              </a:ext>
            </a:extLst>
          </p:cNvPr>
          <p:cNvSpPr/>
          <p:nvPr/>
        </p:nvSpPr>
        <p:spPr>
          <a:xfrm>
            <a:off x="323528" y="1052736"/>
            <a:ext cx="8640960" cy="4464496"/>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59E8333E-8D8D-417D-A9DD-050611F10DCC}"/>
              </a:ext>
            </a:extLst>
          </p:cNvPr>
          <p:cNvSpPr txBox="1"/>
          <p:nvPr/>
        </p:nvSpPr>
        <p:spPr>
          <a:xfrm>
            <a:off x="539552" y="1245932"/>
            <a:ext cx="8424936" cy="4078104"/>
          </a:xfrm>
          <a:prstGeom prst="rect">
            <a:avLst/>
          </a:prstGeom>
          <a:noFill/>
        </p:spPr>
        <p:txBody>
          <a:bodyPr wrap="square">
            <a:spAutoFit/>
          </a:bodyPr>
          <a:lstStyle/>
          <a:p>
            <a:pPr>
              <a:lnSpc>
                <a:spcPct val="107000"/>
              </a:lnSpc>
              <a:spcAft>
                <a:spcPts val="800"/>
              </a:spcAft>
            </a:pPr>
            <a:r>
              <a:rPr lang="fr-FR" sz="14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Tableau I :</a:t>
            </a:r>
          </a:p>
          <a:p>
            <a:pPr>
              <a:lnSpc>
                <a:spcPct val="107000"/>
              </a:lnSpc>
              <a:spcAft>
                <a:spcPts val="800"/>
              </a:spcAft>
            </a:pPr>
            <a:endParaRPr lang="fr-FR" sz="1400" b="1"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Choix/Ajustement des appareils de protection respiratoire : (Liste non exhaustive de ressources documentaires)</a:t>
            </a:r>
          </a:p>
          <a:p>
            <a:pPr marL="342900" lvl="0" indent="-342900">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Revue INRS « Référence en santé au travail » : </a:t>
            </a:r>
            <a:r>
              <a:rPr lang="fr-FR" sz="1400" b="1" i="1" dirty="0">
                <a:effectLst/>
                <a:latin typeface="Calibri" panose="020F0502020204030204" pitchFamily="34" charset="0"/>
                <a:ea typeface="Calibri" panose="020F0502020204030204" pitchFamily="34" charset="0"/>
                <a:cs typeface="Times New Roman" panose="02020603050405020304" pitchFamily="18" charset="0"/>
              </a:rPr>
              <a:t>Ajustement des appareils de protection respiratoire et santé au travail</a:t>
            </a:r>
            <a:r>
              <a:rPr lang="fr-FR" sz="1400" dirty="0">
                <a:effectLst/>
                <a:latin typeface="Calibri" panose="020F0502020204030204" pitchFamily="34" charset="0"/>
                <a:ea typeface="Calibri" panose="020F0502020204030204" pitchFamily="34" charset="0"/>
                <a:cs typeface="Times New Roman" panose="02020603050405020304" pitchFamily="18" charset="0"/>
              </a:rPr>
              <a:t> - réf TP 33, n° 158, 8 pages (06/2019) :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https://www.inrs.fr/media.html?refINRS=TP%2033</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Brochure INRS : </a:t>
            </a:r>
            <a:r>
              <a:rPr lang="fr-FR" sz="1400" b="1" i="1" dirty="0">
                <a:effectLst/>
                <a:latin typeface="Calibri" panose="020F0502020204030204" pitchFamily="34" charset="0"/>
                <a:ea typeface="Calibri" panose="020F0502020204030204" pitchFamily="34" charset="0"/>
                <a:cs typeface="Times New Roman" panose="02020603050405020304" pitchFamily="18" charset="0"/>
              </a:rPr>
              <a:t>Protection respiratoire : réaliser des tests d’ajustement</a:t>
            </a:r>
            <a:r>
              <a:rPr lang="fr-FR" sz="1400" dirty="0">
                <a:effectLst/>
                <a:latin typeface="Calibri" panose="020F0502020204030204" pitchFamily="34" charset="0"/>
                <a:ea typeface="Calibri" panose="020F0502020204030204" pitchFamily="34" charset="0"/>
                <a:cs typeface="Times New Roman" panose="02020603050405020304" pitchFamily="18" charset="0"/>
              </a:rPr>
              <a:t> – réf. ED 6273, 18 pages  (05/2021) :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https://www.inrs.fr/media.html?refINRS=ED%206273</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Vidéo INRS : </a:t>
            </a:r>
            <a:r>
              <a:rPr lang="fr-FR" sz="1400" b="1" i="1" dirty="0">
                <a:effectLst/>
                <a:latin typeface="Calibri" panose="020F0502020204030204" pitchFamily="34" charset="0"/>
                <a:ea typeface="Calibri" panose="020F0502020204030204" pitchFamily="34" charset="0"/>
                <a:cs typeface="Times New Roman" panose="02020603050405020304" pitchFamily="18" charset="0"/>
              </a:rPr>
              <a:t>Essai d’ajustement sur appareil de protection respiratoire</a:t>
            </a:r>
            <a:r>
              <a:rPr lang="fr-FR" sz="1400" dirty="0">
                <a:effectLst/>
                <a:latin typeface="Calibri" panose="020F0502020204030204" pitchFamily="34" charset="0"/>
                <a:ea typeface="Calibri" panose="020F0502020204030204" pitchFamily="34" charset="0"/>
                <a:cs typeface="Times New Roman" panose="02020603050405020304" pitchFamily="18" charset="0"/>
              </a:rPr>
              <a:t> – réf. Anim-372 (06/2023) :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https://www.inrs.fr/media.html?refINRS=Anim-372</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Fiche technique/communication INRS: Bien choisir son masque FFP : L’essai d’ajustement (fit test) en pratique – (2023) :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https://www.inrs.fr/inrs/recherche/etudes-publications-communications/doc/communication.html?refINRS=NOETUDE%2FC2023-010</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fr-FR" sz="1400" kern="1800" dirty="0">
                <a:effectLst/>
                <a:latin typeface="Calibri" panose="020F0502020204030204" pitchFamily="34" charset="0"/>
                <a:ea typeface="Times New Roman" panose="02020603050405020304" pitchFamily="18" charset="0"/>
                <a:cs typeface="Calibri" panose="020F0502020204030204" pitchFamily="34" charset="0"/>
              </a:rPr>
              <a:t>Et </a:t>
            </a:r>
            <a:r>
              <a:rPr lang="fr-FR" sz="1400" u="sng" kern="1800"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6"/>
              </a:rPr>
              <a:t>https://www.sf2h.net/k-stock/data/uploads/2022/06/ATELIER-GERES_INRS_SF2H2022_choisirSonFFP.pdf</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dirty="0">
                <a:effectLst/>
                <a:latin typeface="Calibri" panose="020F0502020204030204" pitchFamily="34" charset="0"/>
                <a:ea typeface="Calibri" panose="020F0502020204030204" pitchFamily="34" charset="0"/>
                <a:cs typeface="Times New Roman" panose="02020603050405020304" pitchFamily="18" charset="0"/>
              </a:rPr>
              <a:t>Vidéo SF2H </a:t>
            </a:r>
            <a:r>
              <a:rPr lang="fr-FR" sz="1400" dirty="0">
                <a:solidFill>
                  <a:srgbClr val="262626"/>
                </a:solidFill>
                <a:effectLst/>
                <a:latin typeface="Calibri" panose="020F0502020204030204" pitchFamily="34" charset="0"/>
                <a:ea typeface="Calibri" panose="020F0502020204030204" pitchFamily="34" charset="0"/>
                <a:cs typeface="Calibri" panose="020F0502020204030204" pitchFamily="34" charset="0"/>
              </a:rPr>
              <a:t>: </a:t>
            </a:r>
            <a:r>
              <a:rPr lang="fr-FR" sz="1400" kern="1800" dirty="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Le Fit Test ou comment choisir de façon optimale un masque FFP2 - SF2H 2023 :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https://www.youtube.com/watch?v=bmm4v3vCPIg</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5830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
            <a:ext cx="9144000" cy="1005847"/>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67" name="Titre 1"/>
          <p:cNvSpPr txBox="1">
            <a:spLocks/>
          </p:cNvSpPr>
          <p:nvPr/>
        </p:nvSpPr>
        <p:spPr>
          <a:xfrm>
            <a:off x="-108520" y="147763"/>
            <a:ext cx="9144000" cy="692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300" dirty="0">
                <a:solidFill>
                  <a:schemeClr val="bg1"/>
                </a:solidFill>
              </a:rPr>
              <a:t>Cahier des charges pour l’achat des masques médicaux et des APR</a:t>
            </a:r>
          </a:p>
        </p:txBody>
      </p:sp>
      <p:sp>
        <p:nvSpPr>
          <p:cNvPr id="7" name="Rectangle 2">
            <a:extLst>
              <a:ext uri="{FF2B5EF4-FFF2-40B4-BE49-F238E27FC236}">
                <a16:creationId xmlns:a16="http://schemas.microsoft.com/office/drawing/2014/main" id="{F15DC2F4-108A-4006-A45C-94145002B1D0}"/>
              </a:ext>
            </a:extLst>
          </p:cNvPr>
          <p:cNvSpPr txBox="1">
            <a:spLocks noChangeArrowheads="1"/>
          </p:cNvSpPr>
          <p:nvPr/>
        </p:nvSpPr>
        <p:spPr>
          <a:xfrm>
            <a:off x="297311" y="1064171"/>
            <a:ext cx="8549378" cy="1195270"/>
          </a:xfrm>
          <a:prstGeom prst="rect">
            <a:avLst/>
          </a:prstGeom>
          <a:solidFill>
            <a:srgbClr val="33CCCC"/>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800"/>
              </a:spcAft>
            </a:pP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L’achat des masques et APR doit être encadré par un cahier des charges détaillé. L’achat souverain doit être encouragé en privilégiant les fabricants locaux et les circuits courts.</a:t>
            </a:r>
          </a:p>
          <a:p>
            <a:pPr>
              <a:lnSpc>
                <a:spcPct val="107000"/>
              </a:lnSpc>
              <a:spcAft>
                <a:spcPts val="800"/>
              </a:spcAft>
            </a:pPr>
            <a:r>
              <a:rPr lang="fr-FR" sz="1400" dirty="0">
                <a:solidFill>
                  <a:srgbClr val="0070C0"/>
                </a:solidFill>
                <a:latin typeface="Calibri" panose="020F0502020204030204" pitchFamily="34" charset="0"/>
                <a:ea typeface="Calibri" panose="020F0502020204030204" pitchFamily="34" charset="0"/>
                <a:cs typeface="Times New Roman" panose="02020603050405020304" pitchFamily="18" charset="0"/>
              </a:rPr>
              <a:t>Les critères </a:t>
            </a:r>
            <a:r>
              <a:rPr lang="fr-FR" sz="1400" dirty="0">
                <a:solidFill>
                  <a:srgbClr val="0070C0"/>
                </a:solidFill>
                <a:ea typeface="Calibri" panose="020F0502020204030204" pitchFamily="34" charset="0"/>
                <a:cs typeface="Times New Roman" panose="02020603050405020304" pitchFamily="18" charset="0"/>
              </a:rPr>
              <a:t>de choix pour l’achat de ces dispositifs </a:t>
            </a:r>
            <a:r>
              <a:rPr lang="fr-FR" sz="1400" dirty="0">
                <a:solidFill>
                  <a:srgbClr val="0070C0"/>
                </a:solidFill>
                <a:effectLst/>
                <a:ea typeface="Calibri" panose="020F0502020204030204" pitchFamily="34" charset="0"/>
              </a:rPr>
              <a:t>doivent figurer dans le cahier des charges de l’appel d’offre et/ou sur la fiche technique du dispositif médical (DM). La fiche technique doit être en langue française.</a:t>
            </a:r>
          </a:p>
          <a:p>
            <a:pPr>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à coins arrondis 17">
            <a:extLst>
              <a:ext uri="{FF2B5EF4-FFF2-40B4-BE49-F238E27FC236}">
                <a16:creationId xmlns:a16="http://schemas.microsoft.com/office/drawing/2014/main" id="{01394E1C-CFD6-497E-BA25-3512BCB3561A}"/>
              </a:ext>
            </a:extLst>
          </p:cNvPr>
          <p:cNvSpPr/>
          <p:nvPr/>
        </p:nvSpPr>
        <p:spPr>
          <a:xfrm>
            <a:off x="395536" y="2317766"/>
            <a:ext cx="3724842" cy="427958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accent5">
                    <a:lumMod val="50000"/>
                  </a:schemeClr>
                </a:solidFill>
                <a:latin typeface="Calibri" panose="020F0502020204030204" pitchFamily="34" charset="0"/>
                <a:ea typeface="Calibri" panose="020F0502020204030204" pitchFamily="34" charset="0"/>
              </a:rPr>
              <a:t>Critères exigibles :</a:t>
            </a:r>
          </a:p>
          <a:p>
            <a:r>
              <a:rPr lang="fr-FR" sz="1600" dirty="0">
                <a:solidFill>
                  <a:schemeClr val="accent5">
                    <a:lumMod val="50000"/>
                  </a:schemeClr>
                </a:solidFill>
                <a:latin typeface="Calibri" panose="020F0502020204030204" pitchFamily="34" charset="0"/>
                <a:ea typeface="Calibri" panose="020F0502020204030204" pitchFamily="34" charset="0"/>
              </a:rPr>
              <a:t>1 – Type</a:t>
            </a:r>
          </a:p>
          <a:p>
            <a:r>
              <a:rPr lang="fr-FR" sz="1600" dirty="0">
                <a:solidFill>
                  <a:schemeClr val="accent5">
                    <a:lumMod val="50000"/>
                  </a:schemeClr>
                </a:solidFill>
                <a:latin typeface="Calibri" panose="020F0502020204030204" pitchFamily="34" charset="0"/>
                <a:ea typeface="Calibri" panose="020F0502020204030204" pitchFamily="34" charset="0"/>
              </a:rPr>
              <a:t>2 – Normes </a:t>
            </a:r>
          </a:p>
          <a:p>
            <a:r>
              <a:rPr lang="fr-FR" sz="1600" dirty="0">
                <a:solidFill>
                  <a:schemeClr val="accent5">
                    <a:lumMod val="50000"/>
                  </a:schemeClr>
                </a:solidFill>
                <a:latin typeface="Calibri" panose="020F0502020204030204" pitchFamily="34" charset="0"/>
                <a:ea typeface="Calibri" panose="020F0502020204030204" pitchFamily="34" charset="0"/>
              </a:rPr>
              <a:t>3 - </a:t>
            </a:r>
            <a:r>
              <a:rPr lang="fr-FR" sz="1600" dirty="0">
                <a:solidFill>
                  <a:schemeClr val="accent5">
                    <a:lumMod val="50000"/>
                  </a:schemeClr>
                </a:solidFill>
                <a:ea typeface="Calibri" panose="020F0502020204030204" pitchFamily="34" charset="0"/>
              </a:rPr>
              <a:t>Efficacité de filtration bactérienne</a:t>
            </a:r>
          </a:p>
          <a:p>
            <a:r>
              <a:rPr lang="fr-FR" sz="1600" dirty="0">
                <a:solidFill>
                  <a:schemeClr val="accent5">
                    <a:lumMod val="50000"/>
                  </a:schemeClr>
                </a:solidFill>
                <a:ea typeface="Calibri" panose="020F0502020204030204" pitchFamily="34" charset="0"/>
              </a:rPr>
              <a:t>4 - Fuite au visage</a:t>
            </a:r>
          </a:p>
          <a:p>
            <a:r>
              <a:rPr lang="fr-FR" sz="1600" dirty="0">
                <a:solidFill>
                  <a:schemeClr val="accent5">
                    <a:lumMod val="50000"/>
                  </a:schemeClr>
                </a:solidFill>
                <a:ea typeface="Calibri" panose="020F0502020204030204" pitchFamily="34" charset="0"/>
              </a:rPr>
              <a:t>5 - Résistance aux projections</a:t>
            </a:r>
          </a:p>
          <a:p>
            <a:r>
              <a:rPr lang="fr-FR" sz="1600" dirty="0">
                <a:solidFill>
                  <a:schemeClr val="accent5">
                    <a:lumMod val="50000"/>
                  </a:schemeClr>
                </a:solidFill>
                <a:ea typeface="Calibri" panose="020F0502020204030204" pitchFamily="34" charset="0"/>
              </a:rPr>
              <a:t>6 – Type d’attache</a:t>
            </a:r>
          </a:p>
          <a:p>
            <a:r>
              <a:rPr lang="fr-FR" sz="1600" dirty="0">
                <a:solidFill>
                  <a:schemeClr val="accent5">
                    <a:lumMod val="50000"/>
                  </a:schemeClr>
                </a:solidFill>
                <a:ea typeface="Calibri" panose="020F0502020204030204" pitchFamily="34" charset="0"/>
              </a:rPr>
              <a:t>7 – Formes</a:t>
            </a:r>
          </a:p>
          <a:p>
            <a:r>
              <a:rPr lang="fr-FR" sz="1600" dirty="0">
                <a:solidFill>
                  <a:schemeClr val="accent5">
                    <a:lumMod val="50000"/>
                  </a:schemeClr>
                </a:solidFill>
                <a:ea typeface="Calibri" panose="020F0502020204030204" pitchFamily="34" charset="0"/>
              </a:rPr>
              <a:t>8 – Tailles</a:t>
            </a:r>
          </a:p>
          <a:p>
            <a:r>
              <a:rPr lang="fr-FR" sz="1600" dirty="0">
                <a:solidFill>
                  <a:schemeClr val="accent5">
                    <a:lumMod val="50000"/>
                  </a:schemeClr>
                </a:solidFill>
                <a:ea typeface="Calibri" panose="020F0502020204030204" pitchFamily="34" charset="0"/>
              </a:rPr>
              <a:t>9 - Absence de graphène </a:t>
            </a:r>
            <a:r>
              <a:rPr lang="fr-FR" sz="1000" dirty="0">
                <a:solidFill>
                  <a:schemeClr val="accent5">
                    <a:lumMod val="50000"/>
                  </a:schemeClr>
                </a:solidFill>
                <a:ea typeface="Calibri" panose="020F0502020204030204" pitchFamily="34" charset="0"/>
              </a:rPr>
              <a:t>(l’étiquetage doit garantir l’absence de graphène. Tout produit en contenant est interdit – ANSES)</a:t>
            </a:r>
          </a:p>
          <a:p>
            <a:r>
              <a:rPr lang="fr-FR" sz="1600" dirty="0">
                <a:solidFill>
                  <a:schemeClr val="accent5">
                    <a:lumMod val="50000"/>
                  </a:schemeClr>
                </a:solidFill>
                <a:ea typeface="Calibri" panose="020F0502020204030204" pitchFamily="34" charset="0"/>
              </a:rPr>
              <a:t>10 – Certification </a:t>
            </a:r>
            <a:r>
              <a:rPr lang="fr-FR" sz="1000" dirty="0">
                <a:solidFill>
                  <a:schemeClr val="accent5">
                    <a:lumMod val="50000"/>
                  </a:schemeClr>
                </a:solidFill>
                <a:ea typeface="Calibri" panose="020F0502020204030204" pitchFamily="34" charset="0"/>
              </a:rPr>
              <a:t>(fourniture de certificats de conformité et traçabilité des lots)</a:t>
            </a:r>
          </a:p>
          <a:p>
            <a:r>
              <a:rPr lang="fr-FR" sz="1600" dirty="0">
                <a:solidFill>
                  <a:schemeClr val="accent5">
                    <a:lumMod val="50000"/>
                  </a:schemeClr>
                </a:solidFill>
                <a:ea typeface="Calibri" panose="020F0502020204030204" pitchFamily="34" charset="0"/>
              </a:rPr>
              <a:t>11 – Conditionnement </a:t>
            </a:r>
            <a:r>
              <a:rPr lang="fr-FR" sz="1000" dirty="0">
                <a:solidFill>
                  <a:schemeClr val="accent5">
                    <a:lumMod val="50000"/>
                  </a:schemeClr>
                </a:solidFill>
                <a:ea typeface="Calibri" panose="020F0502020204030204" pitchFamily="34" charset="0"/>
              </a:rPr>
              <a:t>(emballage recyclable, capacité d’approvisionnement continue)</a:t>
            </a:r>
          </a:p>
          <a:p>
            <a:r>
              <a:rPr lang="fr-FR" sz="1600" dirty="0">
                <a:solidFill>
                  <a:schemeClr val="accent5">
                    <a:lumMod val="50000"/>
                  </a:schemeClr>
                </a:solidFill>
                <a:ea typeface="Calibri" panose="020F0502020204030204" pitchFamily="34" charset="0"/>
              </a:rPr>
              <a:t>12 – Essais préalables </a:t>
            </a:r>
            <a:r>
              <a:rPr lang="fr-FR" sz="1000" dirty="0">
                <a:solidFill>
                  <a:schemeClr val="accent5">
                    <a:lumMod val="50000"/>
                  </a:schemeClr>
                </a:solidFill>
                <a:ea typeface="Calibri" panose="020F0502020204030204" pitchFamily="34" charset="0"/>
              </a:rPr>
              <a:t>(tests sur échantillons avant achat </a:t>
            </a:r>
            <a:r>
              <a:rPr lang="fr-FR" sz="1000" dirty="0">
                <a:solidFill>
                  <a:schemeClr val="accent5">
                    <a:lumMod val="50000"/>
                  </a:schemeClr>
                </a:solidFill>
                <a:highlight>
                  <a:srgbClr val="00FFFF"/>
                </a:highlight>
                <a:ea typeface="Calibri" panose="020F0502020204030204" pitchFamily="34" charset="0"/>
              </a:rPr>
              <a:t>(Critères à vérifier avant essai (Dia 6) et critères à évaluer lors des essais (Dia 7))</a:t>
            </a:r>
          </a:p>
        </p:txBody>
      </p:sp>
      <p:sp>
        <p:nvSpPr>
          <p:cNvPr id="10" name="Rectangle à coins arrondis 17">
            <a:extLst>
              <a:ext uri="{FF2B5EF4-FFF2-40B4-BE49-F238E27FC236}">
                <a16:creationId xmlns:a16="http://schemas.microsoft.com/office/drawing/2014/main" id="{E7DD3A05-CB4B-4896-87EB-CBCBB5A4F7A7}"/>
              </a:ext>
            </a:extLst>
          </p:cNvPr>
          <p:cNvSpPr/>
          <p:nvPr/>
        </p:nvSpPr>
        <p:spPr>
          <a:xfrm>
            <a:off x="4572000" y="2317766"/>
            <a:ext cx="3724842" cy="391954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accent3">
                    <a:lumMod val="40000"/>
                    <a:lumOff val="60000"/>
                  </a:schemeClr>
                </a:solidFill>
                <a:latin typeface="Calibri" panose="020F0502020204030204" pitchFamily="34" charset="0"/>
                <a:ea typeface="Calibri" panose="020F0502020204030204" pitchFamily="34" charset="0"/>
              </a:rPr>
              <a:t>Critères recommandés :</a:t>
            </a:r>
          </a:p>
          <a:p>
            <a:pPr algn="ctr"/>
            <a:endParaRPr lang="fr-FR" sz="800" b="1" dirty="0">
              <a:solidFill>
                <a:schemeClr val="accent3">
                  <a:lumMod val="40000"/>
                  <a:lumOff val="60000"/>
                </a:schemeClr>
              </a:solidFill>
              <a:latin typeface="Calibri" panose="020F0502020204030204" pitchFamily="34" charset="0"/>
              <a:ea typeface="Calibri" panose="020F0502020204030204" pitchFamily="34" charset="0"/>
            </a:endParaRPr>
          </a:p>
          <a:p>
            <a:r>
              <a:rPr lang="fr-FR" sz="1600" dirty="0">
                <a:solidFill>
                  <a:schemeClr val="accent3">
                    <a:lumMod val="40000"/>
                    <a:lumOff val="60000"/>
                  </a:schemeClr>
                </a:solidFill>
                <a:latin typeface="Calibri" panose="020F0502020204030204" pitchFamily="34" charset="0"/>
                <a:ea typeface="Calibri" panose="020F0502020204030204" pitchFamily="34" charset="0"/>
              </a:rPr>
              <a:t>1 – Double norme NF EN 146 et NF EN 14683 IIR pour les APR de type FFP </a:t>
            </a:r>
            <a:r>
              <a:rPr lang="fr-FR" sz="1000" i="1" dirty="0">
                <a:solidFill>
                  <a:schemeClr val="accent3">
                    <a:lumMod val="40000"/>
                    <a:lumOff val="60000"/>
                  </a:schemeClr>
                </a:solidFill>
                <a:latin typeface="Calibri" panose="020F0502020204030204" pitchFamily="34" charset="0"/>
                <a:ea typeface="Calibri" panose="020F0502020204030204" pitchFamily="34" charset="0"/>
              </a:rPr>
              <a:t>(Avis HCSP du  03/02/2021 </a:t>
            </a:r>
            <a:r>
              <a:rPr lang="fr-FR" sz="1000" i="1" dirty="0">
                <a:solidFill>
                  <a:schemeClr val="accent3">
                    <a:lumMod val="40000"/>
                    <a:lumOff val="60000"/>
                  </a:schemeClr>
                </a:solidFill>
                <a:latin typeface="Calibri" panose="020F0502020204030204" pitchFamily="34" charset="0"/>
                <a:ea typeface="Calibri" panose="020F0502020204030204" pitchFamily="34" charset="0"/>
                <a:hlinkClick r:id="rId3"/>
              </a:rPr>
              <a:t>https://www.hcsp.fr/Explore.cgi/Telecharger?NomFichier=hcspa20210203_cocoetprdeladidenovaduvienmideso.pdf</a:t>
            </a:r>
            <a:r>
              <a:rPr lang="fr-FR" sz="1000" i="1" dirty="0">
                <a:solidFill>
                  <a:schemeClr val="accent3">
                    <a:lumMod val="40000"/>
                    <a:lumOff val="60000"/>
                  </a:schemeClr>
                </a:solidFill>
                <a:latin typeface="Calibri" panose="020F0502020204030204" pitchFamily="34" charset="0"/>
                <a:ea typeface="Calibri" panose="020F0502020204030204" pitchFamily="34" charset="0"/>
              </a:rPr>
              <a:t>)</a:t>
            </a:r>
          </a:p>
          <a:p>
            <a:r>
              <a:rPr lang="fr-FR" sz="1600" dirty="0">
                <a:solidFill>
                  <a:schemeClr val="accent3">
                    <a:lumMod val="40000"/>
                    <a:lumOff val="60000"/>
                  </a:schemeClr>
                </a:solidFill>
                <a:latin typeface="Calibri" panose="020F0502020204030204" pitchFamily="34" charset="0"/>
                <a:ea typeface="Calibri" panose="020F0502020204030204" pitchFamily="34" charset="0"/>
              </a:rPr>
              <a:t>2 – Attaches réglables</a:t>
            </a:r>
          </a:p>
          <a:p>
            <a:r>
              <a:rPr lang="fr-FR" sz="1600" dirty="0">
                <a:solidFill>
                  <a:schemeClr val="accent3">
                    <a:lumMod val="40000"/>
                    <a:lumOff val="60000"/>
                  </a:schemeClr>
                </a:solidFill>
                <a:latin typeface="Calibri" panose="020F0502020204030204" pitchFamily="34" charset="0"/>
                <a:ea typeface="Calibri" panose="020F0502020204030204" pitchFamily="34" charset="0"/>
              </a:rPr>
              <a:t>3 – Conditionnement individuel </a:t>
            </a:r>
            <a:r>
              <a:rPr lang="fr-FR" sz="1000" i="1" dirty="0">
                <a:solidFill>
                  <a:schemeClr val="accent3">
                    <a:lumMod val="40000"/>
                    <a:lumOff val="60000"/>
                  </a:schemeClr>
                </a:solidFill>
                <a:latin typeface="Calibri" panose="020F0502020204030204" pitchFamily="34" charset="0"/>
                <a:ea typeface="Calibri" panose="020F0502020204030204" pitchFamily="34" charset="0"/>
              </a:rPr>
              <a:t>(APR FFP)</a:t>
            </a:r>
          </a:p>
          <a:p>
            <a:r>
              <a:rPr lang="fr-FR" sz="1600" dirty="0">
                <a:solidFill>
                  <a:schemeClr val="accent3">
                    <a:lumMod val="40000"/>
                    <a:lumOff val="60000"/>
                  </a:schemeClr>
                </a:solidFill>
                <a:latin typeface="Calibri" panose="020F0502020204030204" pitchFamily="34" charset="0"/>
                <a:ea typeface="Calibri" panose="020F0502020204030204" pitchFamily="34" charset="0"/>
              </a:rPr>
              <a:t>4 – Fourniture de supports pour boites de masques</a:t>
            </a:r>
            <a:endParaRPr lang="fr-FR" sz="1600" dirty="0">
              <a:solidFill>
                <a:schemeClr val="accent3">
                  <a:lumMod val="40000"/>
                  <a:lumOff val="60000"/>
                </a:schemeClr>
              </a:solidFill>
              <a:ea typeface="Calibri" panose="020F0502020204030204" pitchFamily="34" charset="0"/>
            </a:endParaRPr>
          </a:p>
          <a:p>
            <a:r>
              <a:rPr lang="fr-FR" sz="1600" dirty="0">
                <a:solidFill>
                  <a:schemeClr val="accent3">
                    <a:lumMod val="40000"/>
                    <a:lumOff val="60000"/>
                  </a:schemeClr>
                </a:solidFill>
                <a:ea typeface="Calibri" panose="020F0502020204030204" pitchFamily="34" charset="0"/>
              </a:rPr>
              <a:t>4 – Absence d’agents allergisants </a:t>
            </a:r>
          </a:p>
          <a:p>
            <a:r>
              <a:rPr lang="fr-FR" sz="1000" dirty="0">
                <a:solidFill>
                  <a:schemeClr val="accent3">
                    <a:lumMod val="40000"/>
                    <a:lumOff val="60000"/>
                  </a:schemeClr>
                </a:solidFill>
                <a:ea typeface="Calibri" panose="020F0502020204030204" pitchFamily="34" charset="0"/>
              </a:rPr>
              <a:t>(</a:t>
            </a:r>
            <a:r>
              <a:rPr lang="fr-FR" sz="1000" dirty="0">
                <a:solidFill>
                  <a:schemeClr val="accent3">
                    <a:lumMod val="40000"/>
                    <a:lumOff val="60000"/>
                  </a:schemeClr>
                </a:solidFill>
                <a:effectLst/>
                <a:latin typeface="Calibri" panose="020F0502020204030204" pitchFamily="34" charset="0"/>
                <a:ea typeface="Calibri" panose="020F0502020204030204" pitchFamily="34" charset="0"/>
              </a:rPr>
              <a:t>ex.: additifs du caoutchouc, N- </a:t>
            </a:r>
            <a:r>
              <a:rPr lang="fr-FR" sz="1000" dirty="0" err="1">
                <a:solidFill>
                  <a:schemeClr val="accent3">
                    <a:lumMod val="40000"/>
                    <a:lumOff val="60000"/>
                  </a:schemeClr>
                </a:solidFill>
                <a:effectLst/>
                <a:latin typeface="Calibri" panose="020F0502020204030204" pitchFamily="34" charset="0"/>
                <a:ea typeface="Calibri" panose="020F0502020204030204" pitchFamily="34" charset="0"/>
              </a:rPr>
              <a:t>isopropyl</a:t>
            </a:r>
            <a:r>
              <a:rPr lang="fr-FR" sz="1000" dirty="0">
                <a:solidFill>
                  <a:schemeClr val="accent3">
                    <a:lumMod val="40000"/>
                    <a:lumOff val="60000"/>
                  </a:schemeClr>
                </a:solidFill>
                <a:effectLst/>
                <a:latin typeface="Calibri" panose="020F0502020204030204" pitchFamily="34" charset="0"/>
                <a:ea typeface="Calibri" panose="020F0502020204030204" pitchFamily="34" charset="0"/>
              </a:rPr>
              <a:t>-N’-</a:t>
            </a:r>
            <a:r>
              <a:rPr lang="fr-FR" sz="1000" dirty="0" err="1">
                <a:solidFill>
                  <a:schemeClr val="accent3">
                    <a:lumMod val="40000"/>
                    <a:lumOff val="60000"/>
                  </a:schemeClr>
                </a:solidFill>
                <a:effectLst/>
                <a:latin typeface="Calibri" panose="020F0502020204030204" pitchFamily="34" charset="0"/>
                <a:ea typeface="Calibri" panose="020F0502020204030204" pitchFamily="34" charset="0"/>
              </a:rPr>
              <a:t>phénylparaphenylènediamine</a:t>
            </a:r>
            <a:r>
              <a:rPr lang="fr-FR" sz="1000" dirty="0">
                <a:solidFill>
                  <a:schemeClr val="accent3">
                    <a:lumMod val="40000"/>
                    <a:lumOff val="60000"/>
                  </a:schemeClr>
                </a:solidFill>
                <a:effectLst/>
                <a:latin typeface="Calibri" panose="020F0502020204030204" pitchFamily="34" charset="0"/>
                <a:ea typeface="Calibri" panose="020F0502020204030204" pitchFamily="34" charset="0"/>
              </a:rPr>
              <a:t> (IPPD), colorants, formaldéhydes et dérivés, colophane)</a:t>
            </a:r>
            <a:endParaRPr lang="fr-FR" sz="1000" dirty="0">
              <a:solidFill>
                <a:schemeClr val="accent3">
                  <a:lumMod val="40000"/>
                  <a:lumOff val="60000"/>
                </a:schemeClr>
              </a:solidFill>
              <a:effectLst/>
              <a:latin typeface="Times New Roman" panose="02020603050405020304" pitchFamily="18" charset="0"/>
              <a:ea typeface="Calibri" panose="020F0502020204030204" pitchFamily="34" charset="0"/>
            </a:endParaRPr>
          </a:p>
          <a:p>
            <a:r>
              <a:rPr lang="fr-FR" sz="1600" dirty="0">
                <a:solidFill>
                  <a:schemeClr val="accent3">
                    <a:lumMod val="40000"/>
                    <a:lumOff val="60000"/>
                  </a:schemeClr>
                </a:solidFill>
                <a:ea typeface="Calibri" panose="020F0502020204030204" pitchFamily="34" charset="0"/>
              </a:rPr>
              <a:t>5 - Absence de biocides</a:t>
            </a:r>
          </a:p>
          <a:p>
            <a:r>
              <a:rPr lang="fr-FR" sz="1600" dirty="0">
                <a:solidFill>
                  <a:schemeClr val="accent3">
                    <a:lumMod val="40000"/>
                    <a:lumOff val="60000"/>
                  </a:schemeClr>
                </a:solidFill>
                <a:ea typeface="Calibri" panose="020F0502020204030204" pitchFamily="34" charset="0"/>
              </a:rPr>
              <a:t>6 – Absence de métaux ferreux </a:t>
            </a:r>
            <a:r>
              <a:rPr lang="fr-FR" sz="1000" dirty="0">
                <a:solidFill>
                  <a:schemeClr val="accent3">
                    <a:lumMod val="40000"/>
                    <a:lumOff val="60000"/>
                  </a:schemeClr>
                </a:solidFill>
                <a:ea typeface="Calibri" panose="020F0502020204030204" pitchFamily="34" charset="0"/>
              </a:rPr>
              <a:t>(non recommandé pour les agrafes de maintien des attaches)</a:t>
            </a:r>
            <a:endParaRPr lang="fr-FR" sz="1600" dirty="0">
              <a:solidFill>
                <a:schemeClr val="accent3">
                  <a:lumMod val="40000"/>
                  <a:lumOff val="60000"/>
                </a:schemeClr>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4348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
            <a:ext cx="9144000" cy="1005847"/>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67" name="Titre 1"/>
          <p:cNvSpPr txBox="1">
            <a:spLocks/>
          </p:cNvSpPr>
          <p:nvPr/>
        </p:nvSpPr>
        <p:spPr>
          <a:xfrm>
            <a:off x="-108520" y="147763"/>
            <a:ext cx="9144000" cy="692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300" dirty="0">
                <a:solidFill>
                  <a:schemeClr val="bg1"/>
                </a:solidFill>
              </a:rPr>
              <a:t>Critères à vérifier avant essai ou distribution des masques médicaux et APR</a:t>
            </a:r>
          </a:p>
        </p:txBody>
      </p:sp>
      <p:sp>
        <p:nvSpPr>
          <p:cNvPr id="7" name="Rectangle 2">
            <a:extLst>
              <a:ext uri="{FF2B5EF4-FFF2-40B4-BE49-F238E27FC236}">
                <a16:creationId xmlns:a16="http://schemas.microsoft.com/office/drawing/2014/main" id="{F15DC2F4-108A-4006-A45C-94145002B1D0}"/>
              </a:ext>
            </a:extLst>
          </p:cNvPr>
          <p:cNvSpPr txBox="1">
            <a:spLocks noChangeArrowheads="1"/>
          </p:cNvSpPr>
          <p:nvPr/>
        </p:nvSpPr>
        <p:spPr>
          <a:xfrm>
            <a:off x="412743" y="1072681"/>
            <a:ext cx="8549378" cy="357041"/>
          </a:xfrm>
          <a:prstGeom prst="rect">
            <a:avLst/>
          </a:prstGeom>
          <a:solidFill>
            <a:srgbClr val="33CCCC"/>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800"/>
              </a:spcAft>
            </a:pPr>
            <a:r>
              <a:rPr lang="fr-FR" sz="14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Ces critères doivent être vérifiés avant le début des essais ou de la distribution des masques</a:t>
            </a:r>
          </a:p>
          <a:p>
            <a:pPr>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à coins arrondis 17">
            <a:extLst>
              <a:ext uri="{FF2B5EF4-FFF2-40B4-BE49-F238E27FC236}">
                <a16:creationId xmlns:a16="http://schemas.microsoft.com/office/drawing/2014/main" id="{E7DD3A05-CB4B-4896-87EB-CBCBB5A4F7A7}"/>
              </a:ext>
            </a:extLst>
          </p:cNvPr>
          <p:cNvSpPr/>
          <p:nvPr/>
        </p:nvSpPr>
        <p:spPr>
          <a:xfrm>
            <a:off x="312150" y="1473593"/>
            <a:ext cx="4259850" cy="489274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accent3">
                    <a:lumMod val="40000"/>
                    <a:lumOff val="60000"/>
                  </a:schemeClr>
                </a:solidFill>
                <a:latin typeface="Calibri" panose="020F0502020204030204" pitchFamily="34" charset="0"/>
                <a:ea typeface="Calibri" panose="020F0502020204030204" pitchFamily="34" charset="0"/>
              </a:rPr>
              <a:t>1 – Etiquetage du produit et/ ou de la boîte précisant :</a:t>
            </a: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les nom et adresse du fabricant,</a:t>
            </a: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le nom du DM et sa référence (si besoin dimension, taille…),</a:t>
            </a: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le n° de lot ou de série,</a:t>
            </a:r>
            <a:endParaRPr lang="fr-FR" sz="1000" dirty="0">
              <a:latin typeface="Times New Roman" panose="02020603050405020304" pitchFamily="18" charset="0"/>
              <a:ea typeface="Calibri" panose="020F0502020204030204" pitchFamily="34" charset="0"/>
              <a:cs typeface="Times New Roman" panose="02020603050405020304" pitchFamily="18" charset="0"/>
            </a:endParaRP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le statut non réutilisable (NR)</a:t>
            </a:r>
            <a:endParaRPr lang="fr-FR" sz="1000" dirty="0">
              <a:latin typeface="Times New Roman" panose="02020603050405020304" pitchFamily="18" charset="0"/>
              <a:ea typeface="Calibri" panose="020F0502020204030204" pitchFamily="34" charset="0"/>
              <a:cs typeface="Times New Roman" panose="02020603050405020304" pitchFamily="18" charset="0"/>
            </a:endParaRP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la date de fabrication, </a:t>
            </a:r>
            <a:endParaRPr lang="fr-FR" sz="1000" dirty="0">
              <a:latin typeface="Times New Roman" panose="02020603050405020304" pitchFamily="18" charset="0"/>
              <a:ea typeface="Calibri" panose="020F0502020204030204" pitchFamily="34" charset="0"/>
              <a:cs typeface="Times New Roman" panose="02020603050405020304" pitchFamily="18" charset="0"/>
            </a:endParaRP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la date limite d’utilisation, le cas échéant (dans ce cas, la notice devra indiquer la date limite d’utilisation après fabrication)</a:t>
            </a:r>
            <a:endParaRPr lang="fr-FR" sz="10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lgn="just">
              <a:lnSpc>
                <a:spcPct val="115000"/>
              </a:lnSpc>
              <a:spcAft>
                <a:spcPts val="1000"/>
              </a:spcAft>
              <a:buFontTx/>
              <a:buChar char="-"/>
            </a:pPr>
            <a:r>
              <a:rPr lang="fr-FR" sz="1000" dirty="0">
                <a:effectLst/>
                <a:latin typeface="Calibri" panose="020F0502020204030204" pitchFamily="34" charset="0"/>
                <a:ea typeface="Calibri" panose="020F0502020204030204" pitchFamily="34" charset="0"/>
                <a:cs typeface="Times New Roman" panose="02020603050405020304" pitchFamily="18" charset="0"/>
              </a:rPr>
              <a:t>les conditions spécifiques de stockage</a:t>
            </a:r>
            <a:endParaRPr lang="fr-FR" sz="1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fr-FR" sz="1000" dirty="0">
                <a:effectLst/>
                <a:latin typeface="Calibri" panose="020F0502020204030204" pitchFamily="34" charset="0"/>
                <a:ea typeface="Times New Roman" panose="02020603050405020304" pitchFamily="18" charset="0"/>
              </a:rPr>
              <a:t>Spécificité pour masques médicaux : sur l’emballage il doit être indiqué la conformité de la norme (EN 14683+AC : 2019) et type de masque IIR</a:t>
            </a:r>
          </a:p>
          <a:p>
            <a:pPr algn="just">
              <a:lnSpc>
                <a:spcPct val="115000"/>
              </a:lnSpc>
              <a:spcAft>
                <a:spcPts val="1000"/>
              </a:spcAft>
            </a:pPr>
            <a:r>
              <a:rPr lang="fr-FR" sz="1000" dirty="0">
                <a:effectLst/>
                <a:latin typeface="Calibri" panose="020F0502020204030204" pitchFamily="34" charset="0"/>
                <a:ea typeface="Times New Roman" panose="02020603050405020304" pitchFamily="18" charset="0"/>
              </a:rPr>
              <a:t>Spécificité pour les APR: sur l’emballage et sur le masque quel que soit le mode d’emballage , il doit être indiqué :</a:t>
            </a:r>
            <a:endParaRPr lang="fr-FR" sz="1000" dirty="0">
              <a:effectLst/>
              <a:latin typeface="Arial" panose="020B0604020202020204" pitchFamily="34" charset="0"/>
              <a:ea typeface="Times New Roman" panose="02020603050405020304" pitchFamily="18" charset="0"/>
            </a:endParaRPr>
          </a:p>
          <a:p>
            <a:pPr marL="342900" lvl="0" indent="-342900">
              <a:lnSpc>
                <a:spcPct val="107000"/>
              </a:lnSpc>
              <a:buFont typeface="Symbol" panose="05050102010706020507" pitchFamily="18" charset="2"/>
              <a:buChar char=""/>
              <a:tabLst>
                <a:tab pos="199390" algn="l"/>
              </a:tabLst>
            </a:pPr>
            <a:r>
              <a:rPr lang="fr-FR" sz="1000" dirty="0">
                <a:effectLst/>
                <a:latin typeface="Calibri" panose="020F0502020204030204" pitchFamily="34" charset="0"/>
                <a:ea typeface="Calibri" panose="020F0502020204030204" pitchFamily="34" charset="0"/>
                <a:cs typeface="Calibri" panose="020F0502020204030204" pitchFamily="34" charset="0"/>
              </a:rPr>
              <a:t>Type de FFP</a:t>
            </a:r>
            <a:endParaRPr lang="fr-FR" sz="1000" dirty="0">
              <a:effectLst/>
              <a:latin typeface="Calibri" panose="020F0502020204030204" pitchFamily="34" charset="0"/>
              <a:ea typeface="Calibri" panose="020F0502020204030204" pitchFamily="34" charset="0"/>
            </a:endParaRPr>
          </a:p>
          <a:p>
            <a:pPr marL="342900" lvl="0" indent="-342900">
              <a:lnSpc>
                <a:spcPct val="107000"/>
              </a:lnSpc>
              <a:buFont typeface="Symbol" panose="05050102010706020507" pitchFamily="18" charset="2"/>
              <a:buChar char=""/>
              <a:tabLst>
                <a:tab pos="199390" algn="l"/>
              </a:tabLst>
            </a:pPr>
            <a:r>
              <a:rPr lang="fr-FR" sz="1000" dirty="0">
                <a:effectLst/>
                <a:latin typeface="Calibri" panose="020F0502020204030204" pitchFamily="34" charset="0"/>
                <a:ea typeface="Calibri" panose="020F0502020204030204" pitchFamily="34" charset="0"/>
                <a:cs typeface="Calibri" panose="020F0502020204030204" pitchFamily="34" charset="0"/>
              </a:rPr>
              <a:t>Conformité à la Norme 149 : 2001 + A1 : 2009</a:t>
            </a:r>
            <a:endParaRPr lang="fr-FR" sz="1000" dirty="0">
              <a:effectLst/>
              <a:latin typeface="Calibri" panose="020F0502020204030204" pitchFamily="34" charset="0"/>
              <a:ea typeface="Calibri" panose="020F0502020204030204" pitchFamily="34" charset="0"/>
            </a:endParaRPr>
          </a:p>
          <a:p>
            <a:pPr marL="342900" lvl="0" indent="-342900">
              <a:lnSpc>
                <a:spcPct val="107000"/>
              </a:lnSpc>
              <a:buFont typeface="Symbol" panose="05050102010706020507" pitchFamily="18" charset="2"/>
              <a:buChar char=""/>
              <a:tabLst>
                <a:tab pos="199390" algn="l"/>
              </a:tabLst>
            </a:pPr>
            <a:r>
              <a:rPr lang="fr-FR" sz="1000" dirty="0">
                <a:effectLst/>
                <a:latin typeface="Calibri" panose="020F0502020204030204" pitchFamily="34" charset="0"/>
                <a:ea typeface="Calibri" panose="020F0502020204030204" pitchFamily="34" charset="0"/>
                <a:cs typeface="Calibri" panose="020F0502020204030204" pitchFamily="34" charset="0"/>
              </a:rPr>
              <a:t>Marque CE avec n° de l’organisme (XXXX)</a:t>
            </a:r>
            <a:endParaRPr lang="fr-FR" sz="1000" dirty="0">
              <a:effectLst/>
              <a:latin typeface="Calibri" panose="020F0502020204030204" pitchFamily="34" charset="0"/>
              <a:ea typeface="Calibri" panose="020F0502020204030204" pitchFamily="34" charset="0"/>
            </a:endParaRPr>
          </a:p>
          <a:p>
            <a:pPr marL="342900" lvl="0" indent="-342900">
              <a:lnSpc>
                <a:spcPct val="107000"/>
              </a:lnSpc>
              <a:spcAft>
                <a:spcPts val="800"/>
              </a:spcAft>
              <a:buFont typeface="Symbol" panose="05050102010706020507" pitchFamily="18" charset="2"/>
              <a:buChar char=""/>
              <a:tabLst>
                <a:tab pos="199390" algn="l"/>
              </a:tabLst>
            </a:pPr>
            <a:r>
              <a:rPr lang="fr-FR" sz="1000" dirty="0">
                <a:effectLst/>
                <a:latin typeface="Calibri" panose="020F0502020204030204" pitchFamily="34" charset="0"/>
                <a:ea typeface="Calibri" panose="020F0502020204030204" pitchFamily="34" charset="0"/>
                <a:cs typeface="Calibri" panose="020F0502020204030204" pitchFamily="34" charset="0"/>
              </a:rPr>
              <a:t>Le cas échéant, la conformité à la norme EN 14683+AC :2019 et la résistance aux projections (IIR)</a:t>
            </a:r>
            <a:endParaRPr lang="fr-FR" sz="1000" dirty="0">
              <a:effectLst/>
              <a:latin typeface="Calibri" panose="020F0502020204030204" pitchFamily="34" charset="0"/>
              <a:ea typeface="Calibri" panose="020F0502020204030204" pitchFamily="34" charset="0"/>
            </a:endParaRPr>
          </a:p>
        </p:txBody>
      </p:sp>
      <p:sp>
        <p:nvSpPr>
          <p:cNvPr id="13" name="Rectangle à coins arrondis 17">
            <a:extLst>
              <a:ext uri="{FF2B5EF4-FFF2-40B4-BE49-F238E27FC236}">
                <a16:creationId xmlns:a16="http://schemas.microsoft.com/office/drawing/2014/main" id="{80CA735E-AD9D-474A-826F-5574002A4D9D}"/>
              </a:ext>
            </a:extLst>
          </p:cNvPr>
          <p:cNvSpPr/>
          <p:nvPr/>
        </p:nvSpPr>
        <p:spPr>
          <a:xfrm>
            <a:off x="4637135" y="1475344"/>
            <a:ext cx="4259850" cy="489274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chemeClr val="accent3">
                    <a:lumMod val="40000"/>
                    <a:lumOff val="60000"/>
                  </a:schemeClr>
                </a:solidFill>
                <a:latin typeface="Calibri" panose="020F0502020204030204" pitchFamily="34" charset="0"/>
                <a:ea typeface="Calibri" panose="020F0502020204030204" pitchFamily="34" charset="0"/>
              </a:rPr>
              <a:t>2 – Présence de la fiche technique</a:t>
            </a:r>
          </a:p>
          <a:p>
            <a:r>
              <a:rPr lang="fr-FR" sz="1600" b="1" dirty="0">
                <a:solidFill>
                  <a:schemeClr val="accent3">
                    <a:lumMod val="40000"/>
                    <a:lumOff val="60000"/>
                  </a:schemeClr>
                </a:solidFill>
                <a:latin typeface="Calibri" panose="020F0502020204030204" pitchFamily="34" charset="0"/>
                <a:ea typeface="Calibri" panose="020F0502020204030204" pitchFamily="34" charset="0"/>
              </a:rPr>
              <a:t>3 – Mention sur la notice :</a:t>
            </a:r>
          </a:p>
          <a:p>
            <a:pPr marL="171450" indent="-171450">
              <a:lnSpc>
                <a:spcPct val="115000"/>
              </a:lnSpc>
              <a:spcAft>
                <a:spcPts val="1000"/>
              </a:spcAft>
              <a:buFontTx/>
              <a:buChar char="-"/>
            </a:pPr>
            <a:r>
              <a:rPr lang="fr-FR" sz="1000" dirty="0">
                <a:latin typeface="Calibri" panose="020F0502020204030204" pitchFamily="34" charset="0"/>
                <a:ea typeface="Calibri" panose="020F0502020204030204" pitchFamily="34" charset="0"/>
                <a:cs typeface="Times New Roman" panose="02020603050405020304" pitchFamily="18" charset="0"/>
              </a:rPr>
              <a:t>Restrictions d’utilisation</a:t>
            </a:r>
          </a:p>
          <a:p>
            <a:pPr marL="171450" indent="-171450">
              <a:lnSpc>
                <a:spcPct val="115000"/>
              </a:lnSpc>
              <a:spcAft>
                <a:spcPts val="1000"/>
              </a:spcAft>
              <a:buFontTx/>
              <a:buChar char="-"/>
            </a:pPr>
            <a:r>
              <a:rPr lang="fr-FR" sz="1000" dirty="0">
                <a:latin typeface="Calibri" panose="020F0502020204030204" pitchFamily="34" charset="0"/>
                <a:ea typeface="Calibri" panose="020F0502020204030204" pitchFamily="34" charset="0"/>
                <a:cs typeface="Times New Roman" panose="02020603050405020304" pitchFamily="18" charset="0"/>
              </a:rPr>
              <a:t>Qualification requise de l’opérateur</a:t>
            </a:r>
          </a:p>
          <a:p>
            <a:pPr marL="171450" indent="-171450">
              <a:lnSpc>
                <a:spcPct val="115000"/>
              </a:lnSpc>
              <a:spcAft>
                <a:spcPts val="1000"/>
              </a:spcAft>
              <a:buFontTx/>
              <a:buChar char="-"/>
            </a:pPr>
            <a:r>
              <a:rPr lang="fr-FR" sz="1000" dirty="0">
                <a:latin typeface="Calibri" panose="020F0502020204030204" pitchFamily="34" charset="0"/>
                <a:ea typeface="Calibri" panose="020F0502020204030204" pitchFamily="34" charset="0"/>
                <a:cs typeface="Times New Roman" panose="02020603050405020304" pitchFamily="18" charset="0"/>
              </a:rPr>
              <a:t>Règles de sécurité liées à l’utilisation de son DM notamment les modalités de port du masque (visuel) et pour les APR les modalités de contrôle (Fit check),</a:t>
            </a:r>
          </a:p>
          <a:p>
            <a:r>
              <a:rPr lang="fr-FR" sz="1600" b="1" dirty="0">
                <a:solidFill>
                  <a:schemeClr val="accent3">
                    <a:lumMod val="40000"/>
                    <a:lumOff val="60000"/>
                  </a:schemeClr>
                </a:solidFill>
                <a:latin typeface="Calibri" panose="020F0502020204030204" pitchFamily="34" charset="0"/>
                <a:ea typeface="Calibri" panose="020F0502020204030204" pitchFamily="34" charset="0"/>
              </a:rPr>
              <a:t>4 – Présence d’un visuel de pose du masque</a:t>
            </a:r>
          </a:p>
          <a:p>
            <a:r>
              <a:rPr lang="fr-FR" sz="1600" b="1" dirty="0">
                <a:solidFill>
                  <a:schemeClr val="accent3">
                    <a:lumMod val="40000"/>
                    <a:lumOff val="60000"/>
                  </a:schemeClr>
                </a:solidFill>
                <a:latin typeface="Calibri" panose="020F0502020204030204" pitchFamily="34" charset="0"/>
                <a:ea typeface="Calibri" panose="020F0502020204030204" pitchFamily="34" charset="0"/>
              </a:rPr>
              <a:t>5 - Lisibilité du Fit check </a:t>
            </a:r>
            <a:r>
              <a:rPr lang="fr-FR" sz="1200" dirty="0">
                <a:solidFill>
                  <a:schemeClr val="accent3">
                    <a:lumMod val="40000"/>
                    <a:lumOff val="60000"/>
                  </a:schemeClr>
                </a:solidFill>
                <a:latin typeface="Calibri" panose="020F0502020204030204" pitchFamily="34" charset="0"/>
                <a:ea typeface="Calibri" panose="020F0502020204030204" pitchFamily="34" charset="0"/>
              </a:rPr>
              <a:t>(APR FFP)</a:t>
            </a:r>
          </a:p>
          <a:p>
            <a:r>
              <a:rPr lang="fr-FR" sz="1600" b="1" dirty="0">
                <a:solidFill>
                  <a:schemeClr val="accent3">
                    <a:lumMod val="40000"/>
                    <a:lumOff val="60000"/>
                  </a:schemeClr>
                </a:solidFill>
                <a:latin typeface="Calibri" panose="020F0502020204030204" pitchFamily="34" charset="0"/>
                <a:ea typeface="Calibri" panose="020F0502020204030204" pitchFamily="34" charset="0"/>
              </a:rPr>
              <a:t>6 – Qualité du conditionnement : encombrement, tenue, protection de la poussière</a:t>
            </a:r>
          </a:p>
          <a:p>
            <a:r>
              <a:rPr lang="fr-FR" sz="1600" b="1" dirty="0">
                <a:solidFill>
                  <a:schemeClr val="accent3">
                    <a:lumMod val="40000"/>
                    <a:lumOff val="60000"/>
                  </a:schemeClr>
                </a:solidFill>
                <a:latin typeface="Calibri" panose="020F0502020204030204" pitchFamily="34" charset="0"/>
                <a:ea typeface="Calibri" panose="020F0502020204030204" pitchFamily="34" charset="0"/>
              </a:rPr>
              <a:t>7 – Présence d’un système de distribution permettant l’extraction et limitant leur exposition à l’environnement </a:t>
            </a:r>
            <a:r>
              <a:rPr lang="fr-FR" sz="1200" dirty="0">
                <a:solidFill>
                  <a:schemeClr val="accent3">
                    <a:lumMod val="40000"/>
                    <a:lumOff val="60000"/>
                  </a:schemeClr>
                </a:solidFill>
                <a:latin typeface="Calibri" panose="020F0502020204030204" pitchFamily="34" charset="0"/>
                <a:ea typeface="Calibri" panose="020F0502020204030204" pitchFamily="34" charset="0"/>
              </a:rPr>
              <a:t>(masques non emballés individuellement)</a:t>
            </a:r>
          </a:p>
        </p:txBody>
      </p:sp>
    </p:spTree>
    <p:extLst>
      <p:ext uri="{BB962C8B-B14F-4D97-AF65-F5344CB8AC3E}">
        <p14:creationId xmlns:p14="http://schemas.microsoft.com/office/powerpoint/2010/main" val="321097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
            <a:ext cx="9144000" cy="1005847"/>
          </a:xfrm>
          <a:prstGeom prst="rect">
            <a:avLst/>
          </a:prstGeom>
          <a:solidFill>
            <a:schemeClr val="accent5">
              <a:lumMod val="75000"/>
              <a:alpha val="74000"/>
            </a:schemeClr>
          </a:solidFill>
          <a:ln w="412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0"/>
              </a:spcBef>
              <a:defRPr/>
            </a:pPr>
            <a:endParaRPr lang="fr-FR" sz="4000" dirty="0">
              <a:solidFill>
                <a:schemeClr val="bg1"/>
              </a:solidFill>
            </a:endParaRPr>
          </a:p>
        </p:txBody>
      </p:sp>
      <p:sp>
        <p:nvSpPr>
          <p:cNvPr id="67" name="Titre 1"/>
          <p:cNvSpPr txBox="1">
            <a:spLocks/>
          </p:cNvSpPr>
          <p:nvPr/>
        </p:nvSpPr>
        <p:spPr>
          <a:xfrm>
            <a:off x="-108520" y="147763"/>
            <a:ext cx="9144000" cy="692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300" dirty="0">
                <a:solidFill>
                  <a:schemeClr val="bg1"/>
                </a:solidFill>
              </a:rPr>
              <a:t>Critères à évaluer lors des essais </a:t>
            </a:r>
          </a:p>
        </p:txBody>
      </p:sp>
      <p:sp>
        <p:nvSpPr>
          <p:cNvPr id="7" name="Rectangle 2">
            <a:extLst>
              <a:ext uri="{FF2B5EF4-FFF2-40B4-BE49-F238E27FC236}">
                <a16:creationId xmlns:a16="http://schemas.microsoft.com/office/drawing/2014/main" id="{F15DC2F4-108A-4006-A45C-94145002B1D0}"/>
              </a:ext>
            </a:extLst>
          </p:cNvPr>
          <p:cNvSpPr txBox="1">
            <a:spLocks noChangeArrowheads="1"/>
          </p:cNvSpPr>
          <p:nvPr/>
        </p:nvSpPr>
        <p:spPr>
          <a:xfrm>
            <a:off x="395536" y="1033035"/>
            <a:ext cx="8549378" cy="1123048"/>
          </a:xfrm>
          <a:prstGeom prst="rect">
            <a:avLst/>
          </a:prstGeom>
          <a:solidFill>
            <a:srgbClr val="33CCCC"/>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800"/>
              </a:spcAft>
            </a:pPr>
            <a:r>
              <a:rPr lang="fr-F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Les essais doivent concerner les professionnels mais également, dans la mesure du possible, les patients/résidents.</a:t>
            </a:r>
          </a:p>
          <a:p>
            <a:pPr>
              <a:lnSpc>
                <a:spcPct val="107000"/>
              </a:lnSpc>
              <a:spcAft>
                <a:spcPts val="800"/>
              </a:spcAft>
            </a:pPr>
            <a:r>
              <a:rPr lang="fr-FR" sz="1400" dirty="0">
                <a:solidFill>
                  <a:srgbClr val="0070C0"/>
                </a:solidFill>
              </a:rPr>
              <a:t>Tous les services sont théoriquement concernés par la réalisation de ces essais. Ils devront être réalisés en priorité dans les services les plus à risque de transmission par voie respiratoire.</a:t>
            </a:r>
            <a:endParaRPr lang="fr-FR" sz="1400" dirty="0">
              <a:solidFill>
                <a:srgbClr val="0070C0"/>
              </a:solidFill>
              <a:effectLst/>
              <a:ea typeface="Calibri" panose="020F0502020204030204" pitchFamily="34" charset="0"/>
              <a:cs typeface="Times New Roman" panose="02020603050405020304" pitchFamily="18" charset="0"/>
            </a:endParaRPr>
          </a:p>
          <a:p>
            <a:pPr>
              <a:lnSpc>
                <a:spcPct val="107000"/>
              </a:lnSpc>
              <a:spcAft>
                <a:spcPts val="800"/>
              </a:spcAft>
            </a:pPr>
            <a:endParaRPr lang="fr-FR" sz="1200" dirty="0">
              <a:solidFill>
                <a:srgbClr val="2E74B5"/>
              </a:solidFill>
              <a:effectLst/>
              <a:ea typeface="Calibri" panose="020F0502020204030204" pitchFamily="34" charset="0"/>
              <a:cs typeface="Times New Roman" panose="02020603050405020304" pitchFamily="18" charset="0"/>
            </a:endParaRPr>
          </a:p>
          <a:p>
            <a:pPr>
              <a:lnSpc>
                <a:spcPct val="107000"/>
              </a:lnSpc>
              <a:spcAft>
                <a:spcPts val="800"/>
              </a:spcAft>
            </a:pPr>
            <a:endParaRPr lang="fr-FR" sz="1200" dirty="0">
              <a:effectLst/>
              <a:ea typeface="Calibri" panose="020F0502020204030204" pitchFamily="34" charset="0"/>
              <a:cs typeface="Times New Roman" panose="02020603050405020304" pitchFamily="18" charset="0"/>
            </a:endParaRPr>
          </a:p>
        </p:txBody>
      </p:sp>
      <p:graphicFrame>
        <p:nvGraphicFramePr>
          <p:cNvPr id="12" name="Tableau 17">
            <a:extLst>
              <a:ext uri="{FF2B5EF4-FFF2-40B4-BE49-F238E27FC236}">
                <a16:creationId xmlns:a16="http://schemas.microsoft.com/office/drawing/2014/main" id="{B7DF5615-32C2-4372-B062-A9A81ED9A2FC}"/>
              </a:ext>
            </a:extLst>
          </p:cNvPr>
          <p:cNvGraphicFramePr>
            <a:graphicFrameLocks noGrp="1"/>
          </p:cNvGraphicFramePr>
          <p:nvPr>
            <p:extLst>
              <p:ext uri="{D42A27DB-BD31-4B8C-83A1-F6EECF244321}">
                <p14:modId xmlns:p14="http://schemas.microsoft.com/office/powerpoint/2010/main" val="3616391334"/>
              </p:ext>
            </p:extLst>
          </p:nvPr>
        </p:nvGraphicFramePr>
        <p:xfrm>
          <a:off x="971600" y="2572693"/>
          <a:ext cx="7704857" cy="4251960"/>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314618315"/>
                    </a:ext>
                  </a:extLst>
                </a:gridCol>
                <a:gridCol w="864096">
                  <a:extLst>
                    <a:ext uri="{9D8B030D-6E8A-4147-A177-3AD203B41FA5}">
                      <a16:colId xmlns:a16="http://schemas.microsoft.com/office/drawing/2014/main" val="3506639509"/>
                    </a:ext>
                  </a:extLst>
                </a:gridCol>
                <a:gridCol w="936104">
                  <a:extLst>
                    <a:ext uri="{9D8B030D-6E8A-4147-A177-3AD203B41FA5}">
                      <a16:colId xmlns:a16="http://schemas.microsoft.com/office/drawing/2014/main" val="2001446432"/>
                    </a:ext>
                  </a:extLst>
                </a:gridCol>
                <a:gridCol w="936104">
                  <a:extLst>
                    <a:ext uri="{9D8B030D-6E8A-4147-A177-3AD203B41FA5}">
                      <a16:colId xmlns:a16="http://schemas.microsoft.com/office/drawing/2014/main" val="1017310031"/>
                    </a:ext>
                  </a:extLst>
                </a:gridCol>
                <a:gridCol w="936104">
                  <a:extLst>
                    <a:ext uri="{9D8B030D-6E8A-4147-A177-3AD203B41FA5}">
                      <a16:colId xmlns:a16="http://schemas.microsoft.com/office/drawing/2014/main" val="1496638016"/>
                    </a:ext>
                  </a:extLst>
                </a:gridCol>
                <a:gridCol w="2088233">
                  <a:extLst>
                    <a:ext uri="{9D8B030D-6E8A-4147-A177-3AD203B41FA5}">
                      <a16:colId xmlns:a16="http://schemas.microsoft.com/office/drawing/2014/main" val="1358210149"/>
                    </a:ext>
                  </a:extLst>
                </a:gridCol>
              </a:tblGrid>
              <a:tr h="370840">
                <a:tc>
                  <a:txBody>
                    <a:bodyPr/>
                    <a:lstStyle/>
                    <a:p>
                      <a:r>
                        <a:rPr lang="fr-FR" dirty="0"/>
                        <a:t>Critères évalués</a:t>
                      </a:r>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r>
                        <a:rPr lang="fr-FR" dirty="0"/>
                        <a:t>Commentaires</a:t>
                      </a:r>
                    </a:p>
                  </a:txBody>
                  <a:tcPr/>
                </a:tc>
                <a:extLst>
                  <a:ext uri="{0D108BD9-81ED-4DB2-BD59-A6C34878D82A}">
                    <a16:rowId xmlns:a16="http://schemas.microsoft.com/office/drawing/2014/main" val="2161991903"/>
                  </a:ext>
                </a:extLst>
              </a:tr>
              <a:tr h="370840">
                <a:tc>
                  <a:txBody>
                    <a:bodyPr/>
                    <a:lstStyle/>
                    <a:p>
                      <a:r>
                        <a:rPr lang="fr-FR" sz="1200" dirty="0"/>
                        <a:t>Facilité de pose</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949129764"/>
                  </a:ext>
                </a:extLst>
              </a:tr>
              <a:tr h="370840">
                <a:tc>
                  <a:txBody>
                    <a:bodyPr/>
                    <a:lstStyle/>
                    <a:p>
                      <a:r>
                        <a:rPr lang="fr-FR" sz="1200" dirty="0"/>
                        <a:t>Visuel pour le fit check </a:t>
                      </a: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4269103292"/>
                  </a:ext>
                </a:extLst>
              </a:tr>
              <a:tr h="370840">
                <a:tc>
                  <a:txBody>
                    <a:bodyPr/>
                    <a:lstStyle/>
                    <a:p>
                      <a:r>
                        <a:rPr lang="fr-FR" sz="1200" dirty="0"/>
                        <a:t>Système d’attache (élastique ou lien)</a:t>
                      </a:r>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4114159602"/>
                  </a:ext>
                </a:extLst>
              </a:tr>
              <a:tr h="370840">
                <a:tc>
                  <a:txBody>
                    <a:bodyPr/>
                    <a:lstStyle/>
                    <a:p>
                      <a:r>
                        <a:rPr lang="fr-FR" sz="1200" dirty="0"/>
                        <a:t>Barrette nasale</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283312224"/>
                  </a:ext>
                </a:extLst>
              </a:tr>
              <a:tr h="370840">
                <a:tc>
                  <a:txBody>
                    <a:bodyPr/>
                    <a:lstStyle/>
                    <a:p>
                      <a:r>
                        <a:rPr lang="fr-FR" sz="1200" dirty="0"/>
                        <a:t>Etanchéité</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294580248"/>
                  </a:ext>
                </a:extLst>
              </a:tr>
              <a:tr h="370840">
                <a:tc>
                  <a:txBody>
                    <a:bodyPr/>
                    <a:lstStyle/>
                    <a:p>
                      <a:r>
                        <a:rPr lang="fr-FR" sz="1200" dirty="0"/>
                        <a:t>Confort</a:t>
                      </a: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36945131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Emballage/système de distribution</a:t>
                      </a:r>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603606713"/>
                  </a:ext>
                </a:extLst>
              </a:tr>
              <a:tr h="370840">
                <a:tc>
                  <a:txBody>
                    <a:bodyPr/>
                    <a:lstStyle/>
                    <a:p>
                      <a:r>
                        <a:rPr lang="fr-FR" sz="1200" dirty="0"/>
                        <a:t>Tolérance cutanée</a:t>
                      </a:r>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413686214"/>
                  </a:ext>
                </a:extLst>
              </a:tr>
              <a:tr h="370840">
                <a:tc>
                  <a:txBody>
                    <a:bodyPr/>
                    <a:lstStyle/>
                    <a:p>
                      <a:r>
                        <a:rPr lang="fr-FR" sz="1200" dirty="0"/>
                        <a:t>Tolérance respiratoire</a:t>
                      </a:r>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2140354222"/>
                  </a:ext>
                </a:extLst>
              </a:tr>
              <a:tr h="370840">
                <a:tc>
                  <a:txBody>
                    <a:bodyPr/>
                    <a:lstStyle/>
                    <a:p>
                      <a:r>
                        <a:rPr lang="fr-FR" sz="1200" dirty="0"/>
                        <a:t>Appréciation générale</a:t>
                      </a:r>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2822852800"/>
                  </a:ext>
                </a:extLst>
              </a:tr>
            </a:tbl>
          </a:graphicData>
        </a:graphic>
      </p:graphicFrame>
      <p:sp>
        <p:nvSpPr>
          <p:cNvPr id="32" name="Rectangle à coins arrondis 16">
            <a:extLst>
              <a:ext uri="{FF2B5EF4-FFF2-40B4-BE49-F238E27FC236}">
                <a16:creationId xmlns:a16="http://schemas.microsoft.com/office/drawing/2014/main" id="{E6A752C1-D6F0-4601-A95F-C3E0BAC1D4EE}"/>
              </a:ext>
            </a:extLst>
          </p:cNvPr>
          <p:cNvSpPr/>
          <p:nvPr/>
        </p:nvSpPr>
        <p:spPr>
          <a:xfrm>
            <a:off x="222119" y="2222918"/>
            <a:ext cx="4820685" cy="322586"/>
          </a:xfrm>
          <a:prstGeom prst="round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6">
                    <a:lumMod val="20000"/>
                    <a:lumOff val="80000"/>
                  </a:schemeClr>
                </a:solidFill>
                <a:latin typeface="Calibri" panose="020F0502020204030204" pitchFamily="34" charset="0"/>
                <a:ea typeface="Calibri" panose="020F0502020204030204" pitchFamily="34" charset="0"/>
              </a:rPr>
              <a:t>Exemple de grille individuelle d’évaluation</a:t>
            </a:r>
            <a:endParaRPr lang="fr-FR" dirty="0">
              <a:solidFill>
                <a:schemeClr val="accent6">
                  <a:lumMod val="20000"/>
                  <a:lumOff val="80000"/>
                </a:schemeClr>
              </a:solidFill>
            </a:endParaRPr>
          </a:p>
        </p:txBody>
      </p:sp>
      <p:pic>
        <p:nvPicPr>
          <p:cNvPr id="41" name="Image 40" descr="msotw9_temp0">
            <a:extLst>
              <a:ext uri="{FF2B5EF4-FFF2-40B4-BE49-F238E27FC236}">
                <a16:creationId xmlns:a16="http://schemas.microsoft.com/office/drawing/2014/main" id="{EBAEDFC7-9762-48EF-9315-3246DF15428B}"/>
              </a:ext>
            </a:extLst>
          </p:cNvPr>
          <p:cNvPicPr/>
          <p:nvPr/>
        </p:nvPicPr>
        <p:blipFill>
          <a:blip r:embed="rId3" cstate="print">
            <a:lum bright="12000"/>
            <a:extLst>
              <a:ext uri="{28A0092B-C50C-407E-A947-70E740481C1C}">
                <a14:useLocalDpi xmlns:a14="http://schemas.microsoft.com/office/drawing/2010/main" val="0"/>
              </a:ext>
            </a:extLst>
          </a:blip>
          <a:srcRect/>
          <a:stretch>
            <a:fillRect/>
          </a:stretch>
        </p:blipFill>
        <p:spPr bwMode="auto">
          <a:xfrm>
            <a:off x="3203848" y="2572693"/>
            <a:ext cx="342900" cy="285750"/>
          </a:xfrm>
          <a:prstGeom prst="rect">
            <a:avLst/>
          </a:prstGeom>
          <a:noFill/>
          <a:ln>
            <a:noFill/>
          </a:ln>
        </p:spPr>
      </p:pic>
      <p:pic>
        <p:nvPicPr>
          <p:cNvPr id="42" name="Image 41" descr="msotw9_temp0">
            <a:extLst>
              <a:ext uri="{FF2B5EF4-FFF2-40B4-BE49-F238E27FC236}">
                <a16:creationId xmlns:a16="http://schemas.microsoft.com/office/drawing/2014/main" id="{DC28002C-763D-4C77-825F-036C64ADBDF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042804" y="2591893"/>
            <a:ext cx="330200" cy="285750"/>
          </a:xfrm>
          <a:prstGeom prst="rect">
            <a:avLst/>
          </a:prstGeom>
          <a:noFill/>
          <a:ln>
            <a:noFill/>
          </a:ln>
        </p:spPr>
      </p:pic>
      <p:pic>
        <p:nvPicPr>
          <p:cNvPr id="43" name="Image 42" descr="msotw9_temp0">
            <a:extLst>
              <a:ext uri="{FF2B5EF4-FFF2-40B4-BE49-F238E27FC236}">
                <a16:creationId xmlns:a16="http://schemas.microsoft.com/office/drawing/2014/main" id="{064B9B69-12CE-4A31-B06C-3D6113C593D7}"/>
              </a:ext>
            </a:extLst>
          </p:cNvPr>
          <p:cNvPicPr/>
          <p:nvPr/>
        </p:nvPicPr>
        <p:blipFill>
          <a:blip r:embed="rId5" cstate="print">
            <a:lum bright="6000"/>
            <a:extLst>
              <a:ext uri="{28A0092B-C50C-407E-A947-70E740481C1C}">
                <a14:useLocalDpi xmlns:a14="http://schemas.microsoft.com/office/drawing/2010/main" val="0"/>
              </a:ext>
            </a:extLst>
          </a:blip>
          <a:srcRect/>
          <a:stretch>
            <a:fillRect/>
          </a:stretch>
        </p:blipFill>
        <p:spPr bwMode="auto">
          <a:xfrm>
            <a:off x="5963582" y="2570311"/>
            <a:ext cx="342900" cy="285750"/>
          </a:xfrm>
          <a:prstGeom prst="rect">
            <a:avLst/>
          </a:prstGeom>
          <a:noFill/>
          <a:ln>
            <a:noFill/>
          </a:ln>
        </p:spPr>
      </p:pic>
      <p:pic>
        <p:nvPicPr>
          <p:cNvPr id="44" name="Image 43" descr="msotw9_temp0">
            <a:extLst>
              <a:ext uri="{FF2B5EF4-FFF2-40B4-BE49-F238E27FC236}">
                <a16:creationId xmlns:a16="http://schemas.microsoft.com/office/drawing/2014/main" id="{981BCA85-C7AA-49B4-A179-EA32C7B59A77}"/>
              </a:ext>
            </a:extLst>
          </p:cNvPr>
          <p:cNvPicPr/>
          <p:nvPr/>
        </p:nvPicPr>
        <p:blipFill>
          <a:blip r:embed="rId6" cstate="print">
            <a:lum bright="12000"/>
            <a:extLst>
              <a:ext uri="{28A0092B-C50C-407E-A947-70E740481C1C}">
                <a14:useLocalDpi xmlns:a14="http://schemas.microsoft.com/office/drawing/2010/main" val="0"/>
              </a:ext>
            </a:extLst>
          </a:blip>
          <a:srcRect/>
          <a:stretch>
            <a:fillRect/>
          </a:stretch>
        </p:blipFill>
        <p:spPr bwMode="auto">
          <a:xfrm>
            <a:off x="4109326" y="2572693"/>
            <a:ext cx="342900" cy="298450"/>
          </a:xfrm>
          <a:prstGeom prst="rect">
            <a:avLst/>
          </a:prstGeom>
          <a:noFill/>
          <a:ln>
            <a:noFill/>
          </a:ln>
        </p:spPr>
      </p:pic>
    </p:spTree>
    <p:extLst>
      <p:ext uri="{BB962C8B-B14F-4D97-AF65-F5344CB8AC3E}">
        <p14:creationId xmlns:p14="http://schemas.microsoft.com/office/powerpoint/2010/main" val="404743540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1900</Words>
  <Application>Microsoft Office PowerPoint</Application>
  <PresentationFormat>Affichage à l'écran (4:3)</PresentationFormat>
  <Paragraphs>155</Paragraphs>
  <Slides>7</Slides>
  <Notes>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CHU de Bordeaux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BERVAS Caroline</dc:creator>
  <cp:lastModifiedBy>Léa DA ENCARNACAO</cp:lastModifiedBy>
  <cp:revision>50</cp:revision>
  <dcterms:created xsi:type="dcterms:W3CDTF">2018-07-04T14:16:54Z</dcterms:created>
  <dcterms:modified xsi:type="dcterms:W3CDTF">2025-05-27T09:32:42Z</dcterms:modified>
</cp:coreProperties>
</file>