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562" r:id="rId2"/>
    <p:sldId id="564" r:id="rId3"/>
    <p:sldId id="565" r:id="rId4"/>
    <p:sldId id="785" r:id="rId5"/>
    <p:sldId id="746" r:id="rId6"/>
    <p:sldId id="630" r:id="rId7"/>
    <p:sldId id="751" r:id="rId8"/>
    <p:sldId id="789" r:id="rId9"/>
    <p:sldId id="787" r:id="rId10"/>
    <p:sldId id="788" r:id="rId11"/>
    <p:sldId id="753" r:id="rId12"/>
    <p:sldId id="790" r:id="rId13"/>
    <p:sldId id="711" r:id="rId14"/>
    <p:sldId id="784" r:id="rId15"/>
    <p:sldId id="782" r:id="rId16"/>
    <p:sldId id="716" r:id="rId17"/>
    <p:sldId id="709" r:id="rId18"/>
    <p:sldId id="776" r:id="rId19"/>
    <p:sldId id="710" r:id="rId20"/>
    <p:sldId id="741" r:id="rId21"/>
    <p:sldId id="757" r:id="rId22"/>
    <p:sldId id="773" r:id="rId23"/>
    <p:sldId id="774" r:id="rId24"/>
    <p:sldId id="775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éline Ehrwein" initials="CE" lastIdx="2" clrIdx="0">
    <p:extLst>
      <p:ext uri="{19B8F6BF-5375-455C-9EA6-DF929625EA0E}">
        <p15:presenceInfo xmlns:p15="http://schemas.microsoft.com/office/powerpoint/2012/main" userId="S::celine.ehrwein@arpih.ch::cd43b9d2-2386-42a0-b456-3c07bf3baf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80"/>
    <p:restoredTop sz="75753"/>
  </p:normalViewPr>
  <p:slideViewPr>
    <p:cSldViewPr snapToGrid="0">
      <p:cViewPr varScale="1">
        <p:scale>
          <a:sx n="95" d="100"/>
          <a:sy n="95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AD0D8E6-C7E5-DC65-54BD-A6C095089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7825783-7B9D-9F3B-32D6-2F276A33FE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0FB28-1F5C-DE4A-830C-5B9265530881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BB2C1DD-E38B-680D-99B8-A5DC03358E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7CD9EF-54D5-223A-3A7E-26ACB8784D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5E0E9-6301-424D-BC1E-09C0A812AE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3568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B398D-19B7-734C-B798-583C4B59D3F3}" type="datetimeFigureOut">
              <a:rPr lang="fr-FR" smtClean="0"/>
              <a:t>28/04/2025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2CC7C-61EC-644A-B26B-77B7788D4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11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BD1FF5-7349-4E0F-A4FA-02E59393960C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32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EF0BB1-B85F-4CAC-BCD1-B29ADF451A98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62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2CC7C-61EC-644A-B26B-77B7788D48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8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2CC7C-61EC-644A-B26B-77B7788D486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419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9414E48-5EBF-3E4A-92F9-F8B9C0B9E3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0788" y="2299360"/>
            <a:ext cx="10038080" cy="1030389"/>
          </a:xfrm>
        </p:spPr>
        <p:txBody>
          <a:bodyPr anchor="t">
            <a:normAutofit/>
          </a:bodyPr>
          <a:lstStyle>
            <a:lvl1pPr algn="l">
              <a:lnSpc>
                <a:spcPts val="4800"/>
              </a:lnSpc>
              <a:defRPr sz="4800" b="0" i="0">
                <a:latin typeface="Teko Regular" panose="02000000000000000000" pitchFamily="2" charset="77"/>
                <a:cs typeface="Teko Regular" panose="02000000000000000000" pitchFamily="2" charset="77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2400" y="2841376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3300" b="0" i="0">
                <a:latin typeface="Teko Light" panose="02000000000000000000" pitchFamily="2" charset="77"/>
                <a:cs typeface="Teko Light" panose="02000000000000000000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85624" y="503915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45A415-B5DA-9347-A999-6701C83BE4AB}" type="datetimeFigureOut">
              <a:rPr lang="fr-FR" smtClean="0"/>
              <a:pPr/>
              <a:t>28/04/2025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2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641" y="813997"/>
            <a:ext cx="10096500" cy="1079863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6252" y="1939451"/>
            <a:ext cx="8658861" cy="3509554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74305" y="5839216"/>
            <a:ext cx="1203021" cy="365125"/>
          </a:xfrm>
        </p:spPr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6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F512796-A3DE-5943-9A93-D33A4003A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450" y="2564418"/>
            <a:ext cx="10151473" cy="949236"/>
          </a:xfrm>
        </p:spPr>
        <p:txBody>
          <a:bodyPr anchor="t">
            <a:normAutofit/>
          </a:bodyPr>
          <a:lstStyle>
            <a:lvl1pPr>
              <a:lnSpc>
                <a:spcPts val="4800"/>
              </a:lnSpc>
              <a:defRPr sz="48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449" y="315583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09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057" y="1825625"/>
            <a:ext cx="4812215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812213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8719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376" y="809914"/>
            <a:ext cx="10147800" cy="82391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059" y="1754521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9059" y="2799550"/>
            <a:ext cx="4789989" cy="33593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762205"/>
            <a:ext cx="4789988" cy="1045028"/>
          </a:xfrm>
        </p:spPr>
        <p:txBody>
          <a:bodyPr anchor="b"/>
          <a:lstStyle>
            <a:lvl1pPr marL="0" indent="0">
              <a:buNone/>
              <a:defRPr sz="2400" b="0" i="0" baseline="0">
                <a:latin typeface="Lato" panose="020F0502020204030203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807233"/>
            <a:ext cx="4789989" cy="33593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9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523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00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260592" cy="1221377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5360" y="2092619"/>
            <a:ext cx="6072777" cy="37274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7619" y="2095180"/>
            <a:ext cx="3260593" cy="373538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0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621" y="805287"/>
            <a:ext cx="3541212" cy="1230086"/>
          </a:xfrm>
        </p:spPr>
        <p:txBody>
          <a:bodyPr anchor="t">
            <a:normAutofit/>
          </a:bodyPr>
          <a:lstStyle>
            <a:lvl1pPr>
              <a:lnSpc>
                <a:spcPts val="3200"/>
              </a:lnSpc>
              <a:defRPr sz="34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7236" y="804263"/>
            <a:ext cx="6057400" cy="494646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3864" y="2026664"/>
            <a:ext cx="354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1DA32-DF65-8B44-8473-3773A2490A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091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9C46AFE-FF1C-2D4E-9029-657436E58FB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375" y="812970"/>
            <a:ext cx="10146212" cy="9634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376" y="1802573"/>
            <a:ext cx="866212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0545A415-B5DA-9347-A999-6701C83BE4AB}" type="datetimeFigureOut">
              <a:rPr lang="fr-FR" smtClean="0"/>
              <a:pPr/>
              <a:t>28/04/2025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05150" y="5843607"/>
            <a:ext cx="12754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fld id="{8FD1DA32-DF65-8B44-8473-3773A2490AE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495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600" b="0" i="0" kern="1200" cap="all" baseline="0">
          <a:solidFill>
            <a:schemeClr val="tx1">
              <a:lumMod val="65000"/>
              <a:lumOff val="35000"/>
            </a:schemeClr>
          </a:solidFill>
          <a:latin typeface="Teko Regular" panose="02000000000000000000" pitchFamily="2" charset="77"/>
          <a:ea typeface="+mj-ea"/>
          <a:cs typeface="Teko Regular" panose="02000000000000000000" pitchFamily="2" charset="77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 baseline="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>
              <a:lumMod val="65000"/>
              <a:lumOff val="35000"/>
            </a:schemeClr>
          </a:solidFill>
          <a:latin typeface="Lato Light" panose="020F030202020403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histoiredelasecuritesociale.ch/accueil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v-iv.ch/fr/Assurances-sociales" TargetMode="External"/><Relationship Id="rId2" Type="http://schemas.openxmlformats.org/officeDocument/2006/relationships/hyperlink" Target="https://www.histoiredelasecuritesociale.ch/accuei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os.ch/fr" TargetMode="External"/><Relationship Id="rId5" Type="http://schemas.openxmlformats.org/officeDocument/2006/relationships/hyperlink" Target="https://artias.ch/" TargetMode="External"/><Relationship Id="rId4" Type="http://schemas.openxmlformats.org/officeDocument/2006/relationships/hyperlink" Target="https://www.guidesocial.ch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iredelasecuritesociale.ch/accueil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v-iv.ch/fr/Assurances-sociales" TargetMode="External"/><Relationship Id="rId2" Type="http://schemas.openxmlformats.org/officeDocument/2006/relationships/hyperlink" Target="https://www.guidesocial.ch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estime.ch/" TargetMode="External"/><Relationship Id="rId5" Type="http://schemas.openxmlformats.org/officeDocument/2006/relationships/hyperlink" Target="https://www.histoiredelasecuritesociale.ch/" TargetMode="External"/><Relationship Id="rId4" Type="http://schemas.openxmlformats.org/officeDocument/2006/relationships/hyperlink" Target="https://www.admin.ch/gov/fr/accueil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s.ch/audio-podcast/2018/audio/cqfd-25519436.html" TargetMode="External"/><Relationship Id="rId2" Type="http://schemas.openxmlformats.org/officeDocument/2006/relationships/hyperlink" Target="https://www.letemps.ch/podcasts/l-etiquett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xVWXK7kQJo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vs.ch/fr/pages-minisites/2015-10495" TargetMode="External"/><Relationship Id="rId2" Type="http://schemas.openxmlformats.org/officeDocument/2006/relationships/hyperlink" Target="https://www.seismoverlag.ch/site/assets/files/16358/oa_9782883517295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file:///Users/cen/Desktop/LA%20PAUVRETE&#769;%20REND%20MALADE%20-%20Le%20Courrier.html" TargetMode="External"/><Relationship Id="rId2" Type="http://schemas.openxmlformats.org/officeDocument/2006/relationships/hyperlink" Target="https://doczz.fr/doc/6378181/perspectives-pour-l-%C3%A9tude-de-la-politique-sociale-en-suiss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iso.org/articles/themes/politiques/11334-aux-origines-de-l-etat-social-en-suis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riverview/relatedvideo?&amp;q=youtube+le+cercle+d%27or&amp;&amp;mid=A4837FC54D912CAC0568A4837FC54D912CAC0568&amp;&amp;FORM=VRDGAR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C50FDC-E815-FF4C-9E5B-D3902C596B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>
                <a:latin typeface="Teko Regular"/>
              </a:rPr>
              <a:t>Organisation de l’action sociale</a:t>
            </a:r>
          </a:p>
          <a:p>
            <a:pPr algn="ctr"/>
            <a:r>
              <a:rPr lang="fr-FR"/>
              <a:t>Journée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CBEFC8-E3C1-924A-8F09-BBDDE1726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788" y="4316292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fr-FR" dirty="0">
                <a:latin typeface="Teko Light"/>
              </a:rPr>
              <a:t>ARPIH – 2024</a:t>
            </a:r>
            <a:endParaRPr lang="en-US" dirty="0">
              <a:latin typeface="Teko Light"/>
            </a:endParaRPr>
          </a:p>
          <a:p>
            <a:pPr algn="ctr"/>
            <a:r>
              <a:rPr lang="fr-FR" dirty="0">
                <a:latin typeface="Teko Light"/>
              </a:rPr>
              <a:t>(module </a:t>
            </a:r>
            <a:r>
              <a:rPr lang="fr-FR" dirty="0" err="1">
                <a:latin typeface="Teko Light"/>
              </a:rPr>
              <a:t>CoFo</a:t>
            </a:r>
            <a:r>
              <a:rPr lang="fr-FR" dirty="0">
                <a:latin typeface="Teko Light"/>
              </a:rPr>
              <a:t>)</a:t>
            </a:r>
            <a:endParaRPr lang="en-US" dirty="0">
              <a:latin typeface="Teko Light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7995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97" b="1719"/>
          <a:stretch/>
        </p:blipFill>
        <p:spPr>
          <a:xfrm>
            <a:off x="5516313" y="2430262"/>
            <a:ext cx="741600" cy="741600"/>
          </a:xfrm>
          <a:prstGeom prst="ellipse">
            <a:avLst/>
          </a:prstGeom>
        </p:spPr>
      </p:pic>
      <p:sp>
        <p:nvSpPr>
          <p:cNvPr id="5" name="Organigramme : Connecteur 4"/>
          <p:cNvSpPr/>
          <p:nvPr/>
        </p:nvSpPr>
        <p:spPr>
          <a:xfrm>
            <a:off x="4935700" y="2116322"/>
            <a:ext cx="1857600" cy="1857676"/>
          </a:xfrm>
          <a:prstGeom prst="flowChartConnector">
            <a:avLst/>
          </a:prstGeom>
          <a:noFill/>
          <a:ln w="5715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4072051" y="1245160"/>
            <a:ext cx="3600000" cy="3600000"/>
          </a:xfrm>
          <a:prstGeom prst="flowChartConnector">
            <a:avLst/>
          </a:prstGeom>
          <a:noFill/>
          <a:ln w="5715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3194547" y="415789"/>
            <a:ext cx="5400000" cy="5400000"/>
          </a:xfrm>
          <a:prstGeom prst="flowChartConnector">
            <a:avLst/>
          </a:prstGeom>
          <a:noFill/>
          <a:ln w="5715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3666" y="3204229"/>
            <a:ext cx="1398325" cy="7036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235" y="1771748"/>
            <a:ext cx="1774845" cy="1153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4869" y="4108751"/>
            <a:ext cx="1774845" cy="12514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759" y="2325808"/>
            <a:ext cx="15808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8827" y="2649414"/>
            <a:ext cx="2633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Contribuer à l’intégration sociale et à l’autonomie dans la vie quotidienne des adultes migrant·e·s et allophones en précarité sociale ou économique.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1239" y="766631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58744" y="1090237"/>
            <a:ext cx="26337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proposant des cours de français et des activités liées à la pratique de la langue et des formations pour les formatrices et formateurs en FLI.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25844" y="4279653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936523" y="4621525"/>
            <a:ext cx="2633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Ateliers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Permanence</a:t>
            </a:r>
          </a:p>
        </p:txBody>
      </p:sp>
    </p:spTree>
    <p:extLst>
      <p:ext uri="{BB962C8B-B14F-4D97-AF65-F5344CB8AC3E}">
        <p14:creationId xmlns:p14="http://schemas.microsoft.com/office/powerpoint/2010/main" val="952011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094D7-40B5-89BD-DA86-0017C9AA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Teko Regular"/>
              </a:rPr>
              <a:t>Consignes Exercice de groupes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583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9DCE0-FA94-E744-545E-ADF2E9382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FCED863C-FD06-B611-90BD-2FFBC3C23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1573" t="25962" r="12454" b="13800"/>
          <a:stretch/>
        </p:blipFill>
        <p:spPr>
          <a:xfrm>
            <a:off x="830859" y="858432"/>
            <a:ext cx="10096500" cy="5185571"/>
          </a:xfrm>
        </p:spPr>
      </p:pic>
    </p:spTree>
    <p:extLst>
      <p:ext uri="{BB962C8B-B14F-4D97-AF65-F5344CB8AC3E}">
        <p14:creationId xmlns:p14="http://schemas.microsoft.com/office/powerpoint/2010/main" val="2834704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eko Regular"/>
              </a:rPr>
              <a:t>Rappel des groupes constitués</a:t>
            </a:r>
            <a:br>
              <a:rPr lang="fr-FR" sz="3200" dirty="0">
                <a:latin typeface="Teko Regular"/>
              </a:rPr>
            </a:br>
            <a:br>
              <a:rPr lang="fr-FR" sz="3200" dirty="0">
                <a:latin typeface="Teko Regular"/>
              </a:rPr>
            </a:br>
            <a:br>
              <a:rPr lang="fr-CH" dirty="0">
                <a:latin typeface="+mn-lt"/>
                <a:cs typeface="Arial" panose="020B0604020202020204" pitchFamily="34" charset="0"/>
              </a:rPr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41" y="1893860"/>
            <a:ext cx="9597694" cy="3868225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algn="r"/>
            <a:r>
              <a:rPr lang="fr-CH" sz="24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5’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CH" sz="24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FR" sz="1400" dirty="0">
              <a:latin typeface="+mn-lt"/>
              <a:ea typeface="Lato Light"/>
              <a:cs typeface="Arial" panose="020B0604020202020204" pitchFamily="34" charset="0"/>
              <a:hlinkClick r:id="rId2"/>
            </a:endParaRPr>
          </a:p>
        </p:txBody>
      </p:sp>
      <p:pic>
        <p:nvPicPr>
          <p:cNvPr id="5" name="Image 4" descr="Une image contenant table&#10;&#10;Description générée automatiquement">
            <a:extLst>
              <a:ext uri="{FF2B5EF4-FFF2-40B4-BE49-F238E27FC236}">
                <a16:creationId xmlns:a16="http://schemas.microsoft.com/office/drawing/2014/main" id="{5A539FF3-F4AB-42A3-0ADD-043AB825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300" y="2348303"/>
            <a:ext cx="33274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62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eko Regular"/>
              </a:rPr>
              <a:t>Exercice en groupe</a:t>
            </a:r>
            <a:br>
              <a:rPr lang="fr-FR" sz="3200" dirty="0">
                <a:latin typeface="Teko Regular"/>
              </a:rPr>
            </a:br>
            <a:r>
              <a:rPr lang="fr-FR" sz="2200" dirty="0">
                <a:latin typeface="Teko Regular"/>
              </a:rPr>
              <a:t>Consignes</a:t>
            </a:r>
            <a:br>
              <a:rPr lang="fr-FR" sz="3200" dirty="0">
                <a:latin typeface="Teko Regular"/>
              </a:rPr>
            </a:br>
            <a:br>
              <a:rPr lang="fr-FR" sz="3200" dirty="0">
                <a:latin typeface="Teko Regular"/>
                <a:cs typeface="Arial" panose="020B0604020202020204" pitchFamily="34" charset="0"/>
              </a:rPr>
            </a:br>
            <a:br>
              <a:rPr lang="fr-CH" dirty="0">
                <a:latin typeface="+mn-lt"/>
                <a:cs typeface="Arial"/>
              </a:rPr>
            </a:b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9665" y="1893860"/>
            <a:ext cx="9597694" cy="386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CH" sz="20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Choisissez 1-2 </a:t>
            </a:r>
            <a:r>
              <a:rPr lang="fr-CH" sz="200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profils-types rencontrés </a:t>
            </a:r>
            <a:r>
              <a:rPr lang="fr-CH" sz="20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sur votre terrain professionnel où le risque générique sur lequel votre groupe travaille est présent. </a:t>
            </a:r>
            <a:endParaRPr lang="fr-CH" sz="2000" dirty="0">
              <a:solidFill>
                <a:schemeClr val="tx1"/>
              </a:solidFill>
              <a:ea typeface="Lato Light"/>
              <a:cs typeface="Lato Light"/>
            </a:endParaRP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CH" sz="20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Tentez sur la base de cette/ces situation(s) de répondre aux questions des diapositives suivantes.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r>
              <a:rPr lang="fr-CH" sz="20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Préparez une présentation de 20’ et un support écrit transmissible à vos collègues dans laquelle on retrouve la dynamique du processus de l’organisation d’une action sociale (sur le même exemple que celui de la pauvreté). </a:t>
            </a:r>
          </a:p>
          <a:p>
            <a:pPr marL="342900" indent="-342900">
              <a:buFont typeface="Wingdings" panose="020B0604020202020204" pitchFamily="34" charset="0"/>
              <a:buChar char="Ø"/>
            </a:pPr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algn="r"/>
            <a:r>
              <a:rPr lang="fr-CH" sz="2000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Jusqu’à 11h30</a:t>
            </a:r>
          </a:p>
          <a:p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algn="r"/>
            <a:endParaRPr lang="fr-CH" sz="2000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6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latin typeface="Teko Regular"/>
              </a:rPr>
              <a:t>Consignes – travail en </a:t>
            </a:r>
            <a:r>
              <a:rPr lang="fr-CH" sz="3200" dirty="0">
                <a:latin typeface="Teko Regular"/>
              </a:rPr>
              <a:t>groupe</a:t>
            </a:r>
            <a:br>
              <a:rPr lang="fr-CH" sz="3200" dirty="0">
                <a:latin typeface="+mn-lt"/>
                <a:cs typeface="Arial" panose="020B0604020202020204" pitchFamily="34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93" y="1593848"/>
            <a:ext cx="11089994" cy="518347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Réponse(s)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Quelles sont les mesures mises en place aujourd’hui pour répondre aux risques identifiés ( droits, prestations, financements, etc.)? Par quels acteurs/actrices sont-elles mises en place ? Avec quelles intentions?</a:t>
            </a:r>
          </a:p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Problème(s)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Quels sont les problèmes sociaux auxquels répondent ces différentes mesures? Qui sont les acteurs/actrices qui ont contribué à sensibiliser les politiques et la société à ces problèmes? A partir de quand ? Avec quels moyens?</a:t>
            </a:r>
            <a:endParaRPr lang="en-US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Phénomène(s)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Quels sont les phénomènes sous-jacents aux problèmes sociaux identifiés (faits, réalités sociales, caractéristiques des populations concernées,  statistiques, etc.)? </a:t>
            </a:r>
          </a:p>
          <a:p>
            <a:r>
              <a:rPr lang="fr-CH" b="1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Problème(s)</a:t>
            </a:r>
            <a:endParaRPr lang="fr-CH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Quels sont les résultats (positifs/négatifs) obtenus par les mesures apportées? Quels sont les nouveaux problèmes sociaux que ces mesures génèrent? Qui sont les acteurs/actrices qui aujourd'hui sensibilise les politiques et la société à ces "nouveaux" problèmes?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CC4C284-F5F6-C0E0-DB80-9E6C81EBC4EB}"/>
              </a:ext>
            </a:extLst>
          </p:cNvPr>
          <p:cNvSpPr txBox="1"/>
          <p:nvPr/>
        </p:nvSpPr>
        <p:spPr>
          <a:xfrm rot="16200000">
            <a:off x="8869028" y="-1384534"/>
            <a:ext cx="800219" cy="4926840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vert="vert" wrap="square" lIns="91440" tIns="45720" rIns="91440" bIns="45720" rtlCol="0" anchor="t">
            <a:spAutoFit/>
          </a:bodyPr>
          <a:lstStyle/>
          <a:p>
            <a:pPr algn="ctr"/>
            <a:r>
              <a:rPr lang="fr-CH" sz="2000" b="1" dirty="0">
                <a:solidFill>
                  <a:schemeClr val="accent2"/>
                </a:solidFill>
                <a:latin typeface="Arial Rounded MT Bold"/>
                <a:ea typeface="Lato Light"/>
                <a:cs typeface="Calibri"/>
              </a:rPr>
              <a:t>Et comment tout cela a-t-il évolué à travers le temps?</a:t>
            </a:r>
          </a:p>
        </p:txBody>
      </p:sp>
    </p:spTree>
    <p:extLst>
      <p:ext uri="{BB962C8B-B14F-4D97-AF65-F5344CB8AC3E}">
        <p14:creationId xmlns:p14="http://schemas.microsoft.com/office/powerpoint/2010/main" val="270829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>
                <a:latin typeface="Teko Regular"/>
              </a:rPr>
              <a:t>Consignes - </a:t>
            </a:r>
            <a:r>
              <a:rPr lang="fr-CH" sz="3200" dirty="0">
                <a:latin typeface="Teko Regular"/>
              </a:rPr>
              <a:t>travail en groupe</a:t>
            </a:r>
            <a:br>
              <a:rPr lang="fr-FR" sz="3200" dirty="0">
                <a:latin typeface="Teko Regular"/>
              </a:rPr>
            </a:br>
            <a:br>
              <a:rPr lang="fr-CH" sz="3200" dirty="0">
                <a:latin typeface="+mn-lt"/>
                <a:cs typeface="Arial" panose="020B0604020202020204" pitchFamily="34" charset="0"/>
              </a:rPr>
            </a:b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413" y="1529789"/>
            <a:ext cx="10557336" cy="5032376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cs typeface="Calibri"/>
              </a:rPr>
              <a:t>Phénomène(s)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Quels sont les phénomènes identifiés comme risques (ou problèmes)?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Qui sont les acteurs concernés?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A partir de quel moment et dans quel contexte le risque est-il devenu un problème social?</a:t>
            </a:r>
          </a:p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cs typeface="Calibri"/>
              </a:rPr>
              <a:t>Problème(s)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Par quels acteurs ces phénomènes ont été problématisés et rendus publics? Et par quels moyens?</a:t>
            </a:r>
          </a:p>
          <a:p>
            <a:pPr lvl="0"/>
            <a:r>
              <a:rPr lang="fr-CH" b="1" dirty="0">
                <a:solidFill>
                  <a:schemeClr val="tx1"/>
                </a:solidFill>
                <a:latin typeface="Lato Light"/>
                <a:cs typeface="Calibri"/>
              </a:rPr>
              <a:t>Réponse(s)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Quelles sont les mesures mises en place (droits, prestations, financements, etc.) ? Par quels acteurs? Avec quelles intentions?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Quels sont les résultats obtenus au travers de ces mesures? Quels sont les effets positifs/négatifs? </a:t>
            </a:r>
          </a:p>
          <a:p>
            <a:r>
              <a:rPr lang="fr-CH" b="1" dirty="0">
                <a:solidFill>
                  <a:schemeClr val="tx1"/>
                </a:solidFill>
                <a:latin typeface="Lato Light"/>
                <a:cs typeface="Calibri"/>
              </a:rPr>
              <a:t>Dynamique historique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>
                <a:solidFill>
                  <a:schemeClr val="tx1"/>
                </a:solidFill>
                <a:latin typeface="Lato Light"/>
                <a:cs typeface="Calibri"/>
              </a:rPr>
              <a:t>Comment tout cela a-t-il évolué à travers le temps jusqu’à aujourd’hui?</a:t>
            </a:r>
          </a:p>
        </p:txBody>
      </p:sp>
    </p:spTree>
    <p:extLst>
      <p:ext uri="{BB962C8B-B14F-4D97-AF65-F5344CB8AC3E}">
        <p14:creationId xmlns:p14="http://schemas.microsoft.com/office/powerpoint/2010/main" val="1092939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Consignes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41" y="1893860"/>
            <a:ext cx="9597694" cy="38682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H" sz="2400" dirty="0">
                <a:latin typeface="Arial" panose="020B0604020202020204" pitchFamily="34" charset="0"/>
                <a:cs typeface="Arial" panose="020B0604020202020204" pitchFamily="34" charset="0"/>
              </a:rPr>
              <a:t>Présentation des ressources non exhaustives:</a:t>
            </a:r>
            <a:endParaRPr lang="fr-FR" sz="2200" dirty="0">
              <a:ea typeface="Lato Light"/>
              <a:cs typeface="Lato Light"/>
              <a:hlinkClick r:id="rId2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200" dirty="0">
                <a:ea typeface="Lato Light"/>
                <a:cs typeface="Lato Light"/>
                <a:hlinkClick r:id="rId2"/>
              </a:rPr>
              <a:t>https://www.histoiredelasecuritesociale.ch/accueil/</a:t>
            </a:r>
            <a:endParaRPr lang="fr-FR" sz="2200" dirty="0">
              <a:ea typeface="Lato Light"/>
              <a:cs typeface="Lato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H" sz="2200" dirty="0">
                <a:ea typeface="Lato Light"/>
                <a:cs typeface="Lato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https://www.ahv-iv.ch/fr/Assurances-sociales</a:t>
            </a:r>
            <a:r>
              <a:rPr lang="fr-CH" sz="2200" dirty="0">
                <a:ea typeface="Lato Light"/>
                <a:cs typeface="Lato Light"/>
              </a:rPr>
              <a:t> </a:t>
            </a: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ea typeface="Lato Light"/>
                <a:cs typeface="Lato Light"/>
                <a:hlinkClick r:id="rId4"/>
              </a:rPr>
              <a:t>https://www.guidesocial.ch/</a:t>
            </a:r>
            <a:r>
              <a:rPr lang="fr-FR" altLang="fr-FR" sz="2200" dirty="0">
                <a:ea typeface="Lato Light"/>
                <a:cs typeface="Lato Light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ea typeface="Lato Light"/>
                <a:cs typeface="Lato Light"/>
                <a:hlinkClick r:id="rId5"/>
              </a:rPr>
              <a:t>https://artias.ch/</a:t>
            </a: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sz="2200" dirty="0">
                <a:ea typeface="Lato Light"/>
                <a:cs typeface="Lato Light"/>
                <a:hlinkClick r:id="rId6"/>
              </a:rPr>
              <a:t>https://skos.ch/fr</a:t>
            </a: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2985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094D7-40B5-89BD-DA86-0017C9AA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Teko Regular"/>
              </a:rPr>
              <a:t>et demain?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1867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200">
                <a:latin typeface="Teko Regular"/>
              </a:rPr>
              <a:t>Question</a:t>
            </a:r>
            <a:endParaRPr lang="fr-FR" sz="3200">
              <a:latin typeface="Teko Regular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41" y="1893860"/>
            <a:ext cx="9597694" cy="38682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fr-CH" sz="240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En lien avec la présentation de vos collègues, quels sont les problèmes émergents identifiés et les esquisses de réflexions pour y répondre?</a:t>
            </a:r>
          </a:p>
          <a:p>
            <a:pPr algn="ctr"/>
            <a:endParaRPr lang="fr-CH" sz="240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algn="r"/>
            <a:r>
              <a:rPr lang="fr-CH" sz="240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10’</a:t>
            </a:r>
            <a:endParaRPr lang="fr-CH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400">
              <a:latin typeface="Arial" panose="020B0604020202020204" pitchFamily="34" charset="0"/>
              <a:ea typeface="Lato Light"/>
              <a:cs typeface="Arial" panose="020B0604020202020204" pitchFamily="34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20770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33124-B944-D24B-8F49-3C83C67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Programme des trois jours</a:t>
            </a:r>
            <a:endParaRPr lang="fr-FR" sz="32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C99B-C6D0-6141-9F2B-D79D1E050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6252" y="1939451"/>
            <a:ext cx="8658861" cy="3641078"/>
          </a:xfrm>
        </p:spPr>
        <p:txBody>
          <a:bodyPr>
            <a:normAutofit fontScale="92500" lnSpcReduction="10000"/>
          </a:bodyPr>
          <a:lstStyle/>
          <a:p>
            <a:r>
              <a:rPr lang="fr-FR" sz="1800" b="1" dirty="0"/>
              <a:t>Journée 1</a:t>
            </a:r>
          </a:p>
          <a:p>
            <a:r>
              <a:rPr lang="fr-FR" sz="1800" dirty="0"/>
              <a:t>Introduction</a:t>
            </a:r>
          </a:p>
          <a:p>
            <a:r>
              <a:rPr lang="fr-FR" sz="1800" dirty="0"/>
              <a:t>Historique de l’action sociale</a:t>
            </a:r>
          </a:p>
          <a:p>
            <a:r>
              <a:rPr lang="fr-FR" sz="1800" dirty="0"/>
              <a:t>Les actrices et acteurs de l’action sociale: les individus </a:t>
            </a:r>
          </a:p>
          <a:p>
            <a:r>
              <a:rPr lang="fr-FR" b="1" dirty="0"/>
              <a:t>Journée 2</a:t>
            </a:r>
            <a:endParaRPr lang="fr-FR" sz="1800" b="1" dirty="0"/>
          </a:p>
          <a:p>
            <a:r>
              <a:rPr lang="fr-FR" sz="1800" dirty="0"/>
              <a:t>Les actrices et acteurs de l’action sociale: les mouvements sociaux, les institutions &amp; les administrations publiques</a:t>
            </a:r>
          </a:p>
          <a:p>
            <a:r>
              <a:rPr lang="fr-FR" dirty="0"/>
              <a:t>La pauvreté: du phénomène social à l’action sociale (exemple)</a:t>
            </a:r>
          </a:p>
          <a:p>
            <a:r>
              <a:rPr lang="fr-FR" b="1" dirty="0"/>
              <a:t>Journée 3</a:t>
            </a:r>
          </a:p>
          <a:p>
            <a:r>
              <a:rPr lang="fr-FR" dirty="0"/>
              <a:t>Réappropriation. Mon institution: quel(s) risque(s) – quelle(s) réponse(s)?</a:t>
            </a:r>
          </a:p>
          <a:p>
            <a:r>
              <a:rPr lang="fr-FR" dirty="0"/>
              <a:t>Et demain?</a:t>
            </a:r>
          </a:p>
        </p:txBody>
      </p:sp>
    </p:spTree>
    <p:extLst>
      <p:ext uri="{BB962C8B-B14F-4D97-AF65-F5344CB8AC3E}">
        <p14:creationId xmlns:p14="http://schemas.microsoft.com/office/powerpoint/2010/main" val="1284286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Webographie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4641" y="1893860"/>
            <a:ext cx="9597694" cy="3868225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ARTIAS, Guide Social Romand: 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https://www.guidesocial.ch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 </a:t>
            </a:r>
          </a:p>
          <a:p>
            <a:pPr fontAlgn="base"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Centre d’information AVS/AI, Les assurances sociales: 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https://www.ahv-iv.ch/fr/Assurances-sociales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 </a:t>
            </a:r>
          </a:p>
          <a:p>
            <a:pPr fontAlgn="base"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Confédération Suisse, Le conseil fédéral. Le portail du gouvernement suisse: 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https://www.admin.ch/gov/fr/accueil.html</a:t>
            </a:r>
            <a:endParaRPr lang="fr-CH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fontAlgn="base">
              <a:spcAft>
                <a:spcPts val="1200"/>
              </a:spcAft>
            </a:pP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Office fédéral des Assurances Sociales (OFAS), Histoire de la sécurité sociale en Suisse : 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https://www.histoiredelasecuritesociale.ch</a:t>
            </a:r>
            <a:r>
              <a:rPr lang="fr-CH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 </a:t>
            </a:r>
          </a:p>
          <a:p>
            <a:pPr>
              <a:spcAft>
                <a:spcPts val="1200"/>
              </a:spcAft>
            </a:pPr>
            <a:r>
              <a:rPr lang="fr-FR" altLang="fr-FR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HES SO, </a:t>
            </a:r>
            <a:r>
              <a:rPr lang="fr-FR" altLang="fr-FR" dirty="0" err="1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jestime.ch</a:t>
            </a:r>
            <a:r>
              <a:rPr lang="fr-FR" altLang="fr-FR" dirty="0">
                <a:solidFill>
                  <a:schemeClr val="tx1"/>
                </a:solidFill>
                <a:latin typeface="Lato Light"/>
                <a:ea typeface="Lato Light"/>
                <a:cs typeface="Calibri"/>
              </a:rPr>
              <a:t>: </a:t>
            </a:r>
            <a:r>
              <a:rPr lang="fr-FR" dirty="0">
                <a:solidFill>
                  <a:schemeClr val="tx1"/>
                </a:solidFill>
                <a:latin typeface="Lato Light"/>
                <a:ea typeface="Lato Light"/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https://jestime.ch</a:t>
            </a:r>
            <a:endParaRPr lang="fr-FR" altLang="fr-FR" dirty="0">
              <a:solidFill>
                <a:schemeClr val="tx1"/>
              </a:solidFill>
              <a:latin typeface="Lato Light"/>
              <a:ea typeface="Lato Light"/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altLang="fr-FR" sz="2200" dirty="0">
              <a:ea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0071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FECE8-B370-6BC1-8468-A6EC34E92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Podcasts et Vidéos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913F7-C6F6-AB04-BA51-AC8D143D5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fr-CH" dirty="0"/>
              <a:t>Le Temps, L’étiquette. Un podcast qui coupe court aux idées reçues. Disponible en ligne à l’adresse : </a:t>
            </a:r>
            <a:r>
              <a:rPr lang="fr-CH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https://www.letemps.ch/podcasts/l-etiquette</a:t>
            </a:r>
            <a:r>
              <a:rPr lang="fr-CH" dirty="0"/>
              <a:t> (dernière consultation le 19 février 2024).</a:t>
            </a:r>
          </a:p>
          <a:p>
            <a:pPr>
              <a:spcAft>
                <a:spcPts val="1200"/>
              </a:spcAft>
            </a:pPr>
            <a:r>
              <a:rPr lang="fr-FR" dirty="0"/>
              <a:t>Radio Télévision Suisse (7 mars 2018). Dans la tête d’un pauvre </a:t>
            </a:r>
            <a:r>
              <a:rPr lang="fr-CH" dirty="0"/>
              <a:t>[Audio]. In: </a:t>
            </a:r>
            <a:r>
              <a:rPr lang="fr-FR" dirty="0"/>
              <a:t>Emission CQFD. Disponible à l’adresse: </a:t>
            </a:r>
            <a:r>
              <a:rPr lang="fr-FR" dirty="0">
                <a:hlinkClick r:id="rId3"/>
              </a:rPr>
              <a:t>https://www.rts.ch/audio-podcast/2018/audio/cqfd-25519436.html</a:t>
            </a:r>
            <a:r>
              <a:rPr lang="fr-FR" dirty="0"/>
              <a:t> (dernière consultation le 23 mars 2023).</a:t>
            </a:r>
          </a:p>
          <a:p>
            <a:pPr>
              <a:spcAft>
                <a:spcPts val="1200"/>
              </a:spcAft>
            </a:pPr>
            <a:r>
              <a:rPr lang="fr-FR" dirty="0"/>
              <a:t>Radio Télévision Suisse (2018). Pauvreté – Aussi en Suisse? </a:t>
            </a:r>
            <a:r>
              <a:rPr lang="fr-CH" dirty="0"/>
              <a:t>[Vidéo]. </a:t>
            </a:r>
            <a:r>
              <a:rPr lang="fr-FR" dirty="0"/>
              <a:t>In: Dans la tête d’un pauvre. Disponible à l’adresse: </a:t>
            </a:r>
            <a:r>
              <a:rPr lang="fr-FR" dirty="0">
                <a:hlinkClick r:id="rId4"/>
              </a:rPr>
              <a:t>https://www.youtube.com/watch?v=CxVWXK7kQJo</a:t>
            </a:r>
            <a:r>
              <a:rPr lang="fr-FR" dirty="0"/>
              <a:t> (dernière consultation le 23 mars 2023).</a:t>
            </a:r>
          </a:p>
        </p:txBody>
      </p:sp>
    </p:spTree>
    <p:extLst>
      <p:ext uri="{BB962C8B-B14F-4D97-AF65-F5344CB8AC3E}">
        <p14:creationId xmlns:p14="http://schemas.microsoft.com/office/powerpoint/2010/main" val="4169927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bibliographie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4" y="1473730"/>
            <a:ext cx="11357438" cy="4804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H" sz="16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Arendt, Hannah (1970). « La désobéissance civile ». In: Du mensonge à la violence (1972). Calmann-Lévy, p. 53-104.</a:t>
            </a:r>
            <a:r>
              <a:rPr lang="fr-CH" sz="1600" b="0" i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​</a:t>
            </a:r>
          </a:p>
          <a:p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Bois, Philippe (1980). Spécificités de la politique sociale en Suisse. In: P. De 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Laubier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J.-P. 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Fragnière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éds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.). Droit et politique sociale. Delta, p. 29-46.</a:t>
            </a:r>
            <a:endParaRPr lang="fr-CH" sz="1600">
              <a:solidFill>
                <a:schemeClr val="tx1"/>
              </a:solidFill>
              <a:highlight>
                <a:srgbClr val="FFFF00"/>
              </a:highlight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Bonvin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Jean-Michel, </a:t>
            </a:r>
            <a:r>
              <a:rPr lang="fr-CH" sz="1600" i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et. al.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 (2020). Dictionnaire de politique sociale suisse. Zurich et Genève: 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Seismo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Disponible on-line à l’adresse: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https://www.seismoverlag.ch/site/assets/files/16358/oa_9782883517295.pdf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(consulté le 2 août 2022).</a:t>
            </a:r>
          </a:p>
          <a:p>
            <a:pPr fontAlgn="base"/>
            <a:r>
              <a:rPr lang="fr-FR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Boudon, Raymond, </a:t>
            </a:r>
            <a:r>
              <a:rPr lang="fr-FR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Bourricaud</a:t>
            </a:r>
            <a:r>
              <a:rPr lang="fr-FR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François (2004</a:t>
            </a:r>
            <a:r>
              <a:rPr lang="fr-FR" sz="1600" baseline="30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fr-FR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« Institution ». Dictionnaire critique de sociologie. Quadrige/PUF, p. 327-334.</a:t>
            </a:r>
            <a:endParaRPr lang="fr-CH" sz="16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 fontAlgn="base"/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Castel, Robert 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(1991), « De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l’indigence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l’exclusion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la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désaffiliation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». In: J.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Donzelot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), Face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à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l’exclusion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Le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modèle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français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Esprit, p. 137-168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algn="l" rtl="0" fontAlgn="base"/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 (1994). « La dynamique des processus de marginalisation : de la vulnérabilité à la désaffiliation ». Cahiers de recherche sociologique, vol. 22, p. 11-27.</a:t>
            </a:r>
            <a:endParaRPr lang="en-US" sz="16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 (1995). Les métamorphoses de la question sociale. Gallimard.​</a:t>
            </a:r>
          </a:p>
          <a:p>
            <a:pPr fontAlgn="base"/>
            <a:r>
              <a:rPr lang="fr-FR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Chalverat</a:t>
            </a:r>
            <a:r>
              <a:rPr lang="fr-FR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Charles (2015). Cadre processus et phase de développement de l’institution. Disponible en ligne sur le site de la HES SO Valais à l’adresse: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https://www.hevs.ch/fr/pages-minisites/2015-10495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(dernière consultation le 13 janvier 2023).</a:t>
            </a:r>
          </a:p>
          <a:p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Gaulejac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Vincent  (1994). </a:t>
            </a:r>
            <a:r>
              <a:rPr lang="fr-FR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 Qui a tué Erick Schmitt ». In: V. 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Gaulejac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Vincent et I. Taboada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Léonetti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La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Lutte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 places. Insertion et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désinsertion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Desclée</a:t>
            </a:r>
            <a:r>
              <a:rPr lang="en-US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 Brouwer, p. 13-17.</a:t>
            </a:r>
          </a:p>
          <a:p>
            <a:endParaRPr lang="fr-FR" altLang="fr-FR" sz="16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44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bibliographie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1" y="1893860"/>
            <a:ext cx="11357438" cy="480439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öhler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Gerhard (20112). « Institution ». In: G.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Göhler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i="1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 al. 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éds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.).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Politische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Theorie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25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umkämpfte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Begriffe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zur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Einführung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2. VS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Verlag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p. 191-207.</a:t>
            </a:r>
            <a:r>
              <a:rPr lang="en-US" sz="1600" i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​</a:t>
            </a:r>
            <a:endParaRPr lang="fr-CH" sz="1600" b="0" i="0" u="none" strike="noStrike">
              <a:solidFill>
                <a:srgbClr val="000000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sz="16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Gros, Dominique (2002</a:t>
            </a:r>
            <a:r>
              <a:rPr lang="fr-CH" sz="1600" b="0" i="0" u="none" strike="noStrike" baseline="3000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fr-CH" sz="16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«Mouvement social».  In: J.-P. </a:t>
            </a:r>
            <a:r>
              <a:rPr lang="fr-CH" sz="1600" b="0" i="0" u="none" strike="noStrike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Fragnière</a:t>
            </a:r>
            <a:r>
              <a:rPr lang="fr-CH" sz="16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et R. Girod (</a:t>
            </a:r>
            <a:r>
              <a:rPr lang="fr-CH" sz="1600" b="0" i="0" u="none" strike="noStrike" err="1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éds</a:t>
            </a:r>
            <a:r>
              <a:rPr lang="fr-CH" sz="1600" b="0" i="0" u="none" strike="noStrike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.), Dictionnaire suisse de la politique sociale. Réalités sociales. </a:t>
            </a:r>
          </a:p>
          <a:p>
            <a:pPr fontAlgn="base"/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Fehlmann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Maja, </a:t>
            </a:r>
            <a:r>
              <a:rPr lang="fr-CH" sz="1600" i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et. al.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(1989). Manuel de l’action sociale en Suisse. Réalités sociales.</a:t>
            </a:r>
          </a:p>
          <a:p>
            <a:pPr fontAlgn="base"/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Fragnière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Jean-Pierre (s.d.). Perspectives pour l’étude de la politique sociale en Suisse. Document de travail.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https://doczz.fr/doc/6378181/perspectives-pour-l-%C3%A9tude-de-la-politique-sociale-en-suisse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(consulté le 2 août 2022).</a:t>
            </a:r>
          </a:p>
          <a:p>
            <a:pPr fontAlgn="base"/>
            <a:r>
              <a:rPr lang="de-DE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Habermas, Jürgen (1983). 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 </a:t>
            </a:r>
            <a:r>
              <a:rPr lang="de-DE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Ziviler Ungehorsam—Testfall für den demokratischen Rechtsstaat. Wider den autoritären Legalismus in der Bundesrepublik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».</a:t>
            </a:r>
            <a:r>
              <a:rPr lang="de-DE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In: P. Glotz (</a:t>
            </a:r>
            <a:r>
              <a:rPr lang="de-DE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éd</a:t>
            </a:r>
            <a:r>
              <a:rPr lang="de-DE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.), Ziviler Ungehorsam im Rechtsstaat, Frankfurt am Main, </a:t>
            </a:r>
            <a:r>
              <a:rPr lang="de-DE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cité</a:t>
            </a:r>
            <a:r>
              <a:rPr lang="de-DE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par </a:t>
            </a:r>
            <a:r>
              <a:rPr lang="fr-CH" sz="1600" i="0" u="none" strike="noStrike" err="1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Celikates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 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Robin (</a:t>
            </a:r>
            <a:r>
              <a:rPr lang="fr-CH" sz="1600" i="0" u="none" strike="noStrike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2013). «La désobéissance civile : entre non-violence et violence». In: Rue Descartes 77, 2013/1, p. 35-51</a:t>
            </a:r>
            <a:r>
              <a:rPr lang="en-US" sz="1600" i="0">
                <a:solidFill>
                  <a:schemeClr val="tx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​.</a:t>
            </a:r>
            <a:endParaRPr lang="fr-CH" sz="160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Knöpfel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Carlo et 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Villiger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Simone (novembre 2009). La pauvreté rend malade. In: Le Journal de Caritas Genève 466. </a:t>
            </a:r>
            <a:r>
              <a:rPr lang="fr-CH" sz="160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Egalement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paru dans Le Courrier le 15 décembre 2009. Disponible en ligne à l’adresse: 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file:///Users/cen/Desktop/LA%20PAUVRETE%CC%81%20REND%20MALADE%20-%20Le%20Courrier.html</a:t>
            </a:r>
            <a:r>
              <a:rPr lang="fr-CH" sz="16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(dernière consultation le 23 mars 2023).</a:t>
            </a:r>
          </a:p>
        </p:txBody>
      </p:sp>
    </p:spTree>
    <p:extLst>
      <p:ext uri="{BB962C8B-B14F-4D97-AF65-F5344CB8AC3E}">
        <p14:creationId xmlns:p14="http://schemas.microsoft.com/office/powerpoint/2010/main" val="225538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4C24C5-A7A6-F0C5-F7E8-F02EC8704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>
                <a:latin typeface="Teko Regular"/>
              </a:rPr>
              <a:t>bibliographie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1F11BF-704A-4095-DF62-7093EF1D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527" y="1522562"/>
            <a:ext cx="10851614" cy="3812876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Martin, Claude (2019). Penser la vulnérabilité. Les apports de Robert Castel. In: Dans Les Cahiers de la Justice, 2019/4 (N° 4). Éditions Dalloz, p. 667-677.</a:t>
            </a:r>
          </a:p>
          <a:p>
            <a:pPr fontAlgn="base"/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Monceau, Gilles (2006). « Institution ». J.-Y. </a:t>
            </a:r>
            <a:r>
              <a:rPr lang="fr-FR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Barreyre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B. </a:t>
            </a:r>
            <a:r>
              <a:rPr lang="fr-FR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Bouget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fr-FR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.), Nouveau dictionnaire critique de l’action sociale. Bayard, p. 312-34.</a:t>
            </a:r>
          </a:p>
          <a:p>
            <a:pPr fontAlgn="base"/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Neveu, Erik (2019). «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Qu’est-ce qu’un mouvement social?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». In: Sociologie des mouvements sociaux. La Découverte, p. 5-24.</a:t>
            </a:r>
          </a:p>
          <a:p>
            <a:pPr fontAlgn="base"/>
            <a:r>
              <a:rPr lang="fr-CH" sz="16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Rawls, John (1971). Théorie de la Justice. Seuil, 1987.</a:t>
            </a:r>
            <a:r>
              <a:rPr lang="fr-FR" sz="1600" b="0" i="0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​</a:t>
            </a:r>
          </a:p>
          <a:p>
            <a:pPr fontAlgn="base"/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Soulet, Marc-Henry, 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 </a:t>
            </a:r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Reconsidérer la vulnérabilité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 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»</a:t>
            </a:r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In: Empan 2005/4 (n° 60), p. </a:t>
            </a:r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24-29.</a:t>
            </a:r>
          </a:p>
          <a:p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_____, 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« </a:t>
            </a:r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vulnérabilité comme catégorie de l'action publique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»</a:t>
            </a:r>
            <a:r>
              <a:rPr lang="fr-CH" sz="1600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Pensée plurielle 2005/2 (n° 10), p. 49-59. </a:t>
            </a:r>
            <a:endParaRPr lang="fr-FR" sz="160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/>
            <a:r>
              <a:rPr lang="fr-CH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Tabin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Jean-Pierre, </a:t>
            </a:r>
            <a:r>
              <a:rPr lang="fr-CH" sz="1600" i="1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et. al. 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(2008). Temps d’assistance : le gouvernement des pauvres en Suisse romande depuis la fin du XIXe siècle. Editions Antipodes. </a:t>
            </a:r>
          </a:p>
          <a:p>
            <a:pPr fontAlgn="base"/>
            <a:r>
              <a:rPr lang="fr-CH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Tabin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Jean-Pierre 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(21 septembre 2023), « Aux origines de l’Etat social en Suisse ». In: </a:t>
            </a:r>
            <a:r>
              <a:rPr lang="fr-FR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Reiso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- 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Revue d'information sociale. Disponible en ligne à l’</a:t>
            </a:r>
            <a:r>
              <a:rPr lang="fr-CH" sz="1600" dirty="0" err="1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adresse:m</a:t>
            </a:r>
            <a:r>
              <a:rPr lang="fr-FR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https://www.reiso.org/articles/themes/politiques/11334-aux-origines-de-l-etat-social-en-suisse</a:t>
            </a:r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(dernière consultation le 19 février 2024).</a:t>
            </a:r>
          </a:p>
          <a:p>
            <a:pPr fontAlgn="base"/>
            <a:r>
              <a:rPr lang="fr-CH" sz="160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Thiers, Adolphe (1850). De l’assistance et de la prévoyance publiques. Rapport présenté au nom de la commission le 26 janvier 1850. Bruxelles: Ve Wouters Imprimeur-libraire.</a:t>
            </a:r>
          </a:p>
        </p:txBody>
      </p:sp>
    </p:spTree>
    <p:extLst>
      <p:ext uri="{BB962C8B-B14F-4D97-AF65-F5344CB8AC3E}">
        <p14:creationId xmlns:p14="http://schemas.microsoft.com/office/powerpoint/2010/main" val="377497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33124-B944-D24B-8F49-3C83C67D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>
                <a:latin typeface="Teko Regular"/>
              </a:rPr>
              <a:t>Programme de la journée</a:t>
            </a:r>
            <a:endParaRPr lang="fr-FR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DC99B-C6D0-6141-9F2B-D79D1E050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Brefs rappels de ce qui a été vu précédemment &amp; questions en suspens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Exercice en groupes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Présentation &amp; Et demain?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8341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7750" y="2527436"/>
            <a:ext cx="10096500" cy="1079863"/>
          </a:xfrm>
        </p:spPr>
        <p:txBody>
          <a:bodyPr/>
          <a:lstStyle/>
          <a:p>
            <a:r>
              <a:rPr lang="fr-FR" dirty="0"/>
              <a:t>rappels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17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475695" y="1611755"/>
            <a:ext cx="7920038" cy="633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fr-CH" b="1">
                <a:latin typeface="Calibri" pitchFamily="34" charset="0"/>
              </a:rPr>
              <a:t>Première prise de conscience du problème</a:t>
            </a:r>
          </a:p>
          <a:p>
            <a:pPr algn="ctr" eaLnBrk="1" hangingPunct="1">
              <a:spcBef>
                <a:spcPct val="5000"/>
              </a:spcBef>
            </a:pPr>
            <a:r>
              <a:rPr lang="fr-CH" sz="1600">
                <a:latin typeface="Calibri" pitchFamily="34" charset="0"/>
              </a:rPr>
              <a:t>(par les personnes concernées, les proches, les professionnels, etc.)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474107" y="2329931"/>
            <a:ext cx="7920038" cy="620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b="1" dirty="0">
                <a:latin typeface="Calibri" pitchFamily="34" charset="0"/>
              </a:rPr>
              <a:t>Première problématisation</a:t>
            </a:r>
          </a:p>
          <a:p>
            <a:pPr algn="ctr" eaLnBrk="1" hangingPunct="1"/>
            <a:r>
              <a:rPr lang="fr-CH" sz="1600" dirty="0">
                <a:latin typeface="Calibri" pitchFamily="34" charset="0"/>
              </a:rPr>
              <a:t>(par les personnes concernées, les proches, les professionnels, etc.)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474107" y="3066236"/>
            <a:ext cx="7920038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b="1">
                <a:latin typeface="Calibri" pitchFamily="34" charset="0"/>
              </a:rPr>
              <a:t>Prise de conscience publique et politique du problème</a:t>
            </a:r>
          </a:p>
          <a:p>
            <a:pPr algn="ctr" eaLnBrk="1" hangingPunct="1"/>
            <a:r>
              <a:rPr lang="fr-CH" sz="1600">
                <a:latin typeface="Calibri" pitchFamily="34" charset="0"/>
              </a:rPr>
              <a:t>(par les médias, les partis politiques, etc.)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474107" y="3786961"/>
            <a:ext cx="7920038" cy="620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b="1">
                <a:latin typeface="Calibri" pitchFamily="34" charset="0"/>
              </a:rPr>
              <a:t>Définition du problème comme problème de politique sociale</a:t>
            </a:r>
          </a:p>
          <a:p>
            <a:pPr algn="ctr" eaLnBrk="1" hangingPunct="1"/>
            <a:r>
              <a:rPr lang="fr-CH" sz="1600">
                <a:latin typeface="Calibri" pitchFamily="34" charset="0"/>
              </a:rPr>
              <a:t>(discussions parlementaires, implication des offices concernés, etc.)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086838" y="6521450"/>
            <a:ext cx="8353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fr-CH" sz="1600">
                <a:latin typeface="Calibri" pitchFamily="34" charset="0"/>
              </a:rPr>
              <a:t>Source: Inspiré de M. </a:t>
            </a:r>
            <a:r>
              <a:rPr lang="fr-CH" sz="1600" err="1">
                <a:latin typeface="Calibri" pitchFamily="34" charset="0"/>
              </a:rPr>
              <a:t>Fehlmann</a:t>
            </a:r>
            <a:r>
              <a:rPr lang="fr-CH" sz="1600">
                <a:latin typeface="Calibri" pitchFamily="34" charset="0"/>
              </a:rPr>
              <a:t> </a:t>
            </a:r>
            <a:r>
              <a:rPr lang="fr-CH" sz="1600" i="1">
                <a:latin typeface="Calibri" pitchFamily="34" charset="0"/>
              </a:rPr>
              <a:t>et al. </a:t>
            </a:r>
            <a:endParaRPr lang="fr-FR" sz="1600">
              <a:latin typeface="Calibri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474107" y="4497053"/>
            <a:ext cx="7920038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26828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630238" eaLnBrk="1" hangingPunct="1"/>
            <a:r>
              <a:rPr lang="fr-CH" b="1">
                <a:latin typeface="Calibri" pitchFamily="34" charset="0"/>
              </a:rPr>
              <a:t>Décision politique qui aboutit, en principe, à une modification de l’action sociale (attribution de nouvelles tâches aux organisations, créations de nouvelles organisations, nouvelle répartition des tâches entre les organisations,</a:t>
            </a:r>
            <a:r>
              <a:rPr lang="fr-FR" b="1">
                <a:latin typeface="Calibri" pitchFamily="34" charset="0"/>
              </a:rPr>
              <a:t> </a:t>
            </a:r>
            <a:r>
              <a:rPr lang="fr-CH" b="1">
                <a:latin typeface="Calibri" pitchFamily="34" charset="0"/>
              </a:rPr>
              <a:t>etc.)</a:t>
            </a:r>
            <a:endParaRPr lang="fr-FR" b="1">
              <a:latin typeface="Calibri" pitchFamily="34" charset="0"/>
            </a:endParaRP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474107" y="5782446"/>
            <a:ext cx="7920038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CH" b="1">
                <a:latin typeface="Calibri" pitchFamily="34" charset="0"/>
              </a:rPr>
              <a:t>Nouvelle prise de conscience et critique de la politique </a:t>
            </a:r>
          </a:p>
          <a:p>
            <a:pPr algn="ctr" eaLnBrk="1" hangingPunct="1"/>
            <a:r>
              <a:rPr lang="fr-CH" b="1">
                <a:latin typeface="Calibri" pitchFamily="34" charset="0"/>
              </a:rPr>
              <a:t>et/ou de l’action sociale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834470" y="195783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1834470" y="2749992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34470" y="5495108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1834470" y="420971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1834470" y="3469131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969283" y="188480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969282" y="1884805"/>
            <a:ext cx="0" cy="41767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969283" y="6061517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H="1">
            <a:off x="1113745" y="3397693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1113745" y="5845617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1113745" y="3397692"/>
            <a:ext cx="361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14356" name="Rectangle 20"/>
          <p:cNvSpPr>
            <a:spLocks noGrp="1" noChangeArrowheads="1"/>
          </p:cNvSpPr>
          <p:nvPr>
            <p:ph type="title"/>
          </p:nvPr>
        </p:nvSpPr>
        <p:spPr>
          <a:xfrm>
            <a:off x="1113745" y="732077"/>
            <a:ext cx="10693059" cy="956235"/>
          </a:xfrm>
        </p:spPr>
        <p:txBody>
          <a:bodyPr anchor="t">
            <a:noAutofit/>
          </a:bodyPr>
          <a:lstStyle/>
          <a:p>
            <a:r>
              <a:rPr lang="fr-CH" sz="2800" dirty="0"/>
              <a:t>Dynamique de la politique (sociale) – exemple Pauvreté</a:t>
            </a:r>
            <a:br>
              <a:rPr lang="fr-CH" sz="2800" dirty="0"/>
            </a:br>
            <a:r>
              <a:rPr lang="fr-CH" sz="2400" dirty="0"/>
              <a:t>configuration et reconfiguration de l’organisation de l’action sociale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928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3" grpId="0" animBg="1"/>
      <p:bldP spid="30724" grpId="0" animBg="1"/>
      <p:bldP spid="30725" grpId="0" animBg="1"/>
      <p:bldP spid="30726" grpId="0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  <p:bldP spid="30734" grpId="0" animBg="1"/>
      <p:bldP spid="30735" grpId="0" animBg="1"/>
      <p:bldP spid="30736" grpId="0" animBg="1"/>
      <p:bldP spid="30737" grpId="0" animBg="1"/>
      <p:bldP spid="30738" grpId="0" animBg="1"/>
      <p:bldP spid="307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 noChangeAspect="1"/>
          </p:cNvGrpSpPr>
          <p:nvPr/>
        </p:nvGrpSpPr>
        <p:grpSpPr bwMode="auto">
          <a:xfrm>
            <a:off x="1160621" y="1469593"/>
            <a:ext cx="10720200" cy="6458455"/>
            <a:chOff x="1597" y="7973"/>
            <a:chExt cx="9208" cy="5400"/>
          </a:xfrm>
        </p:grpSpPr>
        <p:sp>
          <p:nvSpPr>
            <p:cNvPr id="13316" name="AutoShape 3"/>
            <p:cNvSpPr>
              <a:spLocks noChangeAspect="1" noChangeArrowheads="1"/>
            </p:cNvSpPr>
            <p:nvPr/>
          </p:nvSpPr>
          <p:spPr bwMode="auto">
            <a:xfrm>
              <a:off x="1597" y="7973"/>
              <a:ext cx="8820" cy="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3137" y="8124"/>
              <a:ext cx="5400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15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Institutions sociales/politiques</a:t>
              </a: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1957" y="11724"/>
              <a:ext cx="8100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sz="15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Citoyens/travailleurs sociaux/usagers sont…</a:t>
              </a:r>
            </a:p>
            <a:p>
              <a:pPr algn="ctr" eaLnBrk="1" hangingPunct="1"/>
              <a:r>
                <a:rPr lang="fr-FR" sz="15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acteurs						                destinataires</a:t>
              </a: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3445" y="9204"/>
              <a:ext cx="108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3577" y="9204"/>
              <a:ext cx="108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21" name="Line 8"/>
            <p:cNvSpPr>
              <a:spLocks noChangeShapeType="1"/>
            </p:cNvSpPr>
            <p:nvPr/>
          </p:nvSpPr>
          <p:spPr bwMode="auto">
            <a:xfrm>
              <a:off x="7297" y="9250"/>
              <a:ext cx="90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22" name="Line 9"/>
            <p:cNvSpPr>
              <a:spLocks noChangeShapeType="1"/>
            </p:cNvSpPr>
            <p:nvPr/>
          </p:nvSpPr>
          <p:spPr bwMode="auto">
            <a:xfrm>
              <a:off x="7399" y="9250"/>
              <a:ext cx="900" cy="21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325" name="Text Box 12"/>
            <p:cNvSpPr txBox="1">
              <a:spLocks noChangeArrowheads="1"/>
            </p:cNvSpPr>
            <p:nvPr/>
          </p:nvSpPr>
          <p:spPr bwMode="auto">
            <a:xfrm>
              <a:off x="8299" y="10121"/>
              <a:ext cx="2506" cy="11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5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Orientation – intériorisation des normes et valeurs de l’institution par les individus </a:t>
              </a:r>
            </a:p>
          </p:txBody>
        </p:sp>
        <p:sp>
          <p:nvSpPr>
            <p:cNvPr id="13326" name="Text Box 13"/>
            <p:cNvSpPr txBox="1">
              <a:spLocks noChangeArrowheads="1"/>
            </p:cNvSpPr>
            <p:nvPr/>
          </p:nvSpPr>
          <p:spPr bwMode="auto">
            <a:xfrm>
              <a:off x="7747" y="9000"/>
              <a:ext cx="2903" cy="5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fr-FR" sz="150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Contrainte – sanctions exercées  par l’institution sur les individus</a:t>
              </a:r>
            </a:p>
          </p:txBody>
        </p:sp>
      </p:grpSp>
      <p:sp>
        <p:nvSpPr>
          <p:cNvPr id="13315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658091" y="390093"/>
            <a:ext cx="10096500" cy="1079500"/>
          </a:xfrm>
        </p:spPr>
        <p:txBody>
          <a:bodyPr>
            <a:normAutofit/>
          </a:bodyPr>
          <a:lstStyle/>
          <a:p>
            <a:pPr>
              <a:lnSpc>
                <a:spcPts val="3400"/>
              </a:lnSpc>
            </a:pPr>
            <a:r>
              <a:rPr lang="fr-CH" sz="3200" cap="all">
                <a:solidFill>
                  <a:schemeClr val="tx1">
                    <a:lumMod val="65000"/>
                    <a:lumOff val="35000"/>
                  </a:schemeClr>
                </a:solidFill>
                <a:latin typeface="Teko Regular" panose="02000000000000000000" pitchFamily="2" charset="77"/>
              </a:rPr>
              <a:t>Dynamique de l'action sociale</a:t>
            </a:r>
            <a:br>
              <a:rPr lang="fr-CH" sz="4000" cap="all">
                <a:solidFill>
                  <a:schemeClr val="tx1">
                    <a:lumMod val="65000"/>
                    <a:lumOff val="35000"/>
                  </a:schemeClr>
                </a:solidFill>
                <a:latin typeface="Teko Regular" panose="02000000000000000000" pitchFamily="2" charset="77"/>
              </a:rPr>
            </a:br>
            <a:r>
              <a:rPr lang="fr-CH" sz="2000" cap="all">
                <a:solidFill>
                  <a:schemeClr val="tx1">
                    <a:lumMod val="65000"/>
                    <a:lumOff val="35000"/>
                  </a:schemeClr>
                </a:solidFill>
                <a:latin typeface="Teko Regular" panose="02000000000000000000" pitchFamily="2" charset="77"/>
              </a:rPr>
              <a:t>Individus - Institutions</a:t>
            </a:r>
            <a:endParaRPr lang="fr-FR" sz="4000" cap="all">
              <a:solidFill>
                <a:schemeClr val="tx1">
                  <a:lumMod val="65000"/>
                  <a:lumOff val="35000"/>
                </a:schemeClr>
              </a:solidFill>
              <a:latin typeface="Teko Regular" panose="02000000000000000000" pitchFamily="2" charset="77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07039" y="3787040"/>
            <a:ext cx="2716074" cy="57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Conscientisation – formation de la volonté politique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42943" y="2695860"/>
            <a:ext cx="2135779" cy="575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5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et évolution des institutions </a:t>
            </a:r>
          </a:p>
        </p:txBody>
      </p:sp>
      <p:pic>
        <p:nvPicPr>
          <p:cNvPr id="3" name="Graphique 2" descr="Cercles avec flèches contour">
            <a:extLst>
              <a:ext uri="{FF2B5EF4-FFF2-40B4-BE49-F238E27FC236}">
                <a16:creationId xmlns:a16="http://schemas.microsoft.com/office/drawing/2014/main" id="{AF5D1451-B721-9242-8C2A-0659A6B1E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5534" y="2023035"/>
            <a:ext cx="4221328" cy="422132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37E55D6-BA7E-634C-B00D-4E7C864AF541}"/>
              </a:ext>
            </a:extLst>
          </p:cNvPr>
          <p:cNvSpPr txBox="1"/>
          <p:nvPr/>
        </p:nvSpPr>
        <p:spPr>
          <a:xfrm>
            <a:off x="6520721" y="6532036"/>
            <a:ext cx="4456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(Göhler 2011. Tableau </a:t>
            </a:r>
            <a:r>
              <a:rPr lang="de-CH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adapté</a:t>
            </a:r>
            <a:r>
              <a:rPr lang="de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et </a:t>
            </a:r>
            <a:r>
              <a:rPr lang="de-CH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remanié</a:t>
            </a:r>
            <a:r>
              <a:rPr lang="de-CH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.)</a:t>
            </a:r>
            <a:endParaRPr lang="fr-FR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2F669A-DEA8-314E-A39A-73E911631FBE}"/>
              </a:ext>
            </a:extLst>
          </p:cNvPr>
          <p:cNvSpPr txBox="1"/>
          <p:nvPr/>
        </p:nvSpPr>
        <p:spPr>
          <a:xfrm>
            <a:off x="5530944" y="3715959"/>
            <a:ext cx="143946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fr-FR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Action sociale</a:t>
            </a:r>
          </a:p>
        </p:txBody>
      </p:sp>
    </p:spTree>
    <p:extLst>
      <p:ext uri="{BB962C8B-B14F-4D97-AF65-F5344CB8AC3E}">
        <p14:creationId xmlns:p14="http://schemas.microsoft.com/office/powerpoint/2010/main" val="3495640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B22071-3E50-283B-EAE9-F1D28E8F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Brève conclusion sur l’exemple de la pauvreté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3EDCFC-2FE0-B496-650E-B90CE1153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53" y="1939450"/>
            <a:ext cx="10336714" cy="3574941"/>
          </a:xfrm>
        </p:spPr>
        <p:txBody>
          <a:bodyPr anchor="ctr">
            <a:normAutofit/>
          </a:bodyPr>
          <a:lstStyle/>
          <a:p>
            <a:pPr algn="ctr"/>
            <a:r>
              <a:rPr lang="fr-FR" sz="2400" dirty="0"/>
              <a:t>Ce que nous avons tenté de mettre en évidence au travers de cet exemple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Du </a:t>
            </a:r>
            <a:r>
              <a:rPr lang="fr-FR" sz="2400" b="1" dirty="0"/>
              <a:t>phénomène social</a:t>
            </a:r>
            <a:r>
              <a:rPr lang="fr-FR" sz="2400" dirty="0"/>
              <a:t> à l’</a:t>
            </a:r>
            <a:r>
              <a:rPr lang="fr-FR" sz="2400" b="1" dirty="0"/>
              <a:t>action sociale</a:t>
            </a:r>
            <a:r>
              <a:rPr lang="fr-FR" sz="2400" dirty="0"/>
              <a:t>… en passant par l’identification du </a:t>
            </a:r>
            <a:r>
              <a:rPr lang="fr-FR" sz="2400" b="1" dirty="0"/>
              <a:t>problème</a:t>
            </a:r>
          </a:p>
          <a:p>
            <a:pPr algn="ctr"/>
            <a:endParaRPr lang="fr-FR" sz="1200" b="1" dirty="0"/>
          </a:p>
          <a:p>
            <a:pPr algn="ctr"/>
            <a:r>
              <a:rPr lang="fr-FR" sz="2400" b="1" dirty="0">
                <a:solidFill>
                  <a:schemeClr val="accent2"/>
                </a:solidFill>
              </a:rPr>
              <a:t>Phénomène </a:t>
            </a:r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 problème social  action sociale</a:t>
            </a:r>
          </a:p>
          <a:p>
            <a:pPr algn="ctr"/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Personnes pauvres  génération de risques sociaux  réponses sociales</a:t>
            </a:r>
          </a:p>
          <a:p>
            <a:r>
              <a:rPr lang="fr-FR" sz="2400" b="1" dirty="0">
                <a:solidFill>
                  <a:schemeClr val="accent2"/>
                </a:solidFill>
                <a:sym typeface="Wingdings" pitchFamily="2" charset="2"/>
              </a:rPr>
              <a:t>Nouveaux phénomènes    nouveaux risques sociaux  nouvelles réponses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4" name="Demi-tour 3">
            <a:extLst>
              <a:ext uri="{FF2B5EF4-FFF2-40B4-BE49-F238E27FC236}">
                <a16:creationId xmlns:a16="http://schemas.microsoft.com/office/drawing/2014/main" id="{A5121A47-7ABA-847F-0D37-4052100ACECF}"/>
              </a:ext>
            </a:extLst>
          </p:cNvPr>
          <p:cNvSpPr/>
          <p:nvPr/>
        </p:nvSpPr>
        <p:spPr>
          <a:xfrm rot="10800000">
            <a:off x="3056506" y="5444538"/>
            <a:ext cx="6363479" cy="802432"/>
          </a:xfrm>
          <a:prstGeom prst="utur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55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094D7-40B5-89BD-DA86-0017C9AA7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Teko Regular"/>
              </a:rPr>
              <a:t>LE CERCLE D’OR</a:t>
            </a:r>
            <a:br>
              <a:rPr lang="fr-FR" dirty="0">
                <a:latin typeface="Teko Regular"/>
              </a:rPr>
            </a:br>
            <a:br>
              <a:rPr lang="fr-FR" dirty="0">
                <a:latin typeface="Teko Regular"/>
              </a:rPr>
            </a:br>
            <a:r>
              <a:rPr lang="fr-CH" dirty="0">
                <a:hlinkClick r:id="rId2"/>
              </a:rPr>
              <a:t>Vidéos Bing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035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rganigramme : Connecteur 4"/>
          <p:cNvSpPr/>
          <p:nvPr/>
        </p:nvSpPr>
        <p:spPr>
          <a:xfrm>
            <a:off x="4935700" y="2116322"/>
            <a:ext cx="1857600" cy="1857676"/>
          </a:xfrm>
          <a:prstGeom prst="flowChartConnector">
            <a:avLst/>
          </a:prstGeom>
          <a:noFill/>
          <a:ln w="3810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rganigramme : Connecteur 5"/>
          <p:cNvSpPr/>
          <p:nvPr/>
        </p:nvSpPr>
        <p:spPr>
          <a:xfrm>
            <a:off x="4072051" y="1245160"/>
            <a:ext cx="3600000" cy="3600000"/>
          </a:xfrm>
          <a:prstGeom prst="flowChartConnector">
            <a:avLst/>
          </a:prstGeom>
          <a:noFill/>
          <a:ln w="5715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rganigramme : Connecteur 6"/>
          <p:cNvSpPr/>
          <p:nvPr/>
        </p:nvSpPr>
        <p:spPr>
          <a:xfrm>
            <a:off x="3194547" y="415789"/>
            <a:ext cx="5400000" cy="5400000"/>
          </a:xfrm>
          <a:prstGeom prst="flowChartConnector">
            <a:avLst/>
          </a:prstGeom>
          <a:noFill/>
          <a:ln w="57150" cmpd="thickThin">
            <a:solidFill>
              <a:srgbClr val="D4A5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3666" y="3218690"/>
            <a:ext cx="1398325" cy="7036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</a:p>
        </p:txBody>
      </p:sp>
      <p:sp>
        <p:nvSpPr>
          <p:cNvPr id="9" name="Rectangle 8"/>
          <p:cNvSpPr/>
          <p:nvPr/>
        </p:nvSpPr>
        <p:spPr>
          <a:xfrm>
            <a:off x="5013235" y="1771748"/>
            <a:ext cx="1774845" cy="115335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34869" y="4108751"/>
            <a:ext cx="1774845" cy="12514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0759" y="1919410"/>
            <a:ext cx="158088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POURQUOI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18827" y="2243016"/>
            <a:ext cx="2709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Très peu d’organisations savent pourquoi elles font ce qu’elles font.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ne s’agit pas de gagner de l’argent, ça c’est le résultat.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s’agit d’un but, d’une cause ou d’une croyance. C’est la raison même de l’existence de votre organisation.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861239" y="454021"/>
            <a:ext cx="15103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58744" y="777627"/>
            <a:ext cx="26337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Certaines organisations savent comment elles travaillent.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 sont ces caractéristiques qui les rendent particulières ou qui les distinguent de leurs concurrents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25844" y="4279653"/>
            <a:ext cx="8386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1" u="none" strike="noStrike" kern="1200" cap="none" spc="0" normalizeH="0" baseline="0" noProof="0" dirty="0">
                <a:ln/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QUOI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8831395" y="4603259"/>
            <a:ext cx="2633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Toutes les organisations de la planète savent ce qu’elles font.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Il s’agit des produits ou des services qu’elles vendent.</a:t>
            </a:r>
          </a:p>
        </p:txBody>
      </p:sp>
    </p:spTree>
    <p:extLst>
      <p:ext uri="{BB962C8B-B14F-4D97-AF65-F5344CB8AC3E}">
        <p14:creationId xmlns:p14="http://schemas.microsoft.com/office/powerpoint/2010/main" val="14235785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PIH_Pres_Bleu" id="{6FFF4B85-CD69-0F47-83F8-D354694A9D4F}" vid="{8AFEF7D2-8403-994F-8115-7FA20E638359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CD5DD771A65F429A59670D033C9F4C" ma:contentTypeVersion="13" ma:contentTypeDescription="Crée un document." ma:contentTypeScope="" ma:versionID="8c97b5b968ee014408f467b890dbebfe">
  <xsd:schema xmlns:xsd="http://www.w3.org/2001/XMLSchema" xmlns:xs="http://www.w3.org/2001/XMLSchema" xmlns:p="http://schemas.microsoft.com/office/2006/metadata/properties" xmlns:ns2="fb76b542-16db-4a4d-9b8b-0bd0d6f79a4a" xmlns:ns3="5a798345-c035-4083-9ff4-1a7534719f60" targetNamespace="http://schemas.microsoft.com/office/2006/metadata/properties" ma:root="true" ma:fieldsID="69d2b42bdc43f66df4954c5d84705f11" ns2:_="" ns3:_="">
    <xsd:import namespace="fb76b542-16db-4a4d-9b8b-0bd0d6f79a4a"/>
    <xsd:import namespace="5a798345-c035-4083-9ff4-1a7534719f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76b542-16db-4a4d-9b8b-0bd0d6f79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828fa14b-4350-403d-8b1b-4d2ec1ba44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98345-c035-4083-9ff4-1a7534719f6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12f709b-ef4a-4da7-9398-ea4ff12b11f0}" ma:internalName="TaxCatchAll" ma:showField="CatchAllData" ma:web="5a798345-c035-4083-9ff4-1a7534719f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798345-c035-4083-9ff4-1a7534719f60" xsi:nil="true"/>
    <lcf76f155ced4ddcb4097134ff3c332f xmlns="fb76b542-16db-4a4d-9b8b-0bd0d6f79a4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F04170-9E9C-48A3-ABFA-BAEDC93CF683}"/>
</file>

<file path=customXml/itemProps2.xml><?xml version="1.0" encoding="utf-8"?>
<ds:datastoreItem xmlns:ds="http://schemas.openxmlformats.org/officeDocument/2006/customXml" ds:itemID="{03E8F069-C1F6-4FD0-AAC0-40E7FC815F78}"/>
</file>

<file path=customXml/itemProps3.xml><?xml version="1.0" encoding="utf-8"?>
<ds:datastoreItem xmlns:ds="http://schemas.openxmlformats.org/officeDocument/2006/customXml" ds:itemID="{1468009B-E2D1-4A04-B913-0BC961FE9F02}"/>
</file>

<file path=docProps/app.xml><?xml version="1.0" encoding="utf-8"?>
<Properties xmlns="http://schemas.openxmlformats.org/officeDocument/2006/extended-properties" xmlns:vt="http://schemas.openxmlformats.org/officeDocument/2006/docPropsVTypes">
  <TotalTime>32225</TotalTime>
  <Words>2190</Words>
  <Application>Microsoft Macintosh PowerPoint</Application>
  <PresentationFormat>Grand écran</PresentationFormat>
  <Paragraphs>172</Paragraphs>
  <Slides>24</Slides>
  <Notes>4</Notes>
  <HiddenSlides>4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4" baseType="lpstr">
      <vt:lpstr>Arial</vt:lpstr>
      <vt:lpstr>Arial Rounded MT Bold</vt:lpstr>
      <vt:lpstr>Arial,Sans-Serif</vt:lpstr>
      <vt:lpstr>Calibri</vt:lpstr>
      <vt:lpstr>Lato</vt:lpstr>
      <vt:lpstr>Lato Light</vt:lpstr>
      <vt:lpstr>Teko Light</vt:lpstr>
      <vt:lpstr>Teko Regular</vt:lpstr>
      <vt:lpstr>Wingdings</vt:lpstr>
      <vt:lpstr>Thème Office</vt:lpstr>
      <vt:lpstr>Organisation de l’action sociale Journée 3</vt:lpstr>
      <vt:lpstr>Programme des trois jours</vt:lpstr>
      <vt:lpstr>Programme de la journée</vt:lpstr>
      <vt:lpstr>rappels</vt:lpstr>
      <vt:lpstr>Dynamique de la politique (sociale) – exemple Pauvreté configuration et reconfiguration de l’organisation de l’action sociale</vt:lpstr>
      <vt:lpstr>Dynamique de l'action sociale Individus - Institutions</vt:lpstr>
      <vt:lpstr>Brève conclusion sur l’exemple de la pauvreté</vt:lpstr>
      <vt:lpstr>LE CERCLE D’OR  Vidéos Bing</vt:lpstr>
      <vt:lpstr>Présentation PowerPoint</vt:lpstr>
      <vt:lpstr>Présentation PowerPoint</vt:lpstr>
      <vt:lpstr>Consignes Exercice de groupes</vt:lpstr>
      <vt:lpstr>Présentation PowerPoint</vt:lpstr>
      <vt:lpstr>Rappel des groupes constitués   </vt:lpstr>
      <vt:lpstr>Exercice en groupe Consignes   </vt:lpstr>
      <vt:lpstr>Consignes – travail en groupe </vt:lpstr>
      <vt:lpstr>Consignes - travail en groupe  </vt:lpstr>
      <vt:lpstr>Consignes</vt:lpstr>
      <vt:lpstr>et demain?</vt:lpstr>
      <vt:lpstr>Question</vt:lpstr>
      <vt:lpstr>Webographie</vt:lpstr>
      <vt:lpstr>Podcasts et Vidéos</vt:lpstr>
      <vt:lpstr>bibliographie</vt:lpstr>
      <vt:lpstr>bibliographie</vt:lpstr>
      <vt:lpstr>bibliographie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Ehrwein</dc:creator>
  <cp:lastModifiedBy>Céline Ehrwein</cp:lastModifiedBy>
  <cp:revision>145</cp:revision>
  <cp:lastPrinted>2023-04-12T13:23:05Z</cp:lastPrinted>
  <dcterms:created xsi:type="dcterms:W3CDTF">2022-08-02T12:44:01Z</dcterms:created>
  <dcterms:modified xsi:type="dcterms:W3CDTF">2025-04-29T05:55:50Z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0x010100F8CD5DD771A65F429A59670D033C9F4C</vt:lpwstr>
  </property>
</Properties>
</file>