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22"/>
  </p:notesMasterIdLst>
  <p:sldIdLst>
    <p:sldId id="261" r:id="rId6"/>
    <p:sldId id="262" r:id="rId7"/>
    <p:sldId id="275" r:id="rId8"/>
    <p:sldId id="263" r:id="rId9"/>
    <p:sldId id="277" r:id="rId10"/>
    <p:sldId id="267" r:id="rId11"/>
    <p:sldId id="266" r:id="rId12"/>
    <p:sldId id="281" r:id="rId13"/>
    <p:sldId id="256" r:id="rId14"/>
    <p:sldId id="270" r:id="rId15"/>
    <p:sldId id="265" r:id="rId16"/>
    <p:sldId id="271" r:id="rId17"/>
    <p:sldId id="273" r:id="rId18"/>
    <p:sldId id="280" r:id="rId19"/>
    <p:sldId id="27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DD966-97D9-E449-A09E-35C303ABEAC1}" v="16" dt="2025-08-26T06:41:50.540"/>
    <p1510:client id="{905A159F-0390-05D7-12A7-581F2E35CB27}" v="1" dt="2025-08-26T08:07:04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e-Eliane Grandjean" userId="4ef15774-43e2-415a-8eae-c6ff683ac1f5" providerId="ADAL" clId="{7C76FC53-1D14-5E7E-B201-95BFDD45AA68}"/>
    <pc:docChg chg="undo custSel addSld delSld modSld">
      <pc:chgData name="Claude-Eliane Grandjean" userId="4ef15774-43e2-415a-8eae-c6ff683ac1f5" providerId="ADAL" clId="{7C76FC53-1D14-5E7E-B201-95BFDD45AA68}" dt="2025-08-26T07:57:19.208" v="449" actId="14100"/>
      <pc:docMkLst>
        <pc:docMk/>
      </pc:docMkLst>
      <pc:sldChg chg="modSp mod">
        <pc:chgData name="Claude-Eliane Grandjean" userId="4ef15774-43e2-415a-8eae-c6ff683ac1f5" providerId="ADAL" clId="{7C76FC53-1D14-5E7E-B201-95BFDD45AA68}" dt="2025-08-26T06:41:50.536" v="293" actId="20577"/>
        <pc:sldMkLst>
          <pc:docMk/>
          <pc:sldMk cId="4061011208" sldId="263"/>
        </pc:sldMkLst>
        <pc:spChg chg="mod">
          <ac:chgData name="Claude-Eliane Grandjean" userId="4ef15774-43e2-415a-8eae-c6ff683ac1f5" providerId="ADAL" clId="{7C76FC53-1D14-5E7E-B201-95BFDD45AA68}" dt="2025-08-26T06:41:50.536" v="293" actId="20577"/>
          <ac:spMkLst>
            <pc:docMk/>
            <pc:sldMk cId="4061011208" sldId="263"/>
            <ac:spMk id="3" creationId="{F336DA0A-2517-4D8C-1442-39930E75653E}"/>
          </ac:spMkLst>
        </pc:spChg>
      </pc:sldChg>
      <pc:sldChg chg="addSp delSp modSp mod">
        <pc:chgData name="Claude-Eliane Grandjean" userId="4ef15774-43e2-415a-8eae-c6ff683ac1f5" providerId="ADAL" clId="{7C76FC53-1D14-5E7E-B201-95BFDD45AA68}" dt="2025-08-26T07:57:19.208" v="449" actId="14100"/>
        <pc:sldMkLst>
          <pc:docMk/>
          <pc:sldMk cId="981565979" sldId="272"/>
        </pc:sldMkLst>
        <pc:spChg chg="mod">
          <ac:chgData name="Claude-Eliane Grandjean" userId="4ef15774-43e2-415a-8eae-c6ff683ac1f5" providerId="ADAL" clId="{7C76FC53-1D14-5E7E-B201-95BFDD45AA68}" dt="2025-08-26T07:41:04.379" v="333" actId="207"/>
          <ac:spMkLst>
            <pc:docMk/>
            <pc:sldMk cId="981565979" sldId="272"/>
            <ac:spMk id="5" creationId="{470F3C68-F9FD-E2C6-D1F9-E128A2DAB501}"/>
          </ac:spMkLst>
        </pc:spChg>
        <pc:spChg chg="add mod">
          <ac:chgData name="Claude-Eliane Grandjean" userId="4ef15774-43e2-415a-8eae-c6ff683ac1f5" providerId="ADAL" clId="{7C76FC53-1D14-5E7E-B201-95BFDD45AA68}" dt="2025-08-26T07:57:19.208" v="449" actId="14100"/>
          <ac:spMkLst>
            <pc:docMk/>
            <pc:sldMk cId="981565979" sldId="272"/>
            <ac:spMk id="6" creationId="{BEF27E71-CDE1-636E-4C6B-F2CD82169FDE}"/>
          </ac:spMkLst>
        </pc:spChg>
      </pc:sldChg>
      <pc:sldChg chg="modNotesTx">
        <pc:chgData name="Claude-Eliane Grandjean" userId="4ef15774-43e2-415a-8eae-c6ff683ac1f5" providerId="ADAL" clId="{7C76FC53-1D14-5E7E-B201-95BFDD45AA68}" dt="2025-08-26T05:48:51.436" v="289" actId="20577"/>
        <pc:sldMkLst>
          <pc:docMk/>
          <pc:sldMk cId="3732056888" sldId="275"/>
        </pc:sldMkLst>
      </pc:sldChg>
      <pc:sldChg chg="modSp mod">
        <pc:chgData name="Claude-Eliane Grandjean" userId="4ef15774-43e2-415a-8eae-c6ff683ac1f5" providerId="ADAL" clId="{7C76FC53-1D14-5E7E-B201-95BFDD45AA68}" dt="2025-08-18T13:19:23.853" v="2" actId="1076"/>
        <pc:sldMkLst>
          <pc:docMk/>
          <pc:sldMk cId="622767024" sldId="277"/>
        </pc:sldMkLst>
        <pc:picChg chg="mod">
          <ac:chgData name="Claude-Eliane Grandjean" userId="4ef15774-43e2-415a-8eae-c6ff683ac1f5" providerId="ADAL" clId="{7C76FC53-1D14-5E7E-B201-95BFDD45AA68}" dt="2025-08-18T13:19:23.853" v="2" actId="1076"/>
          <ac:picMkLst>
            <pc:docMk/>
            <pc:sldMk cId="622767024" sldId="277"/>
            <ac:picMk id="5" creationId="{DDF69A7F-1FAE-C7A3-019A-CB2696785987}"/>
          </ac:picMkLst>
        </pc:picChg>
      </pc:sldChg>
      <pc:sldChg chg="del">
        <pc:chgData name="Claude-Eliane Grandjean" userId="4ef15774-43e2-415a-8eae-c6ff683ac1f5" providerId="ADAL" clId="{7C76FC53-1D14-5E7E-B201-95BFDD45AA68}" dt="2025-08-18T13:55:17.717" v="151" actId="2696"/>
        <pc:sldMkLst>
          <pc:docMk/>
          <pc:sldMk cId="119171192" sldId="278"/>
        </pc:sldMkLst>
      </pc:sldChg>
      <pc:sldChg chg="modSp new mod">
        <pc:chgData name="Claude-Eliane Grandjean" userId="4ef15774-43e2-415a-8eae-c6ff683ac1f5" providerId="ADAL" clId="{7C76FC53-1D14-5E7E-B201-95BFDD45AA68}" dt="2025-08-18T13:55:03.490" v="150" actId="20577"/>
        <pc:sldMkLst>
          <pc:docMk/>
          <pc:sldMk cId="2883478869" sldId="279"/>
        </pc:sldMkLst>
        <pc:spChg chg="mod">
          <ac:chgData name="Claude-Eliane Grandjean" userId="4ef15774-43e2-415a-8eae-c6ff683ac1f5" providerId="ADAL" clId="{7C76FC53-1D14-5E7E-B201-95BFDD45AA68}" dt="2025-08-18T13:44:13.724" v="61" actId="20577"/>
          <ac:spMkLst>
            <pc:docMk/>
            <pc:sldMk cId="2883478869" sldId="279"/>
            <ac:spMk id="2" creationId="{18C43463-8A2A-91A2-59A6-7787334B9861}"/>
          </ac:spMkLst>
        </pc:spChg>
        <pc:spChg chg="mod">
          <ac:chgData name="Claude-Eliane Grandjean" userId="4ef15774-43e2-415a-8eae-c6ff683ac1f5" providerId="ADAL" clId="{7C76FC53-1D14-5E7E-B201-95BFDD45AA68}" dt="2025-08-18T13:55:03.490" v="150" actId="20577"/>
          <ac:spMkLst>
            <pc:docMk/>
            <pc:sldMk cId="2883478869" sldId="279"/>
            <ac:spMk id="3" creationId="{80DEF147-D30B-75AC-9F89-DCA06087615C}"/>
          </ac:spMkLst>
        </pc:spChg>
      </pc:sldChg>
      <pc:sldChg chg="modSp new mod">
        <pc:chgData name="Claude-Eliane Grandjean" userId="4ef15774-43e2-415a-8eae-c6ff683ac1f5" providerId="ADAL" clId="{7C76FC53-1D14-5E7E-B201-95BFDD45AA68}" dt="2025-08-18T13:43:17.446" v="30" actId="20577"/>
        <pc:sldMkLst>
          <pc:docMk/>
          <pc:sldMk cId="2242823858" sldId="280"/>
        </pc:sldMkLst>
        <pc:spChg chg="mod">
          <ac:chgData name="Claude-Eliane Grandjean" userId="4ef15774-43e2-415a-8eae-c6ff683ac1f5" providerId="ADAL" clId="{7C76FC53-1D14-5E7E-B201-95BFDD45AA68}" dt="2025-08-18T13:29:56.648" v="8" actId="20578"/>
          <ac:spMkLst>
            <pc:docMk/>
            <pc:sldMk cId="2242823858" sldId="280"/>
            <ac:spMk id="2" creationId="{0D52D3BA-7E76-FB93-E8B8-7DFE9A26C4FF}"/>
          </ac:spMkLst>
        </pc:spChg>
        <pc:spChg chg="mod">
          <ac:chgData name="Claude-Eliane Grandjean" userId="4ef15774-43e2-415a-8eae-c6ff683ac1f5" providerId="ADAL" clId="{7C76FC53-1D14-5E7E-B201-95BFDD45AA68}" dt="2025-08-18T13:43:17.446" v="30" actId="20577"/>
          <ac:spMkLst>
            <pc:docMk/>
            <pc:sldMk cId="2242823858" sldId="280"/>
            <ac:spMk id="3" creationId="{CECA82C0-BEB2-A000-843A-6F00D3C6D612}"/>
          </ac:spMkLst>
        </pc:spChg>
      </pc:sldChg>
    </pc:docChg>
  </pc:docChgLst>
  <pc:docChgLst>
    <pc:chgData name="Claude-Eliane Grandjean" userId="S::claude-eliane.grandjean@arpih.ch::4ef15774-43e2-415a-8eae-c6ff683ac1f5" providerId="AD" clId="Web-{905A159F-0390-05D7-12A7-581F2E35CB27}"/>
    <pc:docChg chg="addSld">
      <pc:chgData name="Claude-Eliane Grandjean" userId="S::claude-eliane.grandjean@arpih.ch::4ef15774-43e2-415a-8eae-c6ff683ac1f5" providerId="AD" clId="Web-{905A159F-0390-05D7-12A7-581F2E35CB27}" dt="2025-08-26T08:07:04.269" v="0"/>
      <pc:docMkLst>
        <pc:docMk/>
      </pc:docMkLst>
      <pc:sldChg chg="new">
        <pc:chgData name="Claude-Eliane Grandjean" userId="S::claude-eliane.grandjean@arpih.ch::4ef15774-43e2-415a-8eae-c6ff683ac1f5" providerId="AD" clId="Web-{905A159F-0390-05D7-12A7-581F2E35CB27}" dt="2025-08-26T08:07:04.269" v="0"/>
        <pc:sldMkLst>
          <pc:docMk/>
          <pc:sldMk cId="2270311109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DEBD3-E048-104E-A23E-441EE1F1B60C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687A-3667-4644-B67D-78830875BA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5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04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4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0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4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1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Lecture du document de Sabine </a:t>
            </a:r>
            <a:r>
              <a:rPr lang="fr-FR" err="1"/>
              <a:t>edu</a:t>
            </a:r>
            <a:r>
              <a:rPr lang="fr-FR"/>
              <a:t> Wiki mise en commun des commentaires et questions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0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4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Demander aux étudiants de déterminer quels sont les 3 thèmes qu’ils connaissent le moins pour constituer les groupes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E5C6-183F-0242-902A-D1E93F7201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Penser intégrer Stéphanie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79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7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0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687A-3667-4644-B67D-78830875BA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83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9414E48-5EBF-3E4A-92F9-F8B9C0B9E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788" y="2299360"/>
            <a:ext cx="10038080" cy="1030389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800" b="0" i="0">
                <a:latin typeface="Teko Regular" panose="02000000000000000000" pitchFamily="2" charset="77"/>
                <a:cs typeface="Teko Regular" panose="02000000000000000000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2400" y="284137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00" b="0" i="0">
                <a:latin typeface="Teko Light" panose="02000000000000000000" pitchFamily="2" charset="77"/>
                <a:cs typeface="Teko Light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624" y="50391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45A415-B5DA-9347-A999-6701C83BE4AB}" type="datetimeFigureOut">
              <a:rPr lang="fr-FR" smtClean="0"/>
              <a:pPr/>
              <a:t>26/08/2025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1CD5C-4EC6-6C1D-453C-B4AE5A361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FDFBDF-C343-AB92-0248-C790440A9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D23D2-1D83-8345-59AC-818102B5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6A7AC-FD5D-8714-C53D-366298E8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EFF3D-B45A-4BFD-4977-8250C059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128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947BC-C24E-6A17-5B53-E13EE29C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E2FD6B-1203-3959-8304-8279BE65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DA017-E972-6914-CA34-25169ECA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18D15C-E345-6EEE-C234-76CE319D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54AD1-2C4B-D218-6679-709FE7CB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9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64692-6EF9-DC70-41EA-5B845D4A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F0898A-AD3A-6D3E-6E7D-7412F458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66646-8E70-320D-CC80-A80FC38C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ED62C-DE45-FF6C-3F52-81F6E71D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E2115-75BC-9E36-296B-F387006D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856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10357-D717-CADB-38C3-9AADFE5A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2718E-F875-DABF-0301-C97CE88D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4E3B60-BEB4-450C-CBEA-43CD6F4D1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FB5129-21A7-C2AB-B318-57B1EB70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FF0BAA-7097-681A-F653-EABB1712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808AD8-4EC6-E2FE-C28D-E05F07D7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013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EA02A-AB8C-C414-4502-67685D3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F5F43-B455-7C91-4435-36271C18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60690-CA6F-F64F-ED0E-43E37CA6F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8DDACC-BEAC-DCA6-9D98-6C15C1824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66BD07-D728-E732-2300-90692A2EF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725D19-2EF6-EC0C-7234-3515AE7D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30BEF5-5359-AC9B-765C-F730724F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0A1FE7-A272-7308-6732-E3EE49FC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226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3DAC0-860A-7497-4D83-3766839A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5E36E0-D8DB-4B5E-BD04-76B63BE3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53EE6D-1DCF-1D13-AD37-1F908D48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6BB0FA-349E-F4FD-4A21-1CDE794F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8194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1B210E-6F93-DDBC-51B6-D1B46019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D0C136-DA55-2CD7-166B-81E8C25E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A542A6-1EE2-E69E-3F15-1FFC2804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400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37A42-5F4A-8BB7-7F6A-4AD69847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84BE9-91EE-0A5F-46E0-4B63287E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859BA-AE92-E577-F386-2DB6375E8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FDF538-C327-38FF-EC74-6138CDAF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57D55-9B51-5BBE-F152-BEE09064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8E9A56-D8A0-E649-819F-F5924607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219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3BC3C-4468-0CC0-AAA0-5E55B35A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6EA243-D7C5-0B20-9BC0-E2CF06885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B54275-557B-A0F3-5AB1-6ECA1BBF9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07ECB8-45C0-D805-43BC-63A5B787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EEEBE-CBCD-2061-4311-0275A0B5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D225B4-3B46-1384-7A94-086A32F3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289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8FC2A-8573-5677-E70D-1CF95FA6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05E1A7-2F2F-CB8F-F1FB-EFF13DA9F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2DE87D-A0CA-7660-46A4-DE5C4410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D3B908-90E9-3CB2-115F-1DFE95B5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BF8565-25D6-A2B0-4C84-7FFB67AF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378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641" y="813997"/>
            <a:ext cx="10096500" cy="1079863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252" y="1939451"/>
            <a:ext cx="8658861" cy="3509554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74305" y="5839216"/>
            <a:ext cx="1203021" cy="365125"/>
          </a:xfrm>
        </p:spPr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68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BA6951-DA21-E81F-AA8E-D7EE0A497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3C56D9-0BF3-5240-C62A-0B6E4AB9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F956D-364D-687B-52AA-CE8A574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77F97-A80E-609E-93C4-76682E8A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58370-8A4F-16F5-2754-611FA85D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89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F512796-A3DE-5943-9A93-D33A4003A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450" y="2564418"/>
            <a:ext cx="10151473" cy="949236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449" y="31558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0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1221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71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76" y="809914"/>
            <a:ext cx="10147800" cy="8239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059" y="1754521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059" y="2799550"/>
            <a:ext cx="4789989" cy="33593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762205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807233"/>
            <a:ext cx="4789989" cy="33593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0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260592" cy="1221377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360" y="2092619"/>
            <a:ext cx="6072777" cy="37274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619" y="2095180"/>
            <a:ext cx="3260593" cy="37353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0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541212" cy="1230086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7236" y="804263"/>
            <a:ext cx="6057400" cy="49464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3864" y="2026664"/>
            <a:ext cx="354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09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C46AFE-FF1C-2D4E-9029-657436E58F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376" y="1802573"/>
            <a:ext cx="8662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0545A415-B5DA-9347-A999-6701C83BE4AB}" type="datetimeFigureOut">
              <a:rPr lang="fr-FR" smtClean="0"/>
              <a:pPr/>
              <a:t>26/08/2025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5150" y="5843607"/>
            <a:ext cx="127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8FD1DA32-DF65-8B44-8473-3773A2490AE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0" i="0" kern="1200" cap="all" baseline="0">
          <a:solidFill>
            <a:schemeClr val="tx1">
              <a:lumMod val="65000"/>
              <a:lumOff val="35000"/>
            </a:schemeClr>
          </a:solidFill>
          <a:latin typeface="Teko Regular" panose="02000000000000000000" pitchFamily="2" charset="77"/>
          <a:ea typeface="+mj-ea"/>
          <a:cs typeface="Teko Regular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C076D8-582F-CAA1-E1BA-65B47E3A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3AEEBD-58AC-09AB-F7CF-79C27E92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FAC58-A08B-04A4-8CD3-EDEE8111D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A402-E1E0-254D-ADB7-6C06C36EBE70}" type="datetimeFigureOut">
              <a:rPr lang="fr-CH" smtClean="0"/>
              <a:t>26.08.2025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FD3CD0-8DC5-79B0-75E1-496652417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EF9CC-218C-D99D-C916-9E940EE07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D09C-FD69-F44F-9510-8C84AF5D4D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28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avadinisavoy.netboard.me/approchespxcifi/?tab=7074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fr\M%25C3%25A9thode_p%25C3%25A9dagogique%23La_m&#233;thode_ac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techwiki.unige.ch/fr/Classe_renvers%C3%A9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3B355-8AC7-D5FA-50DA-3AF03823A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Approches spécifiques EDS 24-27B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FDCAF3-61B8-AABD-1DB3-BCD49A59B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496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DCBFE-DBC1-0763-2E00-435D086D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– cadre horaire EDS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2BA6397-09CE-3040-EA57-79A864482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86771"/>
              </p:ext>
            </p:extLst>
          </p:nvPr>
        </p:nvGraphicFramePr>
        <p:xfrm>
          <a:off x="1783118" y="1657579"/>
          <a:ext cx="8895358" cy="4386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5119">
                  <a:extLst>
                    <a:ext uri="{9D8B030D-6E8A-4147-A177-3AD203B41FA5}">
                      <a16:colId xmlns:a16="http://schemas.microsoft.com/office/drawing/2014/main" val="1654549303"/>
                    </a:ext>
                  </a:extLst>
                </a:gridCol>
                <a:gridCol w="2807302">
                  <a:extLst>
                    <a:ext uri="{9D8B030D-6E8A-4147-A177-3AD203B41FA5}">
                      <a16:colId xmlns:a16="http://schemas.microsoft.com/office/drawing/2014/main" val="4113720351"/>
                    </a:ext>
                  </a:extLst>
                </a:gridCol>
                <a:gridCol w="3122937">
                  <a:extLst>
                    <a:ext uri="{9D8B030D-6E8A-4147-A177-3AD203B41FA5}">
                      <a16:colId xmlns:a16="http://schemas.microsoft.com/office/drawing/2014/main" val="2764561549"/>
                    </a:ext>
                  </a:extLst>
                </a:gridCol>
              </a:tblGrid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2800" b="0" i="0">
                          <a:latin typeface="Teko Medium" panose="02000000000000000000" pitchFamily="2" charset="77"/>
                          <a:cs typeface="Teko Medium" panose="02000000000000000000" pitchFamily="2" charset="77"/>
                        </a:rPr>
                        <a:t>Thématique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800" b="0" i="0">
                          <a:latin typeface="Teko Medium" panose="02000000000000000000" pitchFamily="2" charset="77"/>
                          <a:cs typeface="Teko Medium" panose="02000000000000000000" pitchFamily="2" charset="77"/>
                        </a:rPr>
                        <a:t>Etudiants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800" b="0" i="0">
                          <a:latin typeface="Teko Medium" panose="02000000000000000000" pitchFamily="2" charset="77"/>
                          <a:cs typeface="Teko Medium" panose="02000000000000000000" pitchFamily="2" charset="77"/>
                        </a:rPr>
                        <a:t>Dates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408817223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Polyhandicap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24 novembre(matin)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2153043905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Handicap sensoriel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24 novembre </a:t>
                      </a:r>
                      <a:r>
                        <a:rPr kumimoji="0" lang="fr-CH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(après-midi)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354248318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Handicap moteur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 décembre (matin)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1662980002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Handicap psychique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  décembre (après-midi)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2904985295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Handicap mental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06  janvier (matin)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423447470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Troubles cognitifs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06 janvier (après-midi)</a:t>
                      </a: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284020953"/>
                  </a:ext>
                </a:extLst>
              </a:tr>
              <a:tr h="548303"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Maladies invalidantes</a:t>
                      </a: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00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20  janvier (</a:t>
                      </a:r>
                      <a:r>
                        <a:rPr kumimoji="0" lang="fr-CH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après-midi)</a:t>
                      </a:r>
                      <a:endParaRPr lang="fr-CH" sz="1700" b="0" i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85621" marR="85621" marT="42811" marB="42811" anchor="ctr"/>
                </a:tc>
                <a:extLst>
                  <a:ext uri="{0D108BD9-81ED-4DB2-BD59-A6C34878D82A}">
                    <a16:rowId xmlns:a16="http://schemas.microsoft.com/office/drawing/2014/main" val="241086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4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E70B5-8FE6-66A1-FE56-47CFD6DD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IMPONDÉrables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82592-C236-6370-E80F-BE9EBE6D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37" y="1713818"/>
            <a:ext cx="9755925" cy="3855707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Effectuer des recherches (littérature spécialisée, articles, web, 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S'entretenir avec une personne concernée par la thématique (personne touchée par la thématique, proches...) dans une logique de témoignage 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S'entretenir avec un spécialiste de l'accompagnement concerné par la thématique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Produire du contenu et déposer des ressources sur la thématique sur un site web </a:t>
            </a:r>
            <a:r>
              <a:rPr lang="fr-CH" sz="2400" err="1"/>
              <a:t>Netboard</a:t>
            </a:r>
            <a:r>
              <a:rPr lang="fr-CH" sz="2400"/>
              <a:t> mis à disposition de la classe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Animer une demi-journée de cours</a:t>
            </a:r>
          </a:p>
          <a:p>
            <a:pPr marL="1028700" lvl="1" indent="-342900" fontAlgn="base">
              <a:buFont typeface="Courier New" panose="02070309020205020404" pitchFamily="49" charset="0"/>
              <a:buChar char="o"/>
            </a:pPr>
            <a:r>
              <a:rPr lang="fr-CH" sz="2400" i="1">
                <a:solidFill>
                  <a:schemeClr val="accent2"/>
                </a:solidFill>
              </a:rPr>
              <a:t>Connaissances essentielles pour le type de handicap/maladie/troubles</a:t>
            </a:r>
          </a:p>
          <a:p>
            <a:pPr marL="1028700" lvl="1" indent="-342900" fontAlgn="base">
              <a:buFont typeface="Courier New" panose="02070309020205020404" pitchFamily="49" charset="0"/>
              <a:buChar char="o"/>
            </a:pPr>
            <a:r>
              <a:rPr lang="fr-CH" sz="2400" i="1">
                <a:solidFill>
                  <a:schemeClr val="accent2"/>
                </a:solidFill>
              </a:rPr>
              <a:t>Méthodologies d’accompagnement (CH et dans le monde)</a:t>
            </a:r>
          </a:p>
        </p:txBody>
      </p:sp>
    </p:spTree>
    <p:extLst>
      <p:ext uri="{BB962C8B-B14F-4D97-AF65-F5344CB8AC3E}">
        <p14:creationId xmlns:p14="http://schemas.microsoft.com/office/powerpoint/2010/main" val="24610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E70B5-8FE6-66A1-FE56-47CFD6DD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POINTS D’ATTENTION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82592-C236-6370-E80F-BE9EBE6D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38" y="1724576"/>
            <a:ext cx="9593398" cy="3855707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Ressources théoriques venant d’auteurs ou d’organismes reconnus dans le domaine</a:t>
            </a:r>
          </a:p>
          <a:p>
            <a:pPr marL="342900" lvl="0" indent="-342900" fontAlgn="base">
              <a:buFont typeface="Symbol" pitchFamily="2" charset="2"/>
              <a:buChar char=""/>
            </a:pPr>
            <a:endParaRPr lang="fr-CH" sz="2400"/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Ne pas hésiter à avoir un regard/esprit critique sur les sources sélectionnées (théories, interview, témoignages)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endParaRPr lang="fr-CH" sz="2400"/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 sz="2400"/>
              <a:t>Être attentif aux techniques d’animation (</a:t>
            </a:r>
            <a:r>
              <a:rPr lang="fr-CH" sz="2400" err="1"/>
              <a:t>cf</a:t>
            </a:r>
            <a:r>
              <a:rPr lang="fr-CH" sz="2400"/>
              <a:t> cours didactique)</a:t>
            </a:r>
          </a:p>
        </p:txBody>
      </p:sp>
    </p:spTree>
    <p:extLst>
      <p:ext uri="{BB962C8B-B14F-4D97-AF65-F5344CB8AC3E}">
        <p14:creationId xmlns:p14="http://schemas.microsoft.com/office/powerpoint/2010/main" val="370232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82592-C236-6370-E80F-BE9EBE6D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38" y="1724576"/>
            <a:ext cx="9593398" cy="3855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ctr" fontAlgn="base"/>
            <a:endParaRPr lang="fr-CH" sz="4000"/>
          </a:p>
          <a:p>
            <a:pPr lvl="0" algn="ctr" fontAlgn="base"/>
            <a:r>
              <a:rPr lang="fr-CH" sz="4000">
                <a:latin typeface="Lato Light"/>
                <a:ea typeface="Lato Light"/>
                <a:cs typeface="Lato Light"/>
              </a:rPr>
              <a:t>Dans votre cursus d’étudiant·e, quelles sont les modalités que vous avez rencontrées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ABAF838-C837-499D-8745-1A20524C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450" y="803099"/>
            <a:ext cx="10151473" cy="949236"/>
          </a:xfrm>
        </p:spPr>
        <p:txBody>
          <a:bodyPr/>
          <a:lstStyle/>
          <a:p>
            <a:r>
              <a:rPr lang="fr-FR"/>
              <a:t>Introduction à la didactique</a:t>
            </a:r>
          </a:p>
        </p:txBody>
      </p:sp>
    </p:spTree>
    <p:extLst>
      <p:ext uri="{BB962C8B-B14F-4D97-AF65-F5344CB8AC3E}">
        <p14:creationId xmlns:p14="http://schemas.microsoft.com/office/powerpoint/2010/main" val="316752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2D3BA-7E76-FB93-E8B8-7DFE9A26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OUTIL NUMÉRIQUE</a:t>
            </a:r>
            <a:br>
              <a:rPr lang="fr-CH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82C0-BEB2-A000-843A-6F00D3C6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 Mode d’emploi : Création d’un </a:t>
            </a:r>
            <a:r>
              <a:rPr lang="fr-CH" err="1"/>
              <a:t>Netboard</a:t>
            </a:r>
            <a:endParaRPr lang="fr-CH"/>
          </a:p>
          <a:p>
            <a:r>
              <a:rPr lang="fr-CH">
                <a:hlinkClick r:id="rId2"/>
              </a:rPr>
              <a:t>https://cavadinisavoy.netboard.me/approchespxcifi/?tab=707458</a:t>
            </a:r>
            <a:endParaRPr lang="fr-CH"/>
          </a:p>
          <a:p>
            <a:endParaRPr lang="fr-CH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2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70F3C68-F9FD-E2C6-D1F9-E128A2DA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solidFill>
                  <a:srgbClr val="FF0000"/>
                </a:solidFill>
              </a:rPr>
              <a:t>Exercice NETBOARD 1 X par groupe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F27E71-CDE1-636E-4C6B-F2CD8216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6" y="1157468"/>
            <a:ext cx="10714723" cy="5102655"/>
          </a:xfrm>
        </p:spPr>
        <p:txBody>
          <a:bodyPr>
            <a:normAutofit/>
          </a:bodyPr>
          <a:lstStyle/>
          <a:p>
            <a:r>
              <a:rPr lang="fr-CH"/>
              <a:t> A vous de créer maintenant votre </a:t>
            </a:r>
            <a:r>
              <a:rPr lang="fr-CH" err="1"/>
              <a:t>Netboard</a:t>
            </a:r>
            <a:r>
              <a:rPr lang="fr-CH"/>
              <a:t> en fonction de l’approche spécifique que vous avez choisi dans le groupe </a:t>
            </a:r>
          </a:p>
          <a:p>
            <a:r>
              <a:rPr lang="fr-CH"/>
              <a:t> </a:t>
            </a:r>
            <a:r>
              <a:rPr lang="fr-CH" b="1"/>
              <a:t>Les différentes étapes : </a:t>
            </a:r>
            <a:endParaRPr lang="fr-CH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/>
              <a:t>Inscrivez-vous sur </a:t>
            </a:r>
            <a:r>
              <a:rPr lang="fr-CH" err="1"/>
              <a:t>Netboard</a:t>
            </a:r>
            <a:endParaRPr lang="fr-CH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/>
              <a:t>Créez votre propre tableau avec vos préférences d’apparence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CH"/>
              <a:t>Ajoutez un onglet et nommez-le « exercice » Dans cet onglet 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CH"/>
              <a:t>Ajoutez un PPT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CH"/>
              <a:t>Ajoutez un document </a:t>
            </a:r>
            <a:r>
              <a:rPr lang="fr-CH" err="1"/>
              <a:t>word</a:t>
            </a:r>
            <a:r>
              <a:rPr lang="fr-CH"/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CH"/>
              <a:t>Ajoutez un document PDF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CH"/>
              <a:t>Ajoutez un lien (internet et vidéo)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CH"/>
              <a:t>Ajouter un texte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b="1">
                <a:solidFill>
                  <a:srgbClr val="FF0000"/>
                </a:solidFill>
              </a:rPr>
              <a:t>Une fois ces étapes réalisées, envoyez le lien de votre </a:t>
            </a:r>
            <a:r>
              <a:rPr lang="fr-CH" b="1" err="1">
                <a:solidFill>
                  <a:srgbClr val="FF0000"/>
                </a:solidFill>
              </a:rPr>
              <a:t>Netboard</a:t>
            </a:r>
            <a:r>
              <a:rPr lang="fr-CH" b="1">
                <a:solidFill>
                  <a:srgbClr val="FF0000"/>
                </a:solidFill>
              </a:rPr>
              <a:t> dans le canal Cours-2</a:t>
            </a:r>
            <a:r>
              <a:rPr lang="fr-CH" b="1" baseline="30000">
                <a:solidFill>
                  <a:srgbClr val="FF0000"/>
                </a:solidFill>
              </a:rPr>
              <a:t>ème</a:t>
            </a:r>
            <a:r>
              <a:rPr lang="fr-CH" b="1">
                <a:solidFill>
                  <a:srgbClr val="FF0000"/>
                </a:solidFill>
              </a:rPr>
              <a:t> année- COMPA- approches spécifiques</a:t>
            </a:r>
          </a:p>
          <a:p>
            <a:pPr lvl="0"/>
            <a:endParaRPr lang="fr-CH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6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43463-8A2A-91A2-59A6-7787334B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 la suite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EF147-D30B-75AC-9F89-DCA06087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/>
              <a:t>Travail en sous-groupes:</a:t>
            </a:r>
          </a:p>
          <a:p>
            <a:r>
              <a:rPr lang="fr-CH"/>
              <a:t>Identifiez vos envies et vos besoins dans le cadre de cette préparation de cours.</a:t>
            </a:r>
          </a:p>
          <a:p>
            <a:r>
              <a:rPr lang="fr-CH"/>
              <a:t>Identifiez également les ressources existantes dans votre environnement.</a:t>
            </a:r>
          </a:p>
          <a:p>
            <a:r>
              <a:rPr lang="fr-CH"/>
              <a:t>Définissez un plan d’action en vous répartissant les tâches (cf. démarche et commande)</a:t>
            </a:r>
          </a:p>
          <a:p>
            <a:r>
              <a:rPr lang="fr-CH"/>
              <a:t>Planifiez les trois journées TG d’Approches Spécifiques</a:t>
            </a:r>
          </a:p>
          <a:p>
            <a:r>
              <a:rPr lang="fr-FR"/>
              <a:t> </a:t>
            </a:r>
          </a:p>
          <a:p>
            <a:r>
              <a:rPr lang="fr-FR" b="1"/>
              <a:t>Nous ferons un  point de situation en classe à 15 h </a:t>
            </a:r>
          </a:p>
        </p:txBody>
      </p:sp>
    </p:spTree>
    <p:extLst>
      <p:ext uri="{BB962C8B-B14F-4D97-AF65-F5344CB8AC3E}">
        <p14:creationId xmlns:p14="http://schemas.microsoft.com/office/powerpoint/2010/main" val="28834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2A742-5318-3D25-B877-FDCB07B9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560B6-5C23-5E6D-EC08-82063888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latin typeface="Teko Medium" panose="02000000000000000000" pitchFamily="2" charset="77"/>
                <a:cs typeface="Teko Medium" panose="02000000000000000000" pitchFamily="2" charset="77"/>
              </a:rPr>
              <a:t>Introduction de la thématique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latin typeface="Teko Medium" panose="02000000000000000000" pitchFamily="2" charset="77"/>
                <a:cs typeface="Teko Medium" panose="02000000000000000000" pitchFamily="2" charset="77"/>
              </a:rPr>
              <a:t>Méthodologie de travail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latin typeface="Teko Medium" panose="02000000000000000000" pitchFamily="2" charset="77"/>
                <a:cs typeface="Teko Medium" panose="02000000000000000000" pitchFamily="2" charset="77"/>
              </a:rPr>
              <a:t>Outil numérique (</a:t>
            </a:r>
            <a:r>
              <a:rPr lang="fr-FR" sz="3200" err="1">
                <a:latin typeface="Teko Medium" panose="02000000000000000000" pitchFamily="2" charset="77"/>
                <a:cs typeface="Teko Medium" panose="02000000000000000000" pitchFamily="2" charset="77"/>
              </a:rPr>
              <a:t>Netboard</a:t>
            </a:r>
            <a:r>
              <a:rPr lang="fr-FR" sz="3200">
                <a:latin typeface="Teko Medium" panose="02000000000000000000" pitchFamily="2" charset="77"/>
                <a:cs typeface="Teko Medium" panose="02000000000000000000" pitchFamily="2" charset="7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latin typeface="Teko Medium" panose="02000000000000000000" pitchFamily="2" charset="77"/>
                <a:cs typeface="Teko Medium" panose="02000000000000000000" pitchFamily="2" charset="77"/>
              </a:rPr>
              <a:t>Introduction à la didactique </a:t>
            </a:r>
          </a:p>
        </p:txBody>
      </p:sp>
    </p:spTree>
    <p:extLst>
      <p:ext uri="{BB962C8B-B14F-4D97-AF65-F5344CB8AC3E}">
        <p14:creationId xmlns:p14="http://schemas.microsoft.com/office/powerpoint/2010/main" val="287387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DCBFE-DBC1-0763-2E00-435D086D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– cadre horaire EDS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1AB2A-8B78-E4D8-57DB-A0C44485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52" y="1783644"/>
            <a:ext cx="9043272" cy="3665361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H"/>
              <a:t>1 jour « Introduction aux approches spécifiques »		26 août 2025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H"/>
              <a:t>Travail groupe 1 « Approches spécifiques » 			24 septembre 2025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H"/>
              <a:t>½ jour « Didactique de cours »				7 octobre 2025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H"/>
              <a:t>Travail groupe 2 « Approches spécifiques » 			28 octobre 2025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H"/>
              <a:t>Travail groupe 3 « Approches spécifiques » 			29 octobre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½ jour 1 et 2 « Restitution approches spécifiques » 		24 novembre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½ jour 3 et 4 « Restitution approches spécifiques »		10 décembre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½ jour 5 et 6 « Restitution approches spécifiques » 		06 janvier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½ jour 7 « Restitution approches spécifiques » 		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373205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FD8AB-B211-9A13-F7BD-945E1B40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Intention de la thématique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36DA0A-2517-4D8C-1442-39930E75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52" y="1387736"/>
            <a:ext cx="10020066" cy="40612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fr-CH"/>
              <a:t>Ce dispositif s’inspire de la pédagogie de la classe renversée. Les </a:t>
            </a:r>
            <a:r>
              <a:rPr lang="fr-CH" err="1"/>
              <a:t>étudiant·e·s</a:t>
            </a:r>
            <a:r>
              <a:rPr lang="fr-CH"/>
              <a:t> sont </a:t>
            </a:r>
            <a:r>
              <a:rPr lang="fr-CH" err="1"/>
              <a:t>amené·e·s</a:t>
            </a:r>
            <a:r>
              <a:rPr lang="fr-CH"/>
              <a:t> à donner un cours d’une demi-journée à leurs collègues de classe. </a:t>
            </a:r>
          </a:p>
          <a:p>
            <a:pPr algn="ctr">
              <a:lnSpc>
                <a:spcPct val="110000"/>
              </a:lnSpc>
            </a:pPr>
            <a:endParaRPr lang="fr-CH" sz="2400">
              <a:solidFill>
                <a:schemeClr val="accent2"/>
              </a:solidFill>
              <a:latin typeface="Teko Medium" panose="02000000000000000000" pitchFamily="2" charset="77"/>
              <a:cs typeface="Teko Medium" panose="02000000000000000000" pitchFamily="2" charset="77"/>
            </a:endParaRPr>
          </a:p>
          <a:p>
            <a:pPr algn="ctr">
              <a:lnSpc>
                <a:spcPct val="110000"/>
              </a:lnSpc>
            </a:pPr>
            <a:r>
              <a:rPr lang="fr-CH" sz="2800">
                <a:solidFill>
                  <a:schemeClr val="accent2"/>
                </a:solidFill>
                <a:latin typeface="Teko Medium" panose="02000000000000000000" pitchFamily="2" charset="77"/>
                <a:cs typeface="Teko Medium" panose="02000000000000000000" pitchFamily="2" charset="77"/>
              </a:rPr>
              <a:t>La classe renversée</a:t>
            </a:r>
          </a:p>
          <a:p>
            <a:pPr>
              <a:lnSpc>
                <a:spcPct val="110000"/>
              </a:lnSpc>
            </a:pPr>
            <a:r>
              <a:rPr lang="fr-CH"/>
              <a:t>La classe renversée est une </a:t>
            </a:r>
            <a:r>
              <a:rPr lang="fr-CH">
                <a:hlinkClick r:id="rId3" tooltip="Méthode pédagog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méthode active</a:t>
            </a:r>
            <a:r>
              <a:rPr lang="fr-CH"/>
              <a:t> (Lebrun, 2014) qui part de l'idée que la meilleure manière d'apprendre est d'enseigner. </a:t>
            </a:r>
          </a:p>
          <a:p>
            <a:pPr>
              <a:lnSpc>
                <a:spcPct val="110000"/>
              </a:lnSpc>
            </a:pPr>
            <a:r>
              <a:rPr lang="fr-CH"/>
              <a:t>Il appartient donc aux apprenant-</a:t>
            </a:r>
            <a:r>
              <a:rPr lang="fr-CH" err="1"/>
              <a:t>es_enseignant</a:t>
            </a:r>
            <a:r>
              <a:rPr lang="fr-CH"/>
              <a:t>-es de </a:t>
            </a:r>
            <a:r>
              <a:rPr lang="fr-CH" err="1"/>
              <a:t>co</a:t>
            </a:r>
            <a:r>
              <a:rPr lang="fr-CH"/>
              <a:t>-élaborer le cours. </a:t>
            </a:r>
          </a:p>
          <a:p>
            <a:pPr>
              <a:lnSpc>
                <a:spcPct val="110000"/>
              </a:lnSpc>
            </a:pPr>
            <a:r>
              <a:rPr lang="fr-CH"/>
              <a:t>Dans la classe renversée, si les </a:t>
            </a:r>
            <a:r>
              <a:rPr lang="fr-CH" err="1"/>
              <a:t>apprenant-es</a:t>
            </a:r>
            <a:r>
              <a:rPr lang="fr-CH"/>
              <a:t> sont capables de structurer un cours, concevoir les contenus et déterminer l'évaluation en ciblant les bonnes questions, ils/elles démontrent de leur maîtrise de la matière c'est à dire non seulement une acquisition de connaissances mais aussi une compréhension de celles-ci. </a:t>
            </a:r>
          </a:p>
          <a:p>
            <a:pPr>
              <a:lnSpc>
                <a:spcPct val="110000"/>
              </a:lnSpc>
            </a:pPr>
            <a:r>
              <a:rPr lang="fr-CH"/>
              <a:t>A l'inverse, si l'élève-enseignant-e constate des lacunes concernant la structuration, des manquements ou un manque de clarté dans les contenus etc., il/elle peut guider les enseignant-es-élèves en leur posant des questions ou en réalisant des critiques "d'</a:t>
            </a:r>
            <a:r>
              <a:rPr lang="fr-CH" err="1"/>
              <a:t>apprenant-es</a:t>
            </a:r>
            <a:r>
              <a:rPr lang="fr-CH"/>
              <a:t>". </a:t>
            </a:r>
            <a:r>
              <a:rPr lang="fr-CH" err="1"/>
              <a:t>Edutechwiki</a:t>
            </a:r>
            <a:r>
              <a:rPr lang="fr-CH"/>
              <a:t> </a:t>
            </a:r>
          </a:p>
          <a:p>
            <a:pPr>
              <a:lnSpc>
                <a:spcPct val="110000"/>
              </a:lnSpc>
            </a:pPr>
            <a:r>
              <a:rPr lang="fr-FR">
                <a:hlinkClick r:id="rId4"/>
              </a:rPr>
              <a:t>https://edutechwiki.unige.ch/fr/Classe_renvers%C3%A9e</a:t>
            </a:r>
            <a:endParaRPr lang="fr-FR"/>
          </a:p>
          <a:p>
            <a:pPr>
              <a:lnSpc>
                <a:spcPct val="11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8BAF8-8B3B-A1EC-CC6F-EDE623E1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La classe … </a:t>
            </a:r>
          </a:p>
        </p:txBody>
      </p:sp>
      <p:pic>
        <p:nvPicPr>
          <p:cNvPr id="5" name="Espace réservé du contenu 4" descr="Une image contenant texte, conception&#10;&#10;Description générée automatiquement">
            <a:extLst>
              <a:ext uri="{FF2B5EF4-FFF2-40B4-BE49-F238E27FC236}">
                <a16:creationId xmlns:a16="http://schemas.microsoft.com/office/drawing/2014/main" id="{DDF69A7F-1FAE-C7A3-019A-CB2696785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641" y="1893860"/>
            <a:ext cx="9784660" cy="3153814"/>
          </a:xfrm>
        </p:spPr>
      </p:pic>
    </p:spTree>
    <p:extLst>
      <p:ext uri="{BB962C8B-B14F-4D97-AF65-F5344CB8AC3E}">
        <p14:creationId xmlns:p14="http://schemas.microsoft.com/office/powerpoint/2010/main" val="62276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F883EEF-41E6-9DEC-799F-BA743CA6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Choix de la thématique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F639ED-99EE-64A7-5627-B2B1897C6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Quel est mon degré de méconnaissance?</a:t>
            </a:r>
          </a:p>
        </p:txBody>
      </p:sp>
    </p:spTree>
    <p:extLst>
      <p:ext uri="{BB962C8B-B14F-4D97-AF65-F5344CB8AC3E}">
        <p14:creationId xmlns:p14="http://schemas.microsoft.com/office/powerpoint/2010/main" val="316195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1B0B1-6722-B81E-CCEC-8F8BF307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Thématiques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5C2BB-3D18-D093-16E5-1D6BA7D4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462" y="1484556"/>
            <a:ext cx="9975075" cy="42923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CH" b="1"/>
              <a:t>7 catégories :</a:t>
            </a:r>
          </a:p>
          <a:p>
            <a:pPr marL="0" indent="0" fontAlgn="base">
              <a:buNone/>
            </a:pPr>
            <a:endParaRPr lang="fr-CH"/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Handicap sensoriel (surdité, cécité...)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Handicap moteur (IMC, paraplégie...)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Handicap psychique (schizophrénie, troubles de la personnalité...)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Handicap mental (trisomie 21, syndrome de Rett, autisme...)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Cognitive (dyslexie, TDH, TDA...)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Maladies invalidantes (sclérose en plaque, diabète, cancer, AVC...)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fr-CH"/>
              <a:t>Polyhandicap (dysfonctionnements moteurs et cérébraux sévères)</a:t>
            </a:r>
          </a:p>
          <a:p>
            <a:pPr marL="342900" lvl="0" indent="-342900" fontAlgn="base">
              <a:buFont typeface="Symbol" pitchFamily="2" charset="2"/>
              <a:buChar char=""/>
            </a:pPr>
            <a:endParaRPr lang="fr-CH"/>
          </a:p>
          <a:p>
            <a:pPr lvl="0" algn="r" fontAlgn="base"/>
            <a:r>
              <a:rPr lang="fr-CH" i="1"/>
              <a:t>(Fondé sur la classification internationale du fonctionnement CIF)</a:t>
            </a:r>
          </a:p>
        </p:txBody>
      </p:sp>
    </p:spTree>
    <p:extLst>
      <p:ext uri="{BB962C8B-B14F-4D97-AF65-F5344CB8AC3E}">
        <p14:creationId xmlns:p14="http://schemas.microsoft.com/office/powerpoint/2010/main" val="340315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BE0B-ED80-4A97-98F2-1FCD0D15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1232-EB21-AB71-F723-460C916E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2B019D9-B344-4006-B069-455524D54C11}"/>
              </a:ext>
            </a:extLst>
          </p:cNvPr>
          <p:cNvCxnSpPr>
            <a:cxnSpLocks/>
          </p:cNvCxnSpPr>
          <p:nvPr/>
        </p:nvCxnSpPr>
        <p:spPr>
          <a:xfrm>
            <a:off x="0" y="3415553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8F3302D-6ED3-E4C8-08AA-C1CFA5BEBF03}"/>
              </a:ext>
            </a:extLst>
          </p:cNvPr>
          <p:cNvCxnSpPr>
            <a:cxnSpLocks/>
          </p:cNvCxnSpPr>
          <p:nvPr/>
        </p:nvCxnSpPr>
        <p:spPr>
          <a:xfrm>
            <a:off x="6086139" y="0"/>
            <a:ext cx="0" cy="34155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8D0DF97-20C7-D728-57A5-EB6585329797}"/>
              </a:ext>
            </a:extLst>
          </p:cNvPr>
          <p:cNvCxnSpPr>
            <a:cxnSpLocks/>
          </p:cNvCxnSpPr>
          <p:nvPr/>
        </p:nvCxnSpPr>
        <p:spPr>
          <a:xfrm>
            <a:off x="9186135" y="13447"/>
            <a:ext cx="0" cy="34155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3900842-2C49-0909-F4FA-0C7FE52DD4D0}"/>
              </a:ext>
            </a:extLst>
          </p:cNvPr>
          <p:cNvCxnSpPr>
            <a:cxnSpLocks/>
          </p:cNvCxnSpPr>
          <p:nvPr/>
        </p:nvCxnSpPr>
        <p:spPr>
          <a:xfrm>
            <a:off x="2980765" y="13447"/>
            <a:ext cx="0" cy="34155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5B5200-0080-25D3-082C-ED8750AB54D6}"/>
              </a:ext>
            </a:extLst>
          </p:cNvPr>
          <p:cNvCxnSpPr>
            <a:cxnSpLocks/>
          </p:cNvCxnSpPr>
          <p:nvPr/>
        </p:nvCxnSpPr>
        <p:spPr>
          <a:xfrm>
            <a:off x="4078046" y="3429000"/>
            <a:ext cx="0" cy="34155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931D916-9B6E-8BAC-88DC-24A8A316AB1D}"/>
              </a:ext>
            </a:extLst>
          </p:cNvPr>
          <p:cNvCxnSpPr>
            <a:cxnSpLocks/>
          </p:cNvCxnSpPr>
          <p:nvPr/>
        </p:nvCxnSpPr>
        <p:spPr>
          <a:xfrm>
            <a:off x="8060168" y="3415553"/>
            <a:ext cx="0" cy="34155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34939DCD-0499-B573-F30A-EA2196D1EB33}"/>
              </a:ext>
            </a:extLst>
          </p:cNvPr>
          <p:cNvSpPr txBox="1"/>
          <p:nvPr/>
        </p:nvSpPr>
        <p:spPr>
          <a:xfrm>
            <a:off x="675940" y="116547"/>
            <a:ext cx="1968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Polyhandicap</a:t>
            </a:r>
            <a:endParaRPr lang="fr-CH" sz="105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3DD6D7-06C8-9643-EE12-9E9B9C68B823}"/>
              </a:ext>
            </a:extLst>
          </p:cNvPr>
          <p:cNvSpPr txBox="1"/>
          <p:nvPr/>
        </p:nvSpPr>
        <p:spPr>
          <a:xfrm>
            <a:off x="3532542" y="116547"/>
            <a:ext cx="1902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Handicap sensoriel</a:t>
            </a:r>
            <a:endParaRPr lang="fr-CH" sz="105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67EA185-04D4-DB6D-057E-103AA044F7F2}"/>
              </a:ext>
            </a:extLst>
          </p:cNvPr>
          <p:cNvSpPr txBox="1"/>
          <p:nvPr/>
        </p:nvSpPr>
        <p:spPr>
          <a:xfrm>
            <a:off x="6632537" y="116547"/>
            <a:ext cx="1902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Handicap moteur</a:t>
            </a:r>
            <a:endParaRPr lang="fr-CH" sz="105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41C7FF-CD44-3D1E-AD4B-670BBCBF6745}"/>
              </a:ext>
            </a:extLst>
          </p:cNvPr>
          <p:cNvSpPr txBox="1"/>
          <p:nvPr/>
        </p:nvSpPr>
        <p:spPr>
          <a:xfrm>
            <a:off x="9737912" y="116547"/>
            <a:ext cx="1902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Handicap psychique</a:t>
            </a:r>
            <a:endParaRPr lang="fr-CH" sz="105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1109B15-AB70-8065-52C3-3D8249A579C6}"/>
              </a:ext>
            </a:extLst>
          </p:cNvPr>
          <p:cNvSpPr txBox="1"/>
          <p:nvPr/>
        </p:nvSpPr>
        <p:spPr>
          <a:xfrm>
            <a:off x="1188721" y="3703319"/>
            <a:ext cx="1902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Handicap mental</a:t>
            </a:r>
            <a:endParaRPr lang="fr-CH" sz="105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BD9400-7147-E73C-B5A4-C4B9AC260C69}"/>
              </a:ext>
            </a:extLst>
          </p:cNvPr>
          <p:cNvSpPr txBox="1"/>
          <p:nvPr/>
        </p:nvSpPr>
        <p:spPr>
          <a:xfrm>
            <a:off x="5134983" y="3703319"/>
            <a:ext cx="1902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Troubles cognitifs</a:t>
            </a:r>
            <a:endParaRPr lang="fr-CH" sz="105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104125-57E3-5C96-0274-4D9E044BF5F6}"/>
              </a:ext>
            </a:extLst>
          </p:cNvPr>
          <p:cNvSpPr txBox="1"/>
          <p:nvPr/>
        </p:nvSpPr>
        <p:spPr>
          <a:xfrm>
            <a:off x="9112176" y="3703319"/>
            <a:ext cx="1902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eko Regular" panose="02000000000000000000" pitchFamily="2" charset="77"/>
                <a:ea typeface="+mj-ea"/>
                <a:cs typeface="Teko Regular" panose="02000000000000000000" pitchFamily="2" charset="77"/>
              </a:rPr>
              <a:t>Maladies invalidantes</a:t>
            </a:r>
            <a:endParaRPr lang="fr-CH" sz="105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CF0E0E-DAF7-4F5F-0C71-F9DD00818130}"/>
              </a:ext>
            </a:extLst>
          </p:cNvPr>
          <p:cNvSpPr txBox="1"/>
          <p:nvPr/>
        </p:nvSpPr>
        <p:spPr>
          <a:xfrm rot="20370862">
            <a:off x="3657014" y="1994298"/>
            <a:ext cx="295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Penser à intégrer Stéphanie ! </a:t>
            </a:r>
          </a:p>
        </p:txBody>
      </p:sp>
    </p:spTree>
    <p:extLst>
      <p:ext uri="{BB962C8B-B14F-4D97-AF65-F5344CB8AC3E}">
        <p14:creationId xmlns:p14="http://schemas.microsoft.com/office/powerpoint/2010/main" val="2435394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PIH_Pres_Bleu" id="{6FFF4B85-CD69-0F47-83F8-D354694A9D4F}" vid="{8AFEF7D2-8403-994F-8115-7FA20E638359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D5DD771A65F429A59670D033C9F4C" ma:contentTypeVersion="13" ma:contentTypeDescription="Crée un document." ma:contentTypeScope="" ma:versionID="8c97b5b968ee014408f467b890dbebfe">
  <xsd:schema xmlns:xsd="http://www.w3.org/2001/XMLSchema" xmlns:xs="http://www.w3.org/2001/XMLSchema" xmlns:p="http://schemas.microsoft.com/office/2006/metadata/properties" xmlns:ns2="fb76b542-16db-4a4d-9b8b-0bd0d6f79a4a" xmlns:ns3="5a798345-c035-4083-9ff4-1a7534719f60" targetNamespace="http://schemas.microsoft.com/office/2006/metadata/properties" ma:root="true" ma:fieldsID="69d2b42bdc43f66df4954c5d84705f11" ns2:_="" ns3:_="">
    <xsd:import namespace="fb76b542-16db-4a4d-9b8b-0bd0d6f79a4a"/>
    <xsd:import namespace="5a798345-c035-4083-9ff4-1a753471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6b542-16db-4a4d-9b8b-0bd0d6f79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28fa14b-4350-403d-8b1b-4d2ec1ba4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98345-c035-4083-9ff4-1a7534719f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12f709b-ef4a-4da7-9398-ea4ff12b11f0}" ma:internalName="TaxCatchAll" ma:showField="CatchAllData" ma:web="5a798345-c035-4083-9ff4-1a7534719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6b542-16db-4a4d-9b8b-0bd0d6f79a4a">
      <Terms xmlns="http://schemas.microsoft.com/office/infopath/2007/PartnerControls"/>
    </lcf76f155ced4ddcb4097134ff3c332f>
    <TaxCatchAll xmlns="5a798345-c035-4083-9ff4-1a7534719f60" xsi:nil="true"/>
  </documentManagement>
</p:properties>
</file>

<file path=customXml/itemProps1.xml><?xml version="1.0" encoding="utf-8"?>
<ds:datastoreItem xmlns:ds="http://schemas.openxmlformats.org/officeDocument/2006/customXml" ds:itemID="{FB5505C2-EC0D-4560-B40C-8D1224B0BA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E0658-495E-4232-8F24-817B4D56EADA}">
  <ds:schemaRefs>
    <ds:schemaRef ds:uri="5a798345-c035-4083-9ff4-1a7534719f60"/>
    <ds:schemaRef ds:uri="fb76b542-16db-4a4d-9b8b-0bd0d6f79a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A708C7-702C-465A-AF0C-90E553B4F6F2}">
  <ds:schemaRefs>
    <ds:schemaRef ds:uri="0c83b37f-a5b4-4fe3-8044-f8931ad2cb66"/>
    <ds:schemaRef ds:uri="5a798345-c035-4083-9ff4-1a7534719f60"/>
    <ds:schemaRef ds:uri="c20d96c5-be02-4591-a0d7-70f645fbf985"/>
    <ds:schemaRef ds:uri="fb76b542-16db-4a4d-9b8b-0bd0d6f79a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Application>Microsoft Office PowerPoint</Application>
  <PresentationFormat>Widescreen</PresentationFormat>
  <Slides>16</Slides>
  <Notes>12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Thème Office</vt:lpstr>
      <vt:lpstr>1_Thème Office</vt:lpstr>
      <vt:lpstr>Approches spécifiques EDS 24-27B</vt:lpstr>
      <vt:lpstr>Programme</vt:lpstr>
      <vt:lpstr>Organisation – cadre horaire EDS</vt:lpstr>
      <vt:lpstr>Intention de la thématique</vt:lpstr>
      <vt:lpstr>La classe … </vt:lpstr>
      <vt:lpstr>Choix de la thématique</vt:lpstr>
      <vt:lpstr>Thématiques </vt:lpstr>
      <vt:lpstr>PowerPoint Presentation</vt:lpstr>
      <vt:lpstr>PowerPoint Presentation</vt:lpstr>
      <vt:lpstr>Organisation – cadre horaire EDS</vt:lpstr>
      <vt:lpstr>IMPONDÉrables</vt:lpstr>
      <vt:lpstr>POINTS D’ATTENTION</vt:lpstr>
      <vt:lpstr>Introduction à la didactique</vt:lpstr>
      <vt:lpstr>OUTIL NUMÉRIQUE </vt:lpstr>
      <vt:lpstr>Exercice NETBOARD 1 X par groupe </vt:lpstr>
      <vt:lpstr>Et la suite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revision>1</cp:revision>
  <cp:lastPrinted>2023-09-01T06:34:25Z</cp:lastPrinted>
  <dcterms:created xsi:type="dcterms:W3CDTF">2020-05-14T12:16:36Z</dcterms:created>
  <dcterms:modified xsi:type="dcterms:W3CDTF">2025-08-26T08:07:07Z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0x010100F8CD5DD771A65F429A59670D033C9F4C</vt:lpwstr>
  </property>
  <property fmtid="{D5CDD505-2E9C-101B-9397-08002B2CF9AE}" pid="3" name="MediaServiceImageTags">
    <vt:lpwstr/>
  </property>
</Properties>
</file>