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BD229-7C7C-46BB-9E3E-24CDBD875C4B}" type="datetimeFigureOut">
              <a:rPr lang="ru-RU" smtClean="0"/>
              <a:t>05.08.2018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100CD-FD4C-4AE8-A151-1BBADCFB0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9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F3C209-DF89-4614-9EAE-A8580472DD9F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3589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110E7C-2B4B-49A3-96E3-EBA795D202C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000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040324-87CA-4683-9361-5779D6DE5ACC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1754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8773F0-0517-4E00-BE38-DCD6E9117B2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30789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0BFE82-D180-4F34-93D9-AF2292E3531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6410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C00204-F1F6-40F5-9540-970DEE3CB2D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911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45689F-A4E1-41DB-99B0-FD6C5873D620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69498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DFE9A18-7B0E-4460-A8E8-321F90A1EBCD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08797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7C6F7D-BE10-47D4-A59B-836A0955168A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842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51B879-7F15-4D10-ACA1-1D5E76366BF7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19858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9F7FCA-8AA1-4C80-A8FD-50DD4D59CF5A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4605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9F6639D-BAE3-4327-955D-A946C78A4C5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19735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C3A7E5-E57C-4B61-A48E-D07707A1620B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498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3B55D3-3C65-446A-887B-AC1E7B725585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805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D43D3E-BB10-4336-BECB-D07E3528D32C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7233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2B79F2-B034-4B11-90AA-F896D14B22A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9809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14CAE6-B0CD-4291-B88B-3F2711391BB9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4245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126657-962B-4823-91A6-C9DF9E85F900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2233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8425B6-1D3F-4CF3-A742-F4EF76AEE72B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41915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EE6347-3B0C-465A-9CBF-FB19A1D3A45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510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4148F8-17A7-445B-B186-01A710948896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C848A-CE1C-447F-A446-2921EE301A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5582366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594DA1-4B6E-4984-BA5E-82B3D4B30711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20996-209A-436B-B994-2802916CFF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2984401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86800" y="381000"/>
            <a:ext cx="259080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75692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915BAA-8ECF-41CC-BA74-B6623343F944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3ED8D-E8FD-486B-93A8-39637E4F06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3883446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A3435A0-E197-4ECE-8DDF-4F3278E62858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BF3D2E5-2E92-4F16-8C46-FE0CA47C2B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2246158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2DE05FC-621F-46E9-8D92-36FEE80CA410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704DE72-88A3-4185-BCB9-61BAA6055B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164804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7559F779-A3A5-4325-B2E6-A8248D74CE00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D166209C-1048-41F1-8926-927B657F85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1482663"/>
      </p:ext>
    </p:extLst>
  </p:cSld>
  <p:clrMapOvr>
    <a:masterClrMapping/>
  </p:clrMapOvr>
  <p:transition spd="med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2730047-619F-4129-9C01-4C6460351CD1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18B84579-4147-4366-BFBA-AF3786CE69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0264946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48EB98-F0F4-4A62-988D-093DFFB3463A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9A399-7666-47E4-BD01-60B5E1BF8F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9472301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9CD378-2F15-4799-A920-B08650D1E574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338AD-5C5B-4064-860F-E0010ED3AC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2438838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057400"/>
            <a:ext cx="508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B90203-44A6-4F30-86A7-6903983119A6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2DA1B-4CD9-483E-B5C8-D8361F6644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5178199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41D5B4-6D8B-4E7B-9CC7-B425DF97BC41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16CC5-FD11-4076-9155-C47AD003AA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1071509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565379-75B8-4F9B-AAF7-CAB469D4F219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B66D5-A8B2-45C4-B28C-96F0D71A2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5750292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C33A59-4A6C-4E2A-B505-E59A681EE123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09488-F9BD-4078-8422-B75694867C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1515940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D73CD3-AD46-42D4-8898-5611D34CB301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294DA-C213-4DCF-83AB-46C0AF369E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7843894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2E5A25-9048-42BF-9882-B4B3514D5643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AB5E5-F12E-4C82-B771-FD590A816E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8476246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609600" y="992188"/>
            <a:ext cx="10871200" cy="1600200"/>
            <a:chOff x="288" y="625"/>
            <a:chExt cx="5136" cy="1008"/>
          </a:xfrm>
        </p:grpSpPr>
        <p:sp>
          <p:nvSpPr>
            <p:cNvPr id="9219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0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1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  <p:sp>
          <p:nvSpPr>
            <p:cNvPr id="9222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800"/>
            </a:p>
          </p:txBody>
        </p:sp>
      </p:grp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fld id="{5BD39F99-2CAB-41FE-AB68-A5F01C69C252}" type="datetime1">
              <a:rPr lang="uk-UA" altLang="ru-RU"/>
              <a:pPr/>
              <a:t>05.08.2018</a:t>
            </a:fld>
            <a:endParaRPr lang="ru-RU" altLang="ru-RU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246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246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E25539BC-C86A-48CC-BAFA-E7E28EF231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20497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>
    <p:random/>
  </p:transition>
  <p:hf hdr="0" ftr="0"/>
  <p:txStyles>
    <p:titleStyle>
      <a:lvl1pPr algn="r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0.wmf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emf"/><Relationship Id="rId4" Type="http://schemas.openxmlformats.org/officeDocument/2006/relationships/notesSlide" Target="../notesSlides/notesSlide10.xml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slideLayout" Target="../slideLayouts/slideLayout14.xml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vmlDrawing" Target="../drawings/vmlDrawing4.v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4.bin"/><Relationship Id="rId4" Type="http://schemas.openxmlformats.org/officeDocument/2006/relationships/notesSlide" Target="../notesSlides/notesSlide11.xml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4.wmf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23.bin"/><Relationship Id="rId2" Type="http://schemas.openxmlformats.org/officeDocument/2006/relationships/vmlDrawing" Target="../drawings/vmlDrawing6.vml"/><Relationship Id="rId1" Type="http://schemas.openxmlformats.org/officeDocument/2006/relationships/themeOverride" Target="../theme/themeOverride13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8.wmf"/><Relationship Id="rId4" Type="http://schemas.openxmlformats.org/officeDocument/2006/relationships/notesSlide" Target="../notesSlides/notesSlide13.xml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9.bin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2" Type="http://schemas.openxmlformats.org/officeDocument/2006/relationships/vmlDrawing" Target="../drawings/vmlDrawing7.v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notesSlide" Target="../notesSlides/notesSlide14.xml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5.xml"/><Relationship Id="rId5" Type="http://schemas.openxmlformats.org/officeDocument/2006/relationships/image" Target="../media/image34.emf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5.emf"/><Relationship Id="rId2" Type="http://schemas.openxmlformats.org/officeDocument/2006/relationships/vmlDrawing" Target="../drawings/vmlDrawing8.vml"/><Relationship Id="rId1" Type="http://schemas.openxmlformats.org/officeDocument/2006/relationships/themeOverride" Target="../theme/themeOverride16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0.bin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42.wmf"/><Relationship Id="rId3" Type="http://schemas.openxmlformats.org/officeDocument/2006/relationships/slideLayout" Target="../slideLayouts/slideLayout14.xml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2.bin"/><Relationship Id="rId2" Type="http://schemas.openxmlformats.org/officeDocument/2006/relationships/vmlDrawing" Target="../drawings/vmlDrawing9.vml"/><Relationship Id="rId16" Type="http://schemas.openxmlformats.org/officeDocument/2006/relationships/image" Target="../media/image41.wmf"/><Relationship Id="rId20" Type="http://schemas.openxmlformats.org/officeDocument/2006/relationships/oleObject" Target="../embeddings/oleObject39.bin"/><Relationship Id="rId1" Type="http://schemas.openxmlformats.org/officeDocument/2006/relationships/themeOverride" Target="../theme/themeOverride18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38.bin"/><Relationship Id="rId4" Type="http://schemas.openxmlformats.org/officeDocument/2006/relationships/notesSlide" Target="../notesSlides/notesSlide18.xml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0.wmf"/><Relationship Id="rId22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4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emf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2247D4-86B5-45D0-867F-298A3F6A6CE1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61C4BA-5632-4F49-8A8E-13E9936A245D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altLang="ru-RU" sz="6000" b="1" i="0">
                <a:solidFill>
                  <a:srgbClr val="660033"/>
                </a:solidFill>
                <a:latin typeface="Monotype Corsiva" panose="03010101010201010101" pitchFamily="66" charset="0"/>
              </a:rPr>
              <a:t>Урок     №   4</a:t>
            </a:r>
            <a:r>
              <a:rPr lang="uk-UA" altLang="ru-RU">
                <a:solidFill>
                  <a:srgbClr val="660033"/>
                </a:solidFill>
                <a:latin typeface="Monotype Corsiva" panose="03010101010201010101" pitchFamily="66" charset="0"/>
              </a:rPr>
              <a:t> </a:t>
            </a:r>
            <a:endParaRPr lang="ru-RU" altLang="ru-RU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05000" y="1828800"/>
            <a:ext cx="4800600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>
                <a:solidFill>
                  <a:srgbClr val="660033"/>
                </a:solidFill>
                <a:latin typeface="Monotype Corsiva" panose="03010101010201010101" pitchFamily="66" charset="0"/>
              </a:rPr>
              <a:t>Тема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Monotype Corsiva" panose="03010101010201010101" pitchFamily="66" charset="0"/>
              </a:rPr>
              <a:t>Операції над подіями.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>
                <a:solidFill>
                  <a:srgbClr val="660033"/>
                </a:solidFill>
                <a:latin typeface="Monotype Corsiva" panose="03010101010201010101" pitchFamily="66" charset="0"/>
              </a:rPr>
              <a:t>Мета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Monotype Corsiva" panose="03010101010201010101" pitchFamily="66" charset="0"/>
              </a:rPr>
              <a:t>Познайомити учнів з операціями над подіями: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solidFill>
                  <a:srgbClr val="000000"/>
                </a:solidFill>
                <a:latin typeface="Monotype Corsiva" panose="03010101010201010101" pitchFamily="66" charset="0"/>
              </a:rPr>
              <a:t>подія, протилежна даній,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solidFill>
                  <a:srgbClr val="000000"/>
                </a:solidFill>
                <a:latin typeface="Monotype Corsiva" panose="03010101010201010101" pitchFamily="66" charset="0"/>
              </a:rPr>
              <a:t>сума подій,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solidFill>
                  <a:srgbClr val="000000"/>
                </a:solidFill>
                <a:latin typeface="Monotype Corsiva" panose="03010101010201010101" pitchFamily="66" charset="0"/>
              </a:rPr>
              <a:t>добуток подій.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Monotype Corsiva" panose="03010101010201010101" pitchFamily="66" charset="0"/>
              </a:rPr>
              <a:t>Вчити виражати складену подію через суму і добуток простих подій.</a:t>
            </a:r>
            <a:endParaRPr lang="ru-RU" altLang="ru-RU" sz="2400">
              <a:solidFill>
                <a:srgbClr val="0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68614" name="Picture 6" descr="PE02364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547939"/>
            <a:ext cx="3810000" cy="3133725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8790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utoUpdateAnimBg="0"/>
      <p:bldP spid="6861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7A4674-A580-4B8A-BC66-5C79401378BF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0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62DD67-9BA5-4A53-B416-35D6896993C1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6002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660033"/>
                </a:solidFill>
                <a:latin typeface="Century Gothic" panose="020B0502020202020204" pitchFamily="34" charset="0"/>
              </a:rPr>
              <a:t>Теорема.</a:t>
            </a:r>
            <a:r>
              <a:rPr lang="uk-UA" altLang="ru-RU" sz="2400" b="1" i="0">
                <a:latin typeface="Century Gothic" panose="020B0502020202020204" pitchFamily="34" charset="0"/>
              </a:rPr>
              <a:t> 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Ймовірність суми двох несумісних подій А і В дорівнює сумі ймовірностей цих подій:</a:t>
            </a:r>
            <a:b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 Якщо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А   В = Ø,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то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 Р(А+В)=Р(А)+Р(В)</a:t>
            </a:r>
            <a:endParaRPr lang="ru-RU" altLang="ru-RU" sz="2400" b="1" i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057400"/>
            <a:ext cx="51816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Доведення.</a:t>
            </a:r>
          </a:p>
          <a:p>
            <a:pPr>
              <a:buFontTx/>
              <a:buNone/>
            </a:pPr>
            <a:r>
              <a:rPr lang="uk-UA" altLang="ru-RU" sz="1800">
                <a:solidFill>
                  <a:srgbClr val="660033"/>
                </a:solidFill>
                <a:latin typeface="Century Gothic" panose="020B0502020202020204" pitchFamily="34" charset="0"/>
              </a:rPr>
              <a:t> 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Нехай у результаті випробувань відбувається </a:t>
            </a:r>
            <a:r>
              <a:rPr lang="en-US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n</a:t>
            </a:r>
            <a:r>
              <a:rPr lang="uk-UA" altLang="ru-RU" sz="1600">
                <a:latin typeface="Century Gothic" panose="020B0502020202020204" pitchFamily="34" charset="0"/>
              </a:rPr>
              <a:t>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елементарних подій,  </a:t>
            </a:r>
            <a:r>
              <a:rPr lang="en-US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m</a:t>
            </a:r>
            <a:r>
              <a:rPr lang="uk-UA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з яких сприяють події  </a:t>
            </a:r>
            <a:r>
              <a:rPr lang="uk-UA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А.</a:t>
            </a:r>
            <a:r>
              <a:rPr lang="uk-UA" altLang="ru-RU" sz="200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800">
                <a:solidFill>
                  <a:srgbClr val="000000"/>
                </a:solidFill>
                <a:latin typeface="Century Gothic" panose="020B0502020202020204" pitchFamily="34" charset="0"/>
              </a:rPr>
              <a:t>Тоді</a:t>
            </a:r>
            <a:r>
              <a:rPr lang="uk-UA" altLang="ru-RU" sz="180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 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Р(А)=</a:t>
            </a:r>
            <a:r>
              <a:rPr lang="uk-UA" altLang="ru-RU" sz="2000">
                <a:latin typeface="Century Gothic" panose="020B0502020202020204" pitchFamily="34" charset="0"/>
              </a:rPr>
              <a:t>          </a:t>
            </a:r>
          </a:p>
          <a:p>
            <a:pPr>
              <a:buFontTx/>
              <a:buNone/>
            </a:pPr>
            <a:r>
              <a:rPr lang="uk-UA" altLang="ru-RU" sz="2000">
                <a:latin typeface="Century Gothic" panose="020B0502020202020204" pitchFamily="34" charset="0"/>
              </a:rPr>
              <a:t>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Якщо  </a:t>
            </a:r>
            <a:r>
              <a:rPr lang="en-US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k</a:t>
            </a:r>
            <a:r>
              <a:rPr lang="en-US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подій з  </a:t>
            </a:r>
            <a:r>
              <a:rPr lang="en-US" altLang="ru-RU" sz="1400">
                <a:solidFill>
                  <a:srgbClr val="FF0000"/>
                </a:solidFill>
                <a:latin typeface="Century Gothic" panose="020B0502020202020204" pitchFamily="34" charset="0"/>
              </a:rPr>
              <a:t>n</a:t>
            </a:r>
            <a:r>
              <a:rPr lang="uk-UA" altLang="ru-RU" sz="1400">
                <a:solidFill>
                  <a:srgbClr val="FF0000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подій сприяють події</a:t>
            </a:r>
            <a:r>
              <a:rPr lang="uk-UA" altLang="ru-RU" sz="1600">
                <a:solidFill>
                  <a:srgbClr val="FF0000"/>
                </a:solidFill>
                <a:latin typeface="Century Gothic" panose="020B0502020202020204" pitchFamily="34" charset="0"/>
              </a:rPr>
              <a:t>  В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, то</a:t>
            </a:r>
            <a:r>
              <a:rPr lang="uk-UA" altLang="ru-RU" sz="18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			Р(В)=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Оскільки події  А  і  В – несумісні, то не має подій, які б одночасно сприяли і події  А, і події  В, тому події  А+В сприяє </a:t>
            </a:r>
            <a:r>
              <a:rPr lang="en-US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m+k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подій. Отже,</a:t>
            </a: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buFontTx/>
              <a:buNone/>
            </a:pPr>
            <a:endParaRPr lang="uk-UA" altLang="ru-RU" sz="2000">
              <a:solidFill>
                <a:srgbClr val="660033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660033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   </a:t>
            </a:r>
            <a:r>
              <a:rPr lang="uk-UA" altLang="ru-RU" sz="1800">
                <a:solidFill>
                  <a:srgbClr val="660033"/>
                </a:solidFill>
                <a:latin typeface="Century Gothic" panose="020B0502020202020204" pitchFamily="34" charset="0"/>
              </a:rPr>
              <a:t>Теорема справедлива і для суми скінченої кількості попарно несумісних подій.</a:t>
            </a:r>
            <a:endParaRPr lang="ru-RU" altLang="ru-RU" sz="180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5029201" y="2895600"/>
          <a:ext cx="352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Формула" r:id="rId5" imgW="228600" imgH="393480" progId="Equation.3">
                  <p:embed/>
                </p:oleObj>
              </mc:Choice>
              <mc:Fallback>
                <p:oleObj name="Формула" r:id="rId5" imgW="228600" imgH="393480" progId="Equation.3">
                  <p:embed/>
                  <p:pic>
                    <p:nvPicPr>
                      <p:cNvPr id="78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1" y="2895600"/>
                        <a:ext cx="3524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/>
        </p:nvGraphicFramePr>
        <p:xfrm>
          <a:off x="5105401" y="3657600"/>
          <a:ext cx="346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Формула" r:id="rId7" imgW="190440" imgH="558720" progId="Equation.3">
                  <p:embed/>
                </p:oleObj>
              </mc:Choice>
              <mc:Fallback>
                <p:oleObj name="Формула" r:id="rId7" imgW="190440" imgH="558720" progId="Equation.3">
                  <p:embed/>
                  <p:pic>
                    <p:nvPicPr>
                      <p:cNvPr id="78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1" y="3657600"/>
                        <a:ext cx="3460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8" name="Object 10"/>
          <p:cNvGraphicFramePr>
            <a:graphicFrameLocks noChangeAspect="1"/>
          </p:cNvGraphicFramePr>
          <p:nvPr/>
        </p:nvGraphicFramePr>
        <p:xfrm>
          <a:off x="2971801" y="1219200"/>
          <a:ext cx="2444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Формула" r:id="rId9" imgW="152280" imgH="190440" progId="Equation.3">
                  <p:embed/>
                </p:oleObj>
              </mc:Choice>
              <mc:Fallback>
                <p:oleObj name="Формула" r:id="rId9" imgW="152280" imgH="190440" progId="Equation.3">
                  <p:embed/>
                  <p:pic>
                    <p:nvPicPr>
                      <p:cNvPr id="788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1219200"/>
                        <a:ext cx="2444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4114800" y="2971800"/>
            <a:ext cx="1219200" cy="4572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4191000" y="3657600"/>
            <a:ext cx="1295400" cy="4572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8861" name="Object 13"/>
          <p:cNvGraphicFramePr>
            <a:graphicFrameLocks noChangeAspect="1"/>
          </p:cNvGraphicFramePr>
          <p:nvPr/>
        </p:nvGraphicFramePr>
        <p:xfrm>
          <a:off x="2438400" y="5334000"/>
          <a:ext cx="304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Формула" r:id="rId11" imgW="2552400" imgH="393480" progId="Equation.3">
                  <p:embed/>
                </p:oleObj>
              </mc:Choice>
              <mc:Fallback>
                <p:oleObj name="Формула" r:id="rId11" imgW="2552400" imgH="393480" progId="Equation.3">
                  <p:embed/>
                  <p:pic>
                    <p:nvPicPr>
                      <p:cNvPr id="788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334000"/>
                        <a:ext cx="3048000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62" name="Oval 14"/>
          <p:cNvSpPr>
            <a:spLocks noChangeArrowheads="1"/>
          </p:cNvSpPr>
          <p:nvPr/>
        </p:nvSpPr>
        <p:spPr bwMode="auto">
          <a:xfrm>
            <a:off x="7315200" y="2819400"/>
            <a:ext cx="1143000" cy="2514600"/>
          </a:xfrm>
          <a:prstGeom prst="ellipse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65" name="Oval 17"/>
          <p:cNvSpPr>
            <a:spLocks noChangeArrowheads="1"/>
          </p:cNvSpPr>
          <p:nvPr/>
        </p:nvSpPr>
        <p:spPr bwMode="auto">
          <a:xfrm>
            <a:off x="8763000" y="2819400"/>
            <a:ext cx="1143000" cy="2514600"/>
          </a:xfrm>
          <a:prstGeom prst="ellipse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7010400" y="2743200"/>
            <a:ext cx="3276600" cy="3048000"/>
          </a:xfrm>
          <a:prstGeom prst="rect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69" name="Oval 21"/>
          <p:cNvSpPr>
            <a:spLocks noChangeArrowheads="1"/>
          </p:cNvSpPr>
          <p:nvPr/>
        </p:nvSpPr>
        <p:spPr bwMode="auto">
          <a:xfrm>
            <a:off x="7239000" y="5334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1" name="Oval 23"/>
          <p:cNvSpPr>
            <a:spLocks noChangeArrowheads="1"/>
          </p:cNvSpPr>
          <p:nvPr/>
        </p:nvSpPr>
        <p:spPr bwMode="auto">
          <a:xfrm>
            <a:off x="76200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2" name="Oval 24"/>
          <p:cNvSpPr>
            <a:spLocks noChangeArrowheads="1"/>
          </p:cNvSpPr>
          <p:nvPr/>
        </p:nvSpPr>
        <p:spPr bwMode="auto">
          <a:xfrm>
            <a:off x="82296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3" name="Oval 25"/>
          <p:cNvSpPr>
            <a:spLocks noChangeArrowheads="1"/>
          </p:cNvSpPr>
          <p:nvPr/>
        </p:nvSpPr>
        <p:spPr bwMode="auto">
          <a:xfrm>
            <a:off x="80010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4" name="Oval 26"/>
          <p:cNvSpPr>
            <a:spLocks noChangeArrowheads="1"/>
          </p:cNvSpPr>
          <p:nvPr/>
        </p:nvSpPr>
        <p:spPr bwMode="auto">
          <a:xfrm>
            <a:off x="78486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5" name="Oval 27"/>
          <p:cNvSpPr>
            <a:spLocks noChangeArrowheads="1"/>
          </p:cNvSpPr>
          <p:nvPr/>
        </p:nvSpPr>
        <p:spPr bwMode="auto">
          <a:xfrm>
            <a:off x="76200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6" name="Oval 28"/>
          <p:cNvSpPr>
            <a:spLocks noChangeArrowheads="1"/>
          </p:cNvSpPr>
          <p:nvPr/>
        </p:nvSpPr>
        <p:spPr bwMode="auto">
          <a:xfrm>
            <a:off x="7315200" y="4953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7" name="Oval 29"/>
          <p:cNvSpPr>
            <a:spLocks noChangeArrowheads="1"/>
          </p:cNvSpPr>
          <p:nvPr/>
        </p:nvSpPr>
        <p:spPr bwMode="auto">
          <a:xfrm>
            <a:off x="7239000" y="4648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8" name="Oval 30"/>
          <p:cNvSpPr>
            <a:spLocks noChangeArrowheads="1"/>
          </p:cNvSpPr>
          <p:nvPr/>
        </p:nvSpPr>
        <p:spPr bwMode="auto">
          <a:xfrm>
            <a:off x="7696200" y="4495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79" name="Oval 31"/>
          <p:cNvSpPr>
            <a:spLocks noChangeArrowheads="1"/>
          </p:cNvSpPr>
          <p:nvPr/>
        </p:nvSpPr>
        <p:spPr bwMode="auto">
          <a:xfrm>
            <a:off x="7391400" y="5486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0" name="Oval 32"/>
          <p:cNvSpPr>
            <a:spLocks noChangeArrowheads="1"/>
          </p:cNvSpPr>
          <p:nvPr/>
        </p:nvSpPr>
        <p:spPr bwMode="auto">
          <a:xfrm>
            <a:off x="7162800" y="5486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1" name="Oval 33"/>
          <p:cNvSpPr>
            <a:spLocks noChangeArrowheads="1"/>
          </p:cNvSpPr>
          <p:nvPr/>
        </p:nvSpPr>
        <p:spPr bwMode="auto">
          <a:xfrm>
            <a:off x="71628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2" name="Oval 34"/>
          <p:cNvSpPr>
            <a:spLocks noChangeArrowheads="1"/>
          </p:cNvSpPr>
          <p:nvPr/>
        </p:nvSpPr>
        <p:spPr bwMode="auto">
          <a:xfrm>
            <a:off x="7162800" y="4267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3" name="Oval 35"/>
          <p:cNvSpPr>
            <a:spLocks noChangeArrowheads="1"/>
          </p:cNvSpPr>
          <p:nvPr/>
        </p:nvSpPr>
        <p:spPr bwMode="auto">
          <a:xfrm>
            <a:off x="75438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4" name="Oval 36"/>
          <p:cNvSpPr>
            <a:spLocks noChangeArrowheads="1"/>
          </p:cNvSpPr>
          <p:nvPr/>
        </p:nvSpPr>
        <p:spPr bwMode="auto">
          <a:xfrm>
            <a:off x="79248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5" name="Oval 37"/>
          <p:cNvSpPr>
            <a:spLocks noChangeArrowheads="1"/>
          </p:cNvSpPr>
          <p:nvPr/>
        </p:nvSpPr>
        <p:spPr bwMode="auto">
          <a:xfrm>
            <a:off x="8915400" y="5334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6" name="Oval 38"/>
          <p:cNvSpPr>
            <a:spLocks noChangeArrowheads="1"/>
          </p:cNvSpPr>
          <p:nvPr/>
        </p:nvSpPr>
        <p:spPr bwMode="auto">
          <a:xfrm>
            <a:off x="8534400" y="5257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7" name="Oval 39"/>
          <p:cNvSpPr>
            <a:spLocks noChangeArrowheads="1"/>
          </p:cNvSpPr>
          <p:nvPr/>
        </p:nvSpPr>
        <p:spPr bwMode="auto">
          <a:xfrm>
            <a:off x="8610600" y="4953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8" name="Oval 40"/>
          <p:cNvSpPr>
            <a:spLocks noChangeArrowheads="1"/>
          </p:cNvSpPr>
          <p:nvPr/>
        </p:nvSpPr>
        <p:spPr bwMode="auto">
          <a:xfrm>
            <a:off x="8534400" y="4572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89" name="Oval 41"/>
          <p:cNvSpPr>
            <a:spLocks noChangeArrowheads="1"/>
          </p:cNvSpPr>
          <p:nvPr/>
        </p:nvSpPr>
        <p:spPr bwMode="auto">
          <a:xfrm>
            <a:off x="9220200" y="4648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0" name="Oval 42"/>
          <p:cNvSpPr>
            <a:spLocks noChangeArrowheads="1"/>
          </p:cNvSpPr>
          <p:nvPr/>
        </p:nvSpPr>
        <p:spPr bwMode="auto">
          <a:xfrm>
            <a:off x="92964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1" name="Oval 43"/>
          <p:cNvSpPr>
            <a:spLocks noChangeArrowheads="1"/>
          </p:cNvSpPr>
          <p:nvPr/>
        </p:nvSpPr>
        <p:spPr bwMode="auto">
          <a:xfrm>
            <a:off x="96774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2" name="Oval 44"/>
          <p:cNvSpPr>
            <a:spLocks noChangeArrowheads="1"/>
          </p:cNvSpPr>
          <p:nvPr/>
        </p:nvSpPr>
        <p:spPr bwMode="auto">
          <a:xfrm>
            <a:off x="99822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3" name="Oval 45"/>
          <p:cNvSpPr>
            <a:spLocks noChangeArrowheads="1"/>
          </p:cNvSpPr>
          <p:nvPr/>
        </p:nvSpPr>
        <p:spPr bwMode="auto">
          <a:xfrm>
            <a:off x="98298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4" name="Oval 46"/>
          <p:cNvSpPr>
            <a:spLocks noChangeArrowheads="1"/>
          </p:cNvSpPr>
          <p:nvPr/>
        </p:nvSpPr>
        <p:spPr bwMode="auto">
          <a:xfrm>
            <a:off x="100584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5" name="Oval 47"/>
          <p:cNvSpPr>
            <a:spLocks noChangeArrowheads="1"/>
          </p:cNvSpPr>
          <p:nvPr/>
        </p:nvSpPr>
        <p:spPr bwMode="auto">
          <a:xfrm>
            <a:off x="9448800" y="5029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6" name="Oval 48"/>
          <p:cNvSpPr>
            <a:spLocks noChangeArrowheads="1"/>
          </p:cNvSpPr>
          <p:nvPr/>
        </p:nvSpPr>
        <p:spPr bwMode="auto">
          <a:xfrm>
            <a:off x="9144000" y="5029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7" name="Oval 49"/>
          <p:cNvSpPr>
            <a:spLocks noChangeArrowheads="1"/>
          </p:cNvSpPr>
          <p:nvPr/>
        </p:nvSpPr>
        <p:spPr bwMode="auto">
          <a:xfrm>
            <a:off x="9829800" y="4876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8" name="Oval 50"/>
          <p:cNvSpPr>
            <a:spLocks noChangeArrowheads="1"/>
          </p:cNvSpPr>
          <p:nvPr/>
        </p:nvSpPr>
        <p:spPr bwMode="auto">
          <a:xfrm>
            <a:off x="100584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899" name="Oval 51"/>
          <p:cNvSpPr>
            <a:spLocks noChangeArrowheads="1"/>
          </p:cNvSpPr>
          <p:nvPr/>
        </p:nvSpPr>
        <p:spPr bwMode="auto">
          <a:xfrm>
            <a:off x="9601200" y="4724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0" name="Oval 52"/>
          <p:cNvSpPr>
            <a:spLocks noChangeArrowheads="1"/>
          </p:cNvSpPr>
          <p:nvPr/>
        </p:nvSpPr>
        <p:spPr bwMode="auto">
          <a:xfrm>
            <a:off x="9906000" y="4572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1" name="Oval 53"/>
          <p:cNvSpPr>
            <a:spLocks noChangeArrowheads="1"/>
          </p:cNvSpPr>
          <p:nvPr/>
        </p:nvSpPr>
        <p:spPr bwMode="auto">
          <a:xfrm>
            <a:off x="95250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2" name="Oval 54"/>
          <p:cNvSpPr>
            <a:spLocks noChangeArrowheads="1"/>
          </p:cNvSpPr>
          <p:nvPr/>
        </p:nvSpPr>
        <p:spPr bwMode="auto">
          <a:xfrm>
            <a:off x="8991600" y="4343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3" name="Oval 55"/>
          <p:cNvSpPr>
            <a:spLocks noChangeArrowheads="1"/>
          </p:cNvSpPr>
          <p:nvPr/>
        </p:nvSpPr>
        <p:spPr bwMode="auto">
          <a:xfrm>
            <a:off x="92202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4" name="Oval 56"/>
          <p:cNvSpPr>
            <a:spLocks noChangeArrowheads="1"/>
          </p:cNvSpPr>
          <p:nvPr/>
        </p:nvSpPr>
        <p:spPr bwMode="auto">
          <a:xfrm>
            <a:off x="8763000" y="4876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5" name="Oval 57"/>
          <p:cNvSpPr>
            <a:spLocks noChangeArrowheads="1"/>
          </p:cNvSpPr>
          <p:nvPr/>
        </p:nvSpPr>
        <p:spPr bwMode="auto">
          <a:xfrm>
            <a:off x="100584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6" name="Oval 58"/>
          <p:cNvSpPr>
            <a:spLocks noChangeArrowheads="1"/>
          </p:cNvSpPr>
          <p:nvPr/>
        </p:nvSpPr>
        <p:spPr bwMode="auto">
          <a:xfrm>
            <a:off x="100584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7" name="Oval 59"/>
          <p:cNvSpPr>
            <a:spLocks noChangeArrowheads="1"/>
          </p:cNvSpPr>
          <p:nvPr/>
        </p:nvSpPr>
        <p:spPr bwMode="auto">
          <a:xfrm>
            <a:off x="100584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8" name="Oval 60"/>
          <p:cNvSpPr>
            <a:spLocks noChangeArrowheads="1"/>
          </p:cNvSpPr>
          <p:nvPr/>
        </p:nvSpPr>
        <p:spPr bwMode="auto">
          <a:xfrm>
            <a:off x="10058400" y="3505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09" name="Oval 61"/>
          <p:cNvSpPr>
            <a:spLocks noChangeArrowheads="1"/>
          </p:cNvSpPr>
          <p:nvPr/>
        </p:nvSpPr>
        <p:spPr bwMode="auto">
          <a:xfrm>
            <a:off x="10058400" y="3048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0" name="Oval 62"/>
          <p:cNvSpPr>
            <a:spLocks noChangeArrowheads="1"/>
          </p:cNvSpPr>
          <p:nvPr/>
        </p:nvSpPr>
        <p:spPr bwMode="auto">
          <a:xfrm>
            <a:off x="100584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1" name="Oval 63"/>
          <p:cNvSpPr>
            <a:spLocks noChangeArrowheads="1"/>
          </p:cNvSpPr>
          <p:nvPr/>
        </p:nvSpPr>
        <p:spPr bwMode="auto">
          <a:xfrm>
            <a:off x="96012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2" name="Oval 64"/>
          <p:cNvSpPr>
            <a:spLocks noChangeArrowheads="1"/>
          </p:cNvSpPr>
          <p:nvPr/>
        </p:nvSpPr>
        <p:spPr bwMode="auto">
          <a:xfrm>
            <a:off x="96012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3" name="Oval 65"/>
          <p:cNvSpPr>
            <a:spLocks noChangeArrowheads="1"/>
          </p:cNvSpPr>
          <p:nvPr/>
        </p:nvSpPr>
        <p:spPr bwMode="auto">
          <a:xfrm>
            <a:off x="9677400" y="4114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4" name="Oval 66"/>
          <p:cNvSpPr>
            <a:spLocks noChangeArrowheads="1"/>
          </p:cNvSpPr>
          <p:nvPr/>
        </p:nvSpPr>
        <p:spPr bwMode="auto">
          <a:xfrm>
            <a:off x="80772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5" name="Oval 67"/>
          <p:cNvSpPr>
            <a:spLocks noChangeArrowheads="1"/>
          </p:cNvSpPr>
          <p:nvPr/>
        </p:nvSpPr>
        <p:spPr bwMode="auto">
          <a:xfrm>
            <a:off x="82296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6" name="Oval 68"/>
          <p:cNvSpPr>
            <a:spLocks noChangeArrowheads="1"/>
          </p:cNvSpPr>
          <p:nvPr/>
        </p:nvSpPr>
        <p:spPr bwMode="auto">
          <a:xfrm>
            <a:off x="86106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7" name="Oval 69"/>
          <p:cNvSpPr>
            <a:spLocks noChangeArrowheads="1"/>
          </p:cNvSpPr>
          <p:nvPr/>
        </p:nvSpPr>
        <p:spPr bwMode="auto">
          <a:xfrm>
            <a:off x="89916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8" name="Oval 70"/>
          <p:cNvSpPr>
            <a:spLocks noChangeArrowheads="1"/>
          </p:cNvSpPr>
          <p:nvPr/>
        </p:nvSpPr>
        <p:spPr bwMode="auto">
          <a:xfrm>
            <a:off x="91440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19" name="Oval 71"/>
          <p:cNvSpPr>
            <a:spLocks noChangeArrowheads="1"/>
          </p:cNvSpPr>
          <p:nvPr/>
        </p:nvSpPr>
        <p:spPr bwMode="auto">
          <a:xfrm>
            <a:off x="89154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0" name="Oval 72"/>
          <p:cNvSpPr>
            <a:spLocks noChangeArrowheads="1"/>
          </p:cNvSpPr>
          <p:nvPr/>
        </p:nvSpPr>
        <p:spPr bwMode="auto">
          <a:xfrm>
            <a:off x="8610600" y="3657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1" name="Oval 73"/>
          <p:cNvSpPr>
            <a:spLocks noChangeArrowheads="1"/>
          </p:cNvSpPr>
          <p:nvPr/>
        </p:nvSpPr>
        <p:spPr bwMode="auto">
          <a:xfrm>
            <a:off x="81534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2" name="Oval 74"/>
          <p:cNvSpPr>
            <a:spLocks noChangeArrowheads="1"/>
          </p:cNvSpPr>
          <p:nvPr/>
        </p:nvSpPr>
        <p:spPr bwMode="auto">
          <a:xfrm>
            <a:off x="7620000" y="3657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3" name="Oval 75"/>
          <p:cNvSpPr>
            <a:spLocks noChangeArrowheads="1"/>
          </p:cNvSpPr>
          <p:nvPr/>
        </p:nvSpPr>
        <p:spPr bwMode="auto">
          <a:xfrm>
            <a:off x="7924800" y="3581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4" name="Oval 76"/>
          <p:cNvSpPr>
            <a:spLocks noChangeArrowheads="1"/>
          </p:cNvSpPr>
          <p:nvPr/>
        </p:nvSpPr>
        <p:spPr bwMode="auto">
          <a:xfrm>
            <a:off x="8382000" y="3429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5" name="Oval 77"/>
          <p:cNvSpPr>
            <a:spLocks noChangeArrowheads="1"/>
          </p:cNvSpPr>
          <p:nvPr/>
        </p:nvSpPr>
        <p:spPr bwMode="auto">
          <a:xfrm>
            <a:off x="77724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6" name="Oval 78"/>
          <p:cNvSpPr>
            <a:spLocks noChangeArrowheads="1"/>
          </p:cNvSpPr>
          <p:nvPr/>
        </p:nvSpPr>
        <p:spPr bwMode="auto">
          <a:xfrm>
            <a:off x="8001000" y="3200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7" name="Oval 79"/>
          <p:cNvSpPr>
            <a:spLocks noChangeArrowheads="1"/>
          </p:cNvSpPr>
          <p:nvPr/>
        </p:nvSpPr>
        <p:spPr bwMode="auto">
          <a:xfrm>
            <a:off x="70866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8" name="Oval 80"/>
          <p:cNvSpPr>
            <a:spLocks noChangeArrowheads="1"/>
          </p:cNvSpPr>
          <p:nvPr/>
        </p:nvSpPr>
        <p:spPr bwMode="auto">
          <a:xfrm>
            <a:off x="7162800" y="3429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29" name="Oval 81"/>
          <p:cNvSpPr>
            <a:spLocks noChangeArrowheads="1"/>
          </p:cNvSpPr>
          <p:nvPr/>
        </p:nvSpPr>
        <p:spPr bwMode="auto">
          <a:xfrm>
            <a:off x="7239000" y="3124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0" name="Oval 82"/>
          <p:cNvSpPr>
            <a:spLocks noChangeArrowheads="1"/>
          </p:cNvSpPr>
          <p:nvPr/>
        </p:nvSpPr>
        <p:spPr bwMode="auto">
          <a:xfrm>
            <a:off x="71628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1" name="Oval 83"/>
          <p:cNvSpPr>
            <a:spLocks noChangeArrowheads="1"/>
          </p:cNvSpPr>
          <p:nvPr/>
        </p:nvSpPr>
        <p:spPr bwMode="auto">
          <a:xfrm>
            <a:off x="74676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2" name="Oval 84"/>
          <p:cNvSpPr>
            <a:spLocks noChangeArrowheads="1"/>
          </p:cNvSpPr>
          <p:nvPr/>
        </p:nvSpPr>
        <p:spPr bwMode="auto">
          <a:xfrm>
            <a:off x="77724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3" name="Oval 85"/>
          <p:cNvSpPr>
            <a:spLocks noChangeArrowheads="1"/>
          </p:cNvSpPr>
          <p:nvPr/>
        </p:nvSpPr>
        <p:spPr bwMode="auto">
          <a:xfrm>
            <a:off x="75438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4" name="Oval 86"/>
          <p:cNvSpPr>
            <a:spLocks noChangeArrowheads="1"/>
          </p:cNvSpPr>
          <p:nvPr/>
        </p:nvSpPr>
        <p:spPr bwMode="auto">
          <a:xfrm>
            <a:off x="93726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5" name="Oval 87"/>
          <p:cNvSpPr>
            <a:spLocks noChangeArrowheads="1"/>
          </p:cNvSpPr>
          <p:nvPr/>
        </p:nvSpPr>
        <p:spPr bwMode="auto">
          <a:xfrm>
            <a:off x="90678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6" name="Oval 88"/>
          <p:cNvSpPr>
            <a:spLocks noChangeArrowheads="1"/>
          </p:cNvSpPr>
          <p:nvPr/>
        </p:nvSpPr>
        <p:spPr bwMode="auto">
          <a:xfrm>
            <a:off x="9372600" y="3581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7" name="Oval 89"/>
          <p:cNvSpPr>
            <a:spLocks noChangeArrowheads="1"/>
          </p:cNvSpPr>
          <p:nvPr/>
        </p:nvSpPr>
        <p:spPr bwMode="auto">
          <a:xfrm>
            <a:off x="9829800" y="3048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8" name="Oval 90"/>
          <p:cNvSpPr>
            <a:spLocks noChangeArrowheads="1"/>
          </p:cNvSpPr>
          <p:nvPr/>
        </p:nvSpPr>
        <p:spPr bwMode="auto">
          <a:xfrm>
            <a:off x="88392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39" name="Oval 91"/>
          <p:cNvSpPr>
            <a:spLocks noChangeArrowheads="1"/>
          </p:cNvSpPr>
          <p:nvPr/>
        </p:nvSpPr>
        <p:spPr bwMode="auto">
          <a:xfrm>
            <a:off x="86106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0" name="Oval 92"/>
          <p:cNvSpPr>
            <a:spLocks noChangeArrowheads="1"/>
          </p:cNvSpPr>
          <p:nvPr/>
        </p:nvSpPr>
        <p:spPr bwMode="auto">
          <a:xfrm>
            <a:off x="8458200" y="3048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1" name="Oval 93"/>
          <p:cNvSpPr>
            <a:spLocks noChangeArrowheads="1"/>
          </p:cNvSpPr>
          <p:nvPr/>
        </p:nvSpPr>
        <p:spPr bwMode="auto">
          <a:xfrm>
            <a:off x="91440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2" name="Oval 94"/>
          <p:cNvSpPr>
            <a:spLocks noChangeArrowheads="1"/>
          </p:cNvSpPr>
          <p:nvPr/>
        </p:nvSpPr>
        <p:spPr bwMode="auto">
          <a:xfrm>
            <a:off x="94488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3" name="Oval 95"/>
          <p:cNvSpPr>
            <a:spLocks noChangeArrowheads="1"/>
          </p:cNvSpPr>
          <p:nvPr/>
        </p:nvSpPr>
        <p:spPr bwMode="auto">
          <a:xfrm>
            <a:off x="97536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4" name="Oval 96"/>
          <p:cNvSpPr>
            <a:spLocks noChangeArrowheads="1"/>
          </p:cNvSpPr>
          <p:nvPr/>
        </p:nvSpPr>
        <p:spPr bwMode="auto">
          <a:xfrm>
            <a:off x="100584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5" name="Oval 97"/>
          <p:cNvSpPr>
            <a:spLocks noChangeArrowheads="1"/>
          </p:cNvSpPr>
          <p:nvPr/>
        </p:nvSpPr>
        <p:spPr bwMode="auto">
          <a:xfrm>
            <a:off x="9829800" y="2743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6" name="Oval 98"/>
          <p:cNvSpPr>
            <a:spLocks noChangeArrowheads="1"/>
          </p:cNvSpPr>
          <p:nvPr/>
        </p:nvSpPr>
        <p:spPr bwMode="auto">
          <a:xfrm>
            <a:off x="87630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7" name="Oval 99"/>
          <p:cNvSpPr>
            <a:spLocks noChangeArrowheads="1"/>
          </p:cNvSpPr>
          <p:nvPr/>
        </p:nvSpPr>
        <p:spPr bwMode="auto">
          <a:xfrm>
            <a:off x="8305800" y="2743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48" name="WordArt 100"/>
          <p:cNvSpPr>
            <a:spLocks noChangeArrowheads="1" noChangeShapeType="1" noTextEdit="1"/>
          </p:cNvSpPr>
          <p:nvPr/>
        </p:nvSpPr>
        <p:spPr bwMode="auto">
          <a:xfrm>
            <a:off x="7772400" y="2971800"/>
            <a:ext cx="3810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А</a:t>
            </a:r>
          </a:p>
        </p:txBody>
      </p:sp>
      <p:sp>
        <p:nvSpPr>
          <p:cNvPr id="78949" name="WordArt 101"/>
          <p:cNvSpPr>
            <a:spLocks noChangeArrowheads="1" noChangeShapeType="1" noTextEdit="1"/>
          </p:cNvSpPr>
          <p:nvPr/>
        </p:nvSpPr>
        <p:spPr bwMode="auto">
          <a:xfrm>
            <a:off x="9144000" y="2971800"/>
            <a:ext cx="3810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В</a:t>
            </a:r>
          </a:p>
        </p:txBody>
      </p:sp>
      <p:sp>
        <p:nvSpPr>
          <p:cNvPr id="78950" name="WordArt 102"/>
          <p:cNvSpPr>
            <a:spLocks noChangeArrowheads="1" noChangeShapeType="1" noTextEdit="1"/>
          </p:cNvSpPr>
          <p:nvPr/>
        </p:nvSpPr>
        <p:spPr bwMode="auto">
          <a:xfrm>
            <a:off x="7696200" y="4724400"/>
            <a:ext cx="3810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m</a:t>
            </a:r>
            <a:endParaRPr lang="ru-RU" sz="3600" kern="1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8951" name="WordArt 103"/>
          <p:cNvSpPr>
            <a:spLocks noChangeArrowheads="1" noChangeShapeType="1" noTextEdit="1"/>
          </p:cNvSpPr>
          <p:nvPr/>
        </p:nvSpPr>
        <p:spPr bwMode="auto">
          <a:xfrm>
            <a:off x="9144000" y="4800600"/>
            <a:ext cx="3810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k</a:t>
            </a:r>
            <a:endParaRPr lang="ru-RU" sz="3600" kern="1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8952" name="WordArt 104"/>
          <p:cNvSpPr>
            <a:spLocks noChangeArrowheads="1" noChangeShapeType="1" noTextEdit="1"/>
          </p:cNvSpPr>
          <p:nvPr/>
        </p:nvSpPr>
        <p:spPr bwMode="auto">
          <a:xfrm>
            <a:off x="9829800" y="5257800"/>
            <a:ext cx="381000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n</a:t>
            </a:r>
            <a:endParaRPr lang="ru-RU" sz="3600" kern="1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/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8953" name="Oval 105"/>
          <p:cNvSpPr>
            <a:spLocks noChangeArrowheads="1"/>
          </p:cNvSpPr>
          <p:nvPr/>
        </p:nvSpPr>
        <p:spPr bwMode="auto">
          <a:xfrm>
            <a:off x="94488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54" name="Oval 106"/>
          <p:cNvSpPr>
            <a:spLocks noChangeArrowheads="1"/>
          </p:cNvSpPr>
          <p:nvPr/>
        </p:nvSpPr>
        <p:spPr bwMode="auto">
          <a:xfrm>
            <a:off x="79248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55" name="Oval 107"/>
          <p:cNvSpPr>
            <a:spLocks noChangeArrowheads="1"/>
          </p:cNvSpPr>
          <p:nvPr/>
        </p:nvSpPr>
        <p:spPr bwMode="auto">
          <a:xfrm>
            <a:off x="9906000" y="5638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56" name="Oval 108"/>
          <p:cNvSpPr>
            <a:spLocks noChangeArrowheads="1"/>
          </p:cNvSpPr>
          <p:nvPr/>
        </p:nvSpPr>
        <p:spPr bwMode="auto">
          <a:xfrm>
            <a:off x="89154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8957" name="Oval 109"/>
          <p:cNvSpPr>
            <a:spLocks noChangeArrowheads="1"/>
          </p:cNvSpPr>
          <p:nvPr/>
        </p:nvSpPr>
        <p:spPr bwMode="auto">
          <a:xfrm>
            <a:off x="86106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6143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8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8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8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8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B89E6B-E89C-445E-9EBA-91295BF008B3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E51814-0393-4FD5-9D32-B8F981009424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981200"/>
            <a:ext cx="9144000" cy="487680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Розв’язання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Нехай подія     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–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“поява не чорної кульки”,      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-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“поява чорної кульки”, 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-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“поява червоної кульки”,     - “поява зеленої кульки”,      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-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“поява синьої кульки”.Тоді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причому                - несумісні,                   ,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,                      .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За теоремою ймовірності суми несумісних подій дістанемо:</a:t>
            </a:r>
            <a:endParaRPr lang="ru-RU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883" name="Rectangle 11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8991600" cy="1524000"/>
          </a:xfrm>
        </p:spPr>
        <p:txBody>
          <a:bodyPr/>
          <a:lstStyle/>
          <a:p>
            <a:pPr algn="l"/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/>
            </a:r>
            <a:b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</a:b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Приклад1.</a:t>
            </a: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 В урні лежать 2 чорних, 3 червоних, 9 зелених, </a:t>
            </a:r>
            <a:b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</a:b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6 синіх кульок. З неї навмання виймають одну кульку. Яка </a:t>
            </a:r>
            <a:b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</a:b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ймовірність того, що вона не чорна?</a:t>
            </a:r>
            <a:endParaRPr lang="ru-RU" altLang="ru-RU" sz="240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9884" name="Object 12"/>
          <p:cNvGraphicFramePr>
            <a:graphicFrameLocks noChangeAspect="1"/>
          </p:cNvGraphicFramePr>
          <p:nvPr/>
        </p:nvGraphicFramePr>
        <p:xfrm>
          <a:off x="8229600" y="2438400"/>
          <a:ext cx="45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Формула" r:id="rId5" imgW="228600" imgH="241200" progId="Equation.3">
                  <p:embed/>
                </p:oleObj>
              </mc:Choice>
              <mc:Fallback>
                <p:oleObj name="Формула" r:id="rId5" imgW="228600" imgH="241200" progId="Equation.3">
                  <p:embed/>
                  <p:pic>
                    <p:nvPicPr>
                      <p:cNvPr id="798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438400"/>
                        <a:ext cx="45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5" name="Object 13"/>
          <p:cNvGraphicFramePr>
            <a:graphicFrameLocks noChangeAspect="1"/>
          </p:cNvGraphicFramePr>
          <p:nvPr/>
        </p:nvGraphicFramePr>
        <p:xfrm>
          <a:off x="4267200" y="28194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Формула" r:id="rId7" imgW="241200" imgH="241200" progId="Equation.3">
                  <p:embed/>
                </p:oleObj>
              </mc:Choice>
              <mc:Fallback>
                <p:oleObj name="Формула" r:id="rId7" imgW="241200" imgH="241200" progId="Equation.3">
                  <p:embed/>
                  <p:pic>
                    <p:nvPicPr>
                      <p:cNvPr id="798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194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6" name="Object 14"/>
          <p:cNvGraphicFramePr>
            <a:graphicFrameLocks noChangeAspect="1"/>
          </p:cNvGraphicFramePr>
          <p:nvPr/>
        </p:nvGraphicFramePr>
        <p:xfrm>
          <a:off x="3810000" y="2438400"/>
          <a:ext cx="381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Формула" r:id="rId9" imgW="241200" imgH="266400" progId="Equation.3">
                  <p:embed/>
                </p:oleObj>
              </mc:Choice>
              <mc:Fallback>
                <p:oleObj name="Формула" r:id="rId9" imgW="241200" imgH="266400" progId="Equation.3">
                  <p:embed/>
                  <p:pic>
                    <p:nvPicPr>
                      <p:cNvPr id="798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438400"/>
                        <a:ext cx="3810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7" name="Object 15"/>
          <p:cNvGraphicFramePr>
            <a:graphicFrameLocks noChangeAspect="1"/>
          </p:cNvGraphicFramePr>
          <p:nvPr/>
        </p:nvGraphicFramePr>
        <p:xfrm>
          <a:off x="8763000" y="28194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Формула" r:id="rId11" imgW="241200" imgH="241200" progId="Equation.3">
                  <p:embed/>
                </p:oleObj>
              </mc:Choice>
              <mc:Fallback>
                <p:oleObj name="Формула" r:id="rId11" imgW="241200" imgH="241200" progId="Equation.3">
                  <p:embed/>
                  <p:pic>
                    <p:nvPicPr>
                      <p:cNvPr id="798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28194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8" name="Object 16"/>
          <p:cNvGraphicFramePr>
            <a:graphicFrameLocks noChangeAspect="1"/>
          </p:cNvGraphicFramePr>
          <p:nvPr/>
        </p:nvGraphicFramePr>
        <p:xfrm>
          <a:off x="4419600" y="32004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Формула" r:id="rId13" imgW="241200" imgH="241200" progId="Equation.3">
                  <p:embed/>
                </p:oleObj>
              </mc:Choice>
              <mc:Fallback>
                <p:oleObj name="Формула" r:id="rId13" imgW="241200" imgH="241200" progId="Equation.3">
                  <p:embed/>
                  <p:pic>
                    <p:nvPicPr>
                      <p:cNvPr id="798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004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9" name="Object 17"/>
          <p:cNvGraphicFramePr>
            <a:graphicFrameLocks noChangeAspect="1"/>
          </p:cNvGraphicFramePr>
          <p:nvPr/>
        </p:nvGraphicFramePr>
        <p:xfrm>
          <a:off x="1752600" y="3581400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Формула" r:id="rId15" imgW="1244520" imgH="266400" progId="Equation.3">
                  <p:embed/>
                </p:oleObj>
              </mc:Choice>
              <mc:Fallback>
                <p:oleObj name="Формула" r:id="rId15" imgW="1244520" imgH="266400" progId="Equation.3">
                  <p:embed/>
                  <p:pic>
                    <p:nvPicPr>
                      <p:cNvPr id="798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81400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0" name="Object 18"/>
          <p:cNvGraphicFramePr>
            <a:graphicFrameLocks noChangeAspect="1"/>
          </p:cNvGraphicFramePr>
          <p:nvPr/>
        </p:nvGraphicFramePr>
        <p:xfrm>
          <a:off x="5257800" y="3657600"/>
          <a:ext cx="11382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0" name="Формула" r:id="rId17" imgW="774360" imgH="241200" progId="Equation.3">
                  <p:embed/>
                </p:oleObj>
              </mc:Choice>
              <mc:Fallback>
                <p:oleObj name="Формула" r:id="rId17" imgW="774360" imgH="241200" progId="Equation.3">
                  <p:embed/>
                  <p:pic>
                    <p:nvPicPr>
                      <p:cNvPr id="798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657600"/>
                        <a:ext cx="11382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1" name="Object 19"/>
          <p:cNvGraphicFramePr>
            <a:graphicFrameLocks noChangeAspect="1"/>
          </p:cNvGraphicFramePr>
          <p:nvPr/>
        </p:nvGraphicFramePr>
        <p:xfrm>
          <a:off x="8305800" y="34290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Формула" r:id="rId19" imgW="1015920" imgH="583920" progId="Equation.3">
                  <p:embed/>
                </p:oleObj>
              </mc:Choice>
              <mc:Fallback>
                <p:oleObj name="Формула" r:id="rId19" imgW="1015920" imgH="583920" progId="Equation.3">
                  <p:embed/>
                  <p:pic>
                    <p:nvPicPr>
                      <p:cNvPr id="798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34290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2" name="Object 20"/>
          <p:cNvGraphicFramePr>
            <a:graphicFrameLocks noChangeAspect="1"/>
          </p:cNvGraphicFramePr>
          <p:nvPr/>
        </p:nvGraphicFramePr>
        <p:xfrm>
          <a:off x="1828800" y="3962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Формула" r:id="rId21" imgW="1015920" imgH="583920" progId="Equation.3">
                  <p:embed/>
                </p:oleObj>
              </mc:Choice>
              <mc:Fallback>
                <p:oleObj name="Формула" r:id="rId21" imgW="1015920" imgH="583920" progId="Equation.3">
                  <p:embed/>
                  <p:pic>
                    <p:nvPicPr>
                      <p:cNvPr id="798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3" name="Object 21"/>
          <p:cNvGraphicFramePr>
            <a:graphicFrameLocks noChangeAspect="1"/>
          </p:cNvGraphicFramePr>
          <p:nvPr/>
        </p:nvGraphicFramePr>
        <p:xfrm>
          <a:off x="3733800" y="3962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Формула" r:id="rId23" imgW="1015920" imgH="583920" progId="Equation.3">
                  <p:embed/>
                </p:oleObj>
              </mc:Choice>
              <mc:Fallback>
                <p:oleObj name="Формула" r:id="rId23" imgW="1015920" imgH="583920" progId="Equation.3">
                  <p:embed/>
                  <p:pic>
                    <p:nvPicPr>
                      <p:cNvPr id="798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4" name="Object 22"/>
          <p:cNvGraphicFramePr>
            <a:graphicFrameLocks noChangeAspect="1"/>
          </p:cNvGraphicFramePr>
          <p:nvPr/>
        </p:nvGraphicFramePr>
        <p:xfrm>
          <a:off x="2667000" y="5562600"/>
          <a:ext cx="6781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Формула" r:id="rId25" imgW="3060360" imgH="457200" progId="Equation.3">
                  <p:embed/>
                </p:oleObj>
              </mc:Choice>
              <mc:Fallback>
                <p:oleObj name="Формула" r:id="rId25" imgW="3060360" imgH="457200" progId="Equation.3">
                  <p:embed/>
                  <p:pic>
                    <p:nvPicPr>
                      <p:cNvPr id="798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562600"/>
                        <a:ext cx="6781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95" name="Rectangle 23"/>
          <p:cNvSpPr>
            <a:spLocks noChangeArrowheads="1"/>
          </p:cNvSpPr>
          <p:nvPr/>
        </p:nvSpPr>
        <p:spPr bwMode="auto">
          <a:xfrm>
            <a:off x="2514600" y="5638800"/>
            <a:ext cx="7010400" cy="838200"/>
          </a:xfrm>
          <a:prstGeom prst="rect">
            <a:avLst/>
          </a:prstGeom>
          <a:noFill/>
          <a:ln w="28575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896" name="Oval 24"/>
          <p:cNvSpPr>
            <a:spLocks noChangeArrowheads="1"/>
          </p:cNvSpPr>
          <p:nvPr/>
        </p:nvSpPr>
        <p:spPr bwMode="auto">
          <a:xfrm>
            <a:off x="9906000" y="5867400"/>
            <a:ext cx="381000" cy="381000"/>
          </a:xfrm>
          <a:prstGeom prst="ellipse">
            <a:avLst/>
          </a:prstGeom>
          <a:solidFill>
            <a:srgbClr val="339966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897" name="Oval 25"/>
          <p:cNvSpPr>
            <a:spLocks noChangeArrowheads="1"/>
          </p:cNvSpPr>
          <p:nvPr/>
        </p:nvSpPr>
        <p:spPr bwMode="auto">
          <a:xfrm>
            <a:off x="2895600" y="2057400"/>
            <a:ext cx="381000" cy="381000"/>
          </a:xfrm>
          <a:prstGeom prst="ellipse">
            <a:avLst/>
          </a:prstGeom>
          <a:solidFill>
            <a:srgbClr val="000000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898" name="Oval 26"/>
          <p:cNvSpPr>
            <a:spLocks noChangeArrowheads="1"/>
          </p:cNvSpPr>
          <p:nvPr/>
        </p:nvSpPr>
        <p:spPr bwMode="auto">
          <a:xfrm>
            <a:off x="1676400" y="6019800"/>
            <a:ext cx="381000" cy="381000"/>
          </a:xfrm>
          <a:prstGeom prst="ellipse">
            <a:avLst/>
          </a:prstGeom>
          <a:solidFill>
            <a:srgbClr val="2345D5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899" name="Oval 27"/>
          <p:cNvSpPr>
            <a:spLocks noChangeArrowheads="1"/>
          </p:cNvSpPr>
          <p:nvPr/>
        </p:nvSpPr>
        <p:spPr bwMode="auto">
          <a:xfrm>
            <a:off x="6172200" y="4267200"/>
            <a:ext cx="381000" cy="381000"/>
          </a:xfrm>
          <a:prstGeom prst="ellipse">
            <a:avLst/>
          </a:prstGeom>
          <a:solidFill>
            <a:srgbClr val="FF0000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900" name="Oval 28"/>
          <p:cNvSpPr>
            <a:spLocks noChangeArrowheads="1"/>
          </p:cNvSpPr>
          <p:nvPr/>
        </p:nvSpPr>
        <p:spPr bwMode="auto">
          <a:xfrm>
            <a:off x="10058400" y="2209800"/>
            <a:ext cx="381000" cy="381000"/>
          </a:xfrm>
          <a:prstGeom prst="ellipse">
            <a:avLst/>
          </a:prstGeom>
          <a:solidFill>
            <a:srgbClr val="FF0000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901" name="Oval 29"/>
          <p:cNvSpPr>
            <a:spLocks noChangeArrowheads="1"/>
          </p:cNvSpPr>
          <p:nvPr/>
        </p:nvSpPr>
        <p:spPr bwMode="auto">
          <a:xfrm>
            <a:off x="2819400" y="152400"/>
            <a:ext cx="381000" cy="381000"/>
          </a:xfrm>
          <a:prstGeom prst="ellipse">
            <a:avLst/>
          </a:prstGeom>
          <a:solidFill>
            <a:srgbClr val="339966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902" name="Oval 30"/>
          <p:cNvSpPr>
            <a:spLocks noChangeArrowheads="1"/>
          </p:cNvSpPr>
          <p:nvPr/>
        </p:nvSpPr>
        <p:spPr bwMode="auto">
          <a:xfrm>
            <a:off x="7924800" y="4114800"/>
            <a:ext cx="381000" cy="381000"/>
          </a:xfrm>
          <a:prstGeom prst="ellipse">
            <a:avLst/>
          </a:prstGeom>
          <a:solidFill>
            <a:srgbClr val="2345D5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9903" name="Oval 31"/>
          <p:cNvSpPr>
            <a:spLocks noChangeArrowheads="1"/>
          </p:cNvSpPr>
          <p:nvPr/>
        </p:nvSpPr>
        <p:spPr bwMode="auto">
          <a:xfrm>
            <a:off x="9296400" y="228600"/>
            <a:ext cx="381000" cy="381000"/>
          </a:xfrm>
          <a:prstGeom prst="ellipse">
            <a:avLst/>
          </a:prstGeom>
          <a:solidFill>
            <a:srgbClr val="000000"/>
          </a:solidFill>
          <a:ln w="12700" cap="sq">
            <a:solidFill>
              <a:srgbClr val="0099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99401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9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9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9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9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9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9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9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9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9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9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9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9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9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9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EA6D57-4442-4D0A-8327-E714C56B3845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9C9C3B-C0D5-448D-A712-957092683997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915400" cy="1447800"/>
          </a:xfrm>
        </p:spPr>
        <p:txBody>
          <a:bodyPr/>
          <a:lstStyle/>
          <a:p>
            <a:pPr algn="l"/>
            <a:r>
              <a:rPr lang="uk-UA" altLang="ru-RU" sz="2000" i="0" dirty="0">
                <a:solidFill>
                  <a:srgbClr val="660033"/>
                </a:solidFill>
                <a:latin typeface="Century Gothic" panose="020B0502020202020204" pitchFamily="34" charset="0"/>
              </a:rPr>
              <a:t> Наслідок1.</a:t>
            </a:r>
            <a:r>
              <a:rPr lang="uk-UA" altLang="ru-RU" sz="2000" i="0" dirty="0">
                <a:solidFill>
                  <a:srgbClr val="660033"/>
                </a:solidFill>
              </a:rPr>
              <a:t> </a:t>
            </a:r>
            <a:r>
              <a:rPr lang="uk-UA" altLang="ru-RU" sz="2000" b="1" i="0" dirty="0">
                <a:solidFill>
                  <a:srgbClr val="FF0000"/>
                </a:solidFill>
                <a:latin typeface="Century Gothic" panose="020B0502020202020204" pitchFamily="34" charset="0"/>
              </a:rPr>
              <a:t>Сума ймовірностей</a:t>
            </a:r>
            <a:r>
              <a:rPr lang="uk-UA" altLang="ru-RU" sz="1800" i="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800" b="1" i="0" dirty="0">
                <a:solidFill>
                  <a:srgbClr val="FF0000"/>
                </a:solidFill>
                <a:latin typeface="Century Gothic" panose="020B0502020202020204" pitchFamily="34" charset="0"/>
              </a:rPr>
              <a:t>подій</a:t>
            </a:r>
            <a:r>
              <a:rPr lang="uk-UA" altLang="ru-RU" sz="2000" i="0" dirty="0">
                <a:solidFill>
                  <a:srgbClr val="FF0000"/>
                </a:solidFill>
                <a:latin typeface="Century Gothic" panose="020B0502020202020204" pitchFamily="34" charset="0"/>
              </a:rPr>
              <a:t>                   </a:t>
            </a:r>
            <a:r>
              <a:rPr lang="uk-UA" altLang="ru-RU" sz="1800" b="1" i="0" dirty="0">
                <a:solidFill>
                  <a:srgbClr val="FF0000"/>
                </a:solidFill>
                <a:latin typeface="Century Gothic" panose="020B0502020202020204" pitchFamily="34" charset="0"/>
              </a:rPr>
              <a:t>,які утворюють</a:t>
            </a:r>
            <a:r>
              <a:rPr lang="uk-UA" altLang="ru-RU" sz="1800" i="0" dirty="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br>
              <a:rPr lang="uk-UA" altLang="ru-RU" sz="1800" i="0" dirty="0">
                <a:solidFill>
                  <a:srgbClr val="660033"/>
                </a:solidFill>
                <a:latin typeface="Century Gothic" panose="020B0502020202020204" pitchFamily="34" charset="0"/>
              </a:rPr>
            </a:br>
            <a:r>
              <a:rPr lang="uk-UA" altLang="ru-RU" sz="1800" b="1" i="0" dirty="0">
                <a:solidFill>
                  <a:srgbClr val="FF0000"/>
                </a:solidFill>
                <a:latin typeface="Century Gothic" panose="020B0502020202020204" pitchFamily="34" charset="0"/>
              </a:rPr>
              <a:t>повну групу і попарно несумісні, дорівнює одиниці:</a:t>
            </a:r>
            <a:r>
              <a:rPr lang="uk-UA" altLang="ru-RU" sz="1800" i="0" dirty="0">
                <a:solidFill>
                  <a:srgbClr val="660033"/>
                </a:solidFill>
                <a:latin typeface="Century Gothic" panose="020B0502020202020204" pitchFamily="34" charset="0"/>
              </a:rPr>
              <a:t/>
            </a:r>
            <a:br>
              <a:rPr lang="uk-UA" altLang="ru-RU" sz="1800" i="0" dirty="0">
                <a:solidFill>
                  <a:srgbClr val="660033"/>
                </a:solidFill>
                <a:latin typeface="Century Gothic" panose="020B0502020202020204" pitchFamily="34" charset="0"/>
              </a:rPr>
            </a:br>
            <a:r>
              <a:rPr lang="uk-UA" altLang="ru-RU" sz="1800" i="0" dirty="0">
                <a:solidFill>
                  <a:srgbClr val="660033"/>
                </a:solidFill>
                <a:latin typeface="Century Gothic" panose="020B0502020202020204" pitchFamily="34" charset="0"/>
              </a:rPr>
              <a:t>                                     </a:t>
            </a:r>
            <a:endParaRPr lang="ru-RU" altLang="ru-RU" sz="1800" i="0" dirty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057400"/>
            <a:ext cx="9144000" cy="457200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Доведення</a:t>
            </a:r>
          </a:p>
          <a:p>
            <a:pPr>
              <a:buFontTx/>
              <a:buNone/>
            </a:pP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 Оскільки                     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=</a:t>
            </a:r>
            <a:r>
              <a:rPr lang="en-US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U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де </a:t>
            </a:r>
            <a:r>
              <a:rPr lang="en-US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U</a:t>
            </a: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- </a:t>
            </a:r>
            <a:r>
              <a:rPr lang="uk-UA" altLang="ru-RU" sz="2800">
                <a:solidFill>
                  <a:srgbClr val="FF0000"/>
                </a:solidFill>
                <a:latin typeface="Century Gothic" panose="020B0502020202020204" pitchFamily="34" charset="0"/>
              </a:rPr>
              <a:t>вірогідна подія</a:t>
            </a: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 і за умовою дані </a:t>
            </a:r>
            <a:r>
              <a:rPr lang="uk-UA" altLang="ru-RU" sz="2800">
                <a:solidFill>
                  <a:srgbClr val="FF0000"/>
                </a:solidFill>
                <a:latin typeface="Century Gothic" panose="020B0502020202020204" pitchFamily="34" charset="0"/>
              </a:rPr>
              <a:t>події несумісні</a:t>
            </a:r>
            <a:r>
              <a:rPr lang="uk-UA" altLang="ru-RU" sz="2800">
                <a:solidFill>
                  <a:srgbClr val="660033"/>
                </a:solidFill>
                <a:latin typeface="Century Gothic" panose="020B0502020202020204" pitchFamily="34" charset="0"/>
              </a:rPr>
              <a:t>, то для них можна застосовувати теорему додавання ймовірностей</a:t>
            </a:r>
            <a:endParaRPr lang="ru-RU" altLang="ru-RU" sz="28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6705600" y="381000"/>
          <a:ext cx="121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Формула" r:id="rId5" imgW="571320" imgH="279360" progId="Equation.3">
                  <p:embed/>
                </p:oleObj>
              </mc:Choice>
              <mc:Fallback>
                <p:oleObj name="Формула" r:id="rId5" imgW="571320" imgH="279360" progId="Equation.3">
                  <p:embed/>
                  <p:pic>
                    <p:nvPicPr>
                      <p:cNvPr id="942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81000"/>
                        <a:ext cx="121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6705600" y="533400"/>
            <a:ext cx="1219200" cy="3048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4215" name="Object 7"/>
          <p:cNvGraphicFramePr>
            <a:graphicFrameLocks noChangeAspect="1"/>
          </p:cNvGraphicFramePr>
          <p:nvPr/>
        </p:nvGraphicFramePr>
        <p:xfrm>
          <a:off x="4800600" y="1143000"/>
          <a:ext cx="2133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Формула" r:id="rId7" imgW="1726920" imgH="380880" progId="Equation.3">
                  <p:embed/>
                </p:oleObj>
              </mc:Choice>
              <mc:Fallback>
                <p:oleObj name="Формула" r:id="rId7" imgW="1726920" imgH="380880" progId="Equation.3">
                  <p:embed/>
                  <p:pic>
                    <p:nvPicPr>
                      <p:cNvPr id="942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2133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4724400" y="1219200"/>
            <a:ext cx="2286000" cy="3810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3352800" y="2438400"/>
          <a:ext cx="1930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Формула" r:id="rId9" imgW="723600" imgH="279360" progId="Equation.3">
                  <p:embed/>
                </p:oleObj>
              </mc:Choice>
              <mc:Fallback>
                <p:oleObj name="Формула" r:id="rId9" imgW="723600" imgH="279360" progId="Equation.3">
                  <p:embed/>
                  <p:pic>
                    <p:nvPicPr>
                      <p:cNvPr id="942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1930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3352800" y="4648200"/>
          <a:ext cx="5562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Формула" r:id="rId11" imgW="1815840" imgH="431640" progId="Equation.3">
                  <p:embed/>
                </p:oleObj>
              </mc:Choice>
              <mc:Fallback>
                <p:oleObj name="Формула" r:id="rId11" imgW="1815840" imgH="431640" progId="Equation.3">
                  <p:embed/>
                  <p:pic>
                    <p:nvPicPr>
                      <p:cNvPr id="942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648200"/>
                        <a:ext cx="5562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3124200" y="4419600"/>
            <a:ext cx="6019800" cy="1752600"/>
          </a:xfrm>
          <a:prstGeom prst="rect">
            <a:avLst/>
          </a:prstGeom>
          <a:noFill/>
          <a:ln w="381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94222" name="AutoShape 14"/>
          <p:cNvSpPr>
            <a:spLocks noChangeArrowheads="1"/>
          </p:cNvSpPr>
          <p:nvPr/>
        </p:nvSpPr>
        <p:spPr bwMode="auto">
          <a:xfrm>
            <a:off x="1752600" y="4343400"/>
            <a:ext cx="1066800" cy="1371600"/>
          </a:xfrm>
          <a:prstGeom prst="curvedRightArrow">
            <a:avLst>
              <a:gd name="adj1" fmla="val 36298"/>
              <a:gd name="adj2" fmla="val 62012"/>
              <a:gd name="adj3" fmla="val 33333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94223" name="AutoShape 15"/>
          <p:cNvSpPr>
            <a:spLocks noChangeArrowheads="1"/>
          </p:cNvSpPr>
          <p:nvPr/>
        </p:nvSpPr>
        <p:spPr bwMode="auto">
          <a:xfrm>
            <a:off x="9296400" y="4343400"/>
            <a:ext cx="1066800" cy="1219200"/>
          </a:xfrm>
          <a:prstGeom prst="curvedLeftArrow">
            <a:avLst>
              <a:gd name="adj1" fmla="val 32021"/>
              <a:gd name="adj2" fmla="val 45714"/>
              <a:gd name="adj3" fmla="val 34523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2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7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2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7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2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utoUpdateAnimBg="0"/>
      <p:bldP spid="942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543D75-0A4A-47DF-8FD4-6B89D6738EF1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1895B9-5971-49B8-82FE-2D68436EC5D9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990600"/>
            <a:ext cx="7772400" cy="1143000"/>
          </a:xfrm>
        </p:spPr>
        <p:txBody>
          <a:bodyPr/>
          <a:lstStyle/>
          <a:p>
            <a:pPr algn="l"/>
            <a:r>
              <a:rPr lang="uk-UA" altLang="ru-RU" sz="2800" i="0" dirty="0">
                <a:solidFill>
                  <a:srgbClr val="660033"/>
                </a:solidFill>
                <a:latin typeface="Century Gothic" panose="020B0502020202020204" pitchFamily="34" charset="0"/>
              </a:rPr>
              <a:t>Наслідок 2.</a:t>
            </a:r>
            <a:r>
              <a:rPr lang="uk-UA" altLang="ru-RU" sz="2800" i="0" dirty="0">
                <a:solidFill>
                  <a:srgbClr val="000000"/>
                </a:solidFill>
                <a:latin typeface="Century Gothic" panose="020B0502020202020204" pitchFamily="34" charset="0"/>
              </a:rPr>
              <a:t> Сума ймовірностей протилежних подій дорівнює 1:</a:t>
            </a:r>
            <a:r>
              <a:rPr lang="uk-UA" altLang="ru-RU" sz="2800" i="0" dirty="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ru-RU" altLang="ru-RU" sz="2800" i="0" dirty="0"/>
              <a:t/>
            </a:r>
            <a:br>
              <a:rPr lang="ru-RU" altLang="ru-RU" sz="2800" i="0" dirty="0"/>
            </a:br>
            <a:r>
              <a:rPr lang="ru-RU" altLang="ru-RU" sz="2800" i="0" dirty="0"/>
              <a:t/>
            </a:r>
            <a:br>
              <a:rPr lang="ru-RU" altLang="ru-RU" sz="2800" i="0" dirty="0"/>
            </a:br>
            <a:endParaRPr lang="ru-RU" altLang="ru-RU" sz="2800" i="0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209800"/>
            <a:ext cx="8991600" cy="464820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sz="3600"/>
              <a:t>      </a:t>
            </a: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Доведення</a:t>
            </a:r>
          </a:p>
          <a:p>
            <a:pPr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Оскільки </a:t>
            </a:r>
            <a:r>
              <a:rPr lang="uk-UA" altLang="ru-RU">
                <a:solidFill>
                  <a:srgbClr val="FF0000"/>
                </a:solidFill>
                <a:latin typeface="Century Gothic" panose="020B0502020202020204" pitchFamily="34" charset="0"/>
              </a:rPr>
              <a:t>протилежні події несумісні</a:t>
            </a: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 і утворюють </a:t>
            </a:r>
            <a:r>
              <a:rPr lang="uk-UA" altLang="ru-RU">
                <a:solidFill>
                  <a:srgbClr val="FF0000"/>
                </a:solidFill>
                <a:latin typeface="Century Gothic" panose="020B0502020202020204" pitchFamily="34" charset="0"/>
              </a:rPr>
              <a:t>повну групу подій</a:t>
            </a: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:</a:t>
            </a:r>
          </a:p>
          <a:p>
            <a:pPr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Century Gothic" panose="020B0502020202020204" pitchFamily="34" charset="0"/>
              </a:rPr>
              <a:t>Тоді </a:t>
            </a:r>
            <a:endParaRPr lang="ru-RU" altLang="ru-RU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0901" name="Object 5"/>
          <p:cNvGraphicFramePr>
            <a:graphicFrameLocks noChangeAspect="1"/>
          </p:cNvGraphicFramePr>
          <p:nvPr/>
        </p:nvGraphicFramePr>
        <p:xfrm>
          <a:off x="8001000" y="685800"/>
          <a:ext cx="23622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Формула" r:id="rId5" imgW="1091880" imgH="393480" progId="Equation.3">
                  <p:embed/>
                </p:oleObj>
              </mc:Choice>
              <mc:Fallback>
                <p:oleObj name="Формула" r:id="rId5" imgW="1091880" imgH="393480" progId="Equation.3">
                  <p:embed/>
                  <p:pic>
                    <p:nvPicPr>
                      <p:cNvPr id="809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685800"/>
                        <a:ext cx="23622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7924800" y="838200"/>
            <a:ext cx="2286000" cy="457200"/>
          </a:xfrm>
          <a:prstGeom prst="rect">
            <a:avLst/>
          </a:prstGeom>
          <a:noFill/>
          <a:ln w="381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8153401" y="3276601"/>
          <a:ext cx="17700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Формула" r:id="rId7" imgW="723600" imgH="304560" progId="Equation.3">
                  <p:embed/>
                </p:oleObj>
              </mc:Choice>
              <mc:Fallback>
                <p:oleObj name="Формула" r:id="rId7" imgW="723600" imgH="304560" progId="Equation.3">
                  <p:embed/>
                  <p:pic>
                    <p:nvPicPr>
                      <p:cNvPr id="809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1" y="3276601"/>
                        <a:ext cx="177006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8001000" y="3429000"/>
            <a:ext cx="1828800" cy="609600"/>
          </a:xfrm>
          <a:prstGeom prst="rect">
            <a:avLst/>
          </a:prstGeom>
          <a:noFill/>
          <a:ln w="28575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0905" name="Object 9"/>
          <p:cNvGraphicFramePr>
            <a:graphicFrameLocks noChangeAspect="1"/>
          </p:cNvGraphicFramePr>
          <p:nvPr/>
        </p:nvGraphicFramePr>
        <p:xfrm>
          <a:off x="3505201" y="4572000"/>
          <a:ext cx="48799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Формула" r:id="rId9" imgW="1574640" imgH="393480" progId="Equation.3">
                  <p:embed/>
                </p:oleObj>
              </mc:Choice>
              <mc:Fallback>
                <p:oleObj name="Формула" r:id="rId9" imgW="1574640" imgH="393480" progId="Equation.3">
                  <p:embed/>
                  <p:pic>
                    <p:nvPicPr>
                      <p:cNvPr id="809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1" y="4572000"/>
                        <a:ext cx="4879975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4" name="AutoShape 18"/>
          <p:cNvSpPr>
            <a:spLocks noChangeArrowheads="1"/>
          </p:cNvSpPr>
          <p:nvPr/>
        </p:nvSpPr>
        <p:spPr bwMode="auto">
          <a:xfrm>
            <a:off x="8763000" y="4953000"/>
            <a:ext cx="1447800" cy="1524000"/>
          </a:xfrm>
          <a:prstGeom prst="star5">
            <a:avLst/>
          </a:prstGeom>
          <a:gradFill rotWithShape="0">
            <a:gsLst>
              <a:gs pos="0">
                <a:srgbClr val="FFFFFF"/>
              </a:gs>
              <a:gs pos="100000">
                <a:srgbClr val="000000"/>
              </a:gs>
            </a:gsLst>
            <a:lin ang="0" scaled="1"/>
          </a:gra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0918" name="AutoShape 22"/>
          <p:cNvSpPr>
            <a:spLocks noChangeArrowheads="1"/>
          </p:cNvSpPr>
          <p:nvPr/>
        </p:nvSpPr>
        <p:spPr bwMode="auto">
          <a:xfrm>
            <a:off x="1676400" y="4953000"/>
            <a:ext cx="1447800" cy="1524000"/>
          </a:xfrm>
          <a:prstGeom prst="star5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0" scaled="1"/>
          </a:gra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90692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7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2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7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  <p:bldP spid="808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E73275-FCE5-40B2-9AA6-4199010072F6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6F139A-E194-4C40-B7D6-AEAF9CC30C79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8991600" cy="1828800"/>
          </a:xfrm>
        </p:spPr>
        <p:txBody>
          <a:bodyPr/>
          <a:lstStyle/>
          <a:p>
            <a:pPr algn="l"/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Приклад 2</a:t>
            </a: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. </a:t>
            </a:r>
            <a:r>
              <a:rPr lang="uk-UA" altLang="ru-RU" sz="2000" i="0">
                <a:solidFill>
                  <a:srgbClr val="000000"/>
                </a:solidFill>
                <a:latin typeface="Century Gothic" panose="020B0502020202020204" pitchFamily="34" charset="0"/>
              </a:rPr>
              <a:t>В коробці є 20 деталей, із яких 15 стандартних. Знайти ймовірність того, що серед 3 вибраних навмання деталей є хоч би одна стандартна.</a:t>
            </a:r>
            <a:r>
              <a:rPr lang="uk-UA" altLang="ru-RU" sz="3200" i="0">
                <a:latin typeface="Century Gothic" panose="020B0502020202020204" pitchFamily="34" charset="0"/>
              </a:rPr>
              <a:t/>
            </a:r>
            <a:br>
              <a:rPr lang="uk-UA" altLang="ru-RU" sz="3200" i="0">
                <a:latin typeface="Century Gothic" panose="020B0502020202020204" pitchFamily="34" charset="0"/>
              </a:rPr>
            </a:br>
            <a:r>
              <a:rPr lang="uk-UA" altLang="ru-RU" sz="3200"/>
              <a:t/>
            </a:r>
            <a:br>
              <a:rPr lang="uk-UA" altLang="ru-RU" sz="3200"/>
            </a:br>
            <a:endParaRPr lang="ru-RU" altLang="ru-RU" sz="320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905000"/>
            <a:ext cx="9144000" cy="4953000"/>
          </a:xfrm>
        </p:spPr>
        <p:txBody>
          <a:bodyPr/>
          <a:lstStyle/>
          <a:p>
            <a:pPr algn="ctr"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Розв’язання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     </a:t>
            </a:r>
            <a:r>
              <a:rPr lang="uk-UA" altLang="ru-RU" sz="2000">
                <a:solidFill>
                  <a:srgbClr val="FF0000"/>
                </a:solidFill>
                <a:latin typeface="Century Gothic" panose="020B0502020202020204" pitchFamily="34" charset="0"/>
              </a:rPr>
              <a:t>Подія 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A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– “серед вибраних деталей є хоча б одна стандартна”, 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FF0000"/>
                </a:solidFill>
                <a:latin typeface="Century Gothic" panose="020B0502020202020204" pitchFamily="34" charset="0"/>
              </a:rPr>
              <a:t>подія 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–”всі вибрані деталі нестандартні.” Згідно з </a:t>
            </a:r>
            <a:r>
              <a:rPr lang="uk-UA" altLang="ru-RU" sz="2000" b="1">
                <a:solidFill>
                  <a:srgbClr val="660033"/>
                </a:solidFill>
                <a:latin typeface="Century Gothic" panose="020B0502020202020204" pitchFamily="34" charset="0"/>
              </a:rPr>
              <a:t>наслідком 2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маємо:   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P(A)+P(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)=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, звідси 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P(A)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=1-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P(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      Знайдемо 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P(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en-US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  <a:r>
              <a:rPr lang="uk-UA" altLang="ru-RU" sz="2000" b="1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Загальне число способів, якими можна вибрати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деталі  із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20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деталей,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дорівнює                   .  Число нестандартних 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деталей 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20-15=5,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із цього числа деталей можна                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способами вибрати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3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нестандартних деталі.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Отже 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Р(Ā)=</a:t>
            </a: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Шукана ймовірність 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P(A)=1-P(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Ā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)=1-   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=       .</a:t>
            </a: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ru-RU" altLang="ru-RU" sz="2000" b="1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5943600" y="3733801"/>
          <a:ext cx="12192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Формула" r:id="rId5" imgW="482400" imgH="228600" progId="Equation.3">
                  <p:embed/>
                </p:oleObj>
              </mc:Choice>
              <mc:Fallback>
                <p:oleObj name="Формула" r:id="rId5" imgW="482400" imgH="228600" progId="Equation.3">
                  <p:embed/>
                  <p:pic>
                    <p:nvPicPr>
                      <p:cNvPr id="819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33801"/>
                        <a:ext cx="12192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8229600" y="4114801"/>
          <a:ext cx="11874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Формула" r:id="rId7" imgW="457200" imgH="228600" progId="Equation.3">
                  <p:embed/>
                </p:oleObj>
              </mc:Choice>
              <mc:Fallback>
                <p:oleObj name="Формула" r:id="rId7" imgW="457200" imgH="228600" progId="Equation.3">
                  <p:embed/>
                  <p:pic>
                    <p:nvPicPr>
                      <p:cNvPr id="819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4114801"/>
                        <a:ext cx="11874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8153400" y="4114800"/>
            <a:ext cx="1295400" cy="4572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5943600" y="3733800"/>
            <a:ext cx="1143000" cy="457200"/>
          </a:xfrm>
          <a:prstGeom prst="rect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81935" name="Object 15"/>
          <p:cNvGraphicFramePr>
            <a:graphicFrameLocks noChangeAspect="1"/>
          </p:cNvGraphicFramePr>
          <p:nvPr/>
        </p:nvGraphicFramePr>
        <p:xfrm>
          <a:off x="3513138" y="4876801"/>
          <a:ext cx="440531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Формула" r:id="rId9" imgW="2145960" imgH="507960" progId="Equation.3">
                  <p:embed/>
                </p:oleObj>
              </mc:Choice>
              <mc:Fallback>
                <p:oleObj name="Формула" r:id="rId9" imgW="2145960" imgH="507960" progId="Equation.3">
                  <p:embed/>
                  <p:pic>
                    <p:nvPicPr>
                      <p:cNvPr id="819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4876801"/>
                        <a:ext cx="4405312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8" name="Object 18"/>
          <p:cNvGraphicFramePr>
            <a:graphicFrameLocks noChangeAspect="1"/>
          </p:cNvGraphicFramePr>
          <p:nvPr/>
        </p:nvGraphicFramePr>
        <p:xfrm>
          <a:off x="6019800" y="58674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Формула" r:id="rId11" imgW="203040" imgH="266400" progId="Equation.3">
                  <p:embed/>
                </p:oleObj>
              </mc:Choice>
              <mc:Fallback>
                <p:oleObj name="Формула" r:id="rId11" imgW="203040" imgH="266400" progId="Equation.3">
                  <p:embed/>
                  <p:pic>
                    <p:nvPicPr>
                      <p:cNvPr id="819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8674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6553200" y="58674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Формула" r:id="rId13" imgW="203040" imgH="253800" progId="Equation.3">
                  <p:embed/>
                </p:oleObj>
              </mc:Choice>
              <mc:Fallback>
                <p:oleObj name="Формула" r:id="rId13" imgW="203040" imgH="253800" progId="Equation.3">
                  <p:embed/>
                  <p:pic>
                    <p:nvPicPr>
                      <p:cNvPr id="819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8674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4191000" y="5867400"/>
            <a:ext cx="3124200" cy="609600"/>
          </a:xfrm>
          <a:prstGeom prst="rect">
            <a:avLst/>
          </a:prstGeom>
          <a:noFill/>
          <a:ln w="1905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2743200" y="5029200"/>
            <a:ext cx="5181600" cy="685800"/>
          </a:xfrm>
          <a:prstGeom prst="rect">
            <a:avLst/>
          </a:prstGeom>
          <a:noFill/>
          <a:ln w="1905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49" name="AutoShape 29"/>
          <p:cNvSpPr>
            <a:spLocks noChangeArrowheads="1"/>
          </p:cNvSpPr>
          <p:nvPr/>
        </p:nvSpPr>
        <p:spPr bwMode="auto">
          <a:xfrm rot="675595">
            <a:off x="9296400" y="5410200"/>
            <a:ext cx="685800" cy="609600"/>
          </a:xfrm>
          <a:prstGeom prst="star8">
            <a:avLst>
              <a:gd name="adj" fmla="val 36343"/>
            </a:avLst>
          </a:prstGeom>
          <a:solidFill>
            <a:srgbClr val="E1E1E1"/>
          </a:soli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PerspectiveBottomLeft">
              <a:rot lat="1200000" lon="2100000" rev="0"/>
            </a:camera>
            <a:lightRig rig="legacyFlat2" dir="t"/>
          </a:scene3d>
          <a:sp3d extrusionH="887400" prstMaterial="legacyMetal">
            <a:bevelT w="13500" h="13500" prst="angle"/>
            <a:bevelB w="13500" h="13500" prst="angle"/>
            <a:extrusionClr>
              <a:srgbClr val="E1E1E1"/>
            </a:extrusionClr>
            <a:contourClr>
              <a:srgbClr val="E1E1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51" name="AutoShape 31"/>
          <p:cNvSpPr>
            <a:spLocks noChangeArrowheads="1"/>
          </p:cNvSpPr>
          <p:nvPr/>
        </p:nvSpPr>
        <p:spPr bwMode="auto">
          <a:xfrm rot="675595">
            <a:off x="9525000" y="5029200"/>
            <a:ext cx="685800" cy="609600"/>
          </a:xfrm>
          <a:prstGeom prst="star8">
            <a:avLst>
              <a:gd name="adj" fmla="val 36343"/>
            </a:avLst>
          </a:prstGeom>
          <a:solidFill>
            <a:srgbClr val="E1E1E1"/>
          </a:soli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PerspectiveBottomLeft">
              <a:rot lat="1200000" lon="2100000" rev="0"/>
            </a:camera>
            <a:lightRig rig="legacyFlat2" dir="t"/>
          </a:scene3d>
          <a:sp3d extrusionH="887400" prstMaterial="legacyMetal">
            <a:bevelT w="13500" h="13500" prst="angle"/>
            <a:bevelB w="13500" h="13500" prst="angle"/>
            <a:extrusionClr>
              <a:srgbClr val="E1E1E1"/>
            </a:extrusionClr>
            <a:contourClr>
              <a:srgbClr val="E1E1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54" name="AutoShape 34"/>
          <p:cNvSpPr>
            <a:spLocks noChangeArrowheads="1"/>
          </p:cNvSpPr>
          <p:nvPr/>
        </p:nvSpPr>
        <p:spPr bwMode="auto">
          <a:xfrm rot="675595">
            <a:off x="8839200" y="5105400"/>
            <a:ext cx="685800" cy="609600"/>
          </a:xfrm>
          <a:prstGeom prst="star8">
            <a:avLst>
              <a:gd name="adj" fmla="val 36343"/>
            </a:avLst>
          </a:prstGeom>
          <a:solidFill>
            <a:srgbClr val="E1E1E1"/>
          </a:soli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PerspectiveBottomLeft">
              <a:rot lat="1200000" lon="2100000" rev="0"/>
            </a:camera>
            <a:lightRig rig="legacyFlat2" dir="t"/>
          </a:scene3d>
          <a:sp3d extrusionH="887400" prstMaterial="legacyMetal">
            <a:bevelT w="13500" h="13500" prst="angle"/>
            <a:bevelB w="13500" h="13500" prst="angle"/>
            <a:extrusionClr>
              <a:srgbClr val="E1E1E1"/>
            </a:extrusionClr>
            <a:contourClr>
              <a:srgbClr val="E1E1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55" name="AutoShape 35"/>
          <p:cNvSpPr>
            <a:spLocks noChangeArrowheads="1"/>
          </p:cNvSpPr>
          <p:nvPr/>
        </p:nvSpPr>
        <p:spPr bwMode="auto">
          <a:xfrm rot="675595">
            <a:off x="8763000" y="5715000"/>
            <a:ext cx="685800" cy="609600"/>
          </a:xfrm>
          <a:prstGeom prst="star8">
            <a:avLst>
              <a:gd name="adj" fmla="val 36343"/>
            </a:avLst>
          </a:prstGeom>
          <a:solidFill>
            <a:srgbClr val="E1E1E1"/>
          </a:soli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PerspectiveBottomLeft">
              <a:rot lat="1200000" lon="2100000" rev="0"/>
            </a:camera>
            <a:lightRig rig="legacyFlat2" dir="t"/>
          </a:scene3d>
          <a:sp3d extrusionH="887400" prstMaterial="legacyMetal">
            <a:bevelT w="13500" h="13500" prst="angle"/>
            <a:bevelB w="13500" h="13500" prst="angle"/>
            <a:extrusionClr>
              <a:srgbClr val="E1E1E1"/>
            </a:extrusionClr>
            <a:contourClr>
              <a:srgbClr val="E1E1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56" name="AutoShape 36"/>
          <p:cNvSpPr>
            <a:spLocks noChangeArrowheads="1"/>
          </p:cNvSpPr>
          <p:nvPr/>
        </p:nvSpPr>
        <p:spPr bwMode="auto">
          <a:xfrm rot="675595">
            <a:off x="9448800" y="5791200"/>
            <a:ext cx="685800" cy="609600"/>
          </a:xfrm>
          <a:prstGeom prst="star8">
            <a:avLst>
              <a:gd name="adj" fmla="val 36343"/>
            </a:avLst>
          </a:prstGeom>
          <a:solidFill>
            <a:srgbClr val="E1E1E1"/>
          </a:solidFill>
          <a:ln w="12700" cap="sq">
            <a:miter lim="800000"/>
            <a:headEnd type="none" w="sm" len="sm"/>
            <a:tailEnd type="none" w="sm" len="sm"/>
          </a:ln>
          <a:effectLst/>
          <a:scene3d>
            <a:camera prst="legacyPerspectiveBottomLeft">
              <a:rot lat="1200000" lon="2100000" rev="0"/>
            </a:camera>
            <a:lightRig rig="legacyFlat2" dir="t"/>
          </a:scene3d>
          <a:sp3d extrusionH="887400" prstMaterial="legacyMetal">
            <a:bevelT w="13500" h="13500" prst="angle"/>
            <a:bevelB w="13500" h="13500" prst="angle"/>
            <a:extrusionClr>
              <a:srgbClr val="E1E1E1"/>
            </a:extrusionClr>
            <a:contourClr>
              <a:srgbClr val="E1E1E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15921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81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81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81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8D85BA-F20E-4E90-845A-2693877168FC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BFC7ED-EE6E-4469-B381-1F85EEC5C903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1524000" y="0"/>
            <a:ext cx="8610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4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Запитання  для повторення:</a:t>
            </a:r>
            <a:endParaRPr lang="ru-RU" altLang="ru-RU" sz="4800" i="1" dirty="0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22514" y="2514600"/>
            <a:ext cx="821508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Сформуйте теорему про додавання ймовірностей двох несумісних  подій.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Чому дорівнює сума </a:t>
            </a:r>
            <a:r>
              <a:rPr lang="uk-UA" altLang="ru-RU" sz="3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ймовірностей 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подій, які утворюють повну </a:t>
            </a:r>
            <a:r>
              <a:rPr lang="uk-UA" altLang="ru-RU" sz="3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групу і попарно 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несумісні</a:t>
            </a:r>
            <a:r>
              <a:rPr lang="en-US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?</a:t>
            </a:r>
            <a:endParaRPr lang="uk-UA" altLang="ru-RU" sz="3200" dirty="0" smtClean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uk-UA" altLang="ru-RU" sz="3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Чому дорівнює 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сума </a:t>
            </a:r>
            <a:r>
              <a:rPr lang="uk-UA" altLang="ru-RU" sz="3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ймовірностей протилежних 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подій</a:t>
            </a:r>
            <a:r>
              <a:rPr lang="en-US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?</a:t>
            </a:r>
            <a:endParaRPr lang="ru-RU" altLang="ru-RU" sz="3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8295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3703" y="4800600"/>
            <a:ext cx="3048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19002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autoUpdateAnimBg="0"/>
      <p:bldP spid="8295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3F4B5B-2864-4E26-B529-64328B865D7A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3A9BD0-9EAD-41E7-A405-696E31502094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5011" name="Rectangle 1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ru-RU" altLang="ru-RU" sz="5400">
                <a:solidFill>
                  <a:srgbClr val="660033"/>
                </a:solidFill>
                <a:latin typeface="Monotype Corsiva" panose="03010101010201010101" pitchFamily="66" charset="0"/>
              </a:rPr>
              <a:t>Урок    № </a:t>
            </a:r>
            <a:r>
              <a:rPr lang="uk-UA" altLang="ru-RU" sz="5400">
                <a:solidFill>
                  <a:srgbClr val="660033"/>
                </a:solidFill>
                <a:latin typeface="Monotype Corsiva" panose="03010101010201010101" pitchFamily="66" charset="0"/>
              </a:rPr>
              <a:t>6</a:t>
            </a:r>
            <a:r>
              <a:rPr lang="ru-RU" altLang="ru-RU">
                <a:solidFill>
                  <a:srgbClr val="660033"/>
                </a:solidFill>
                <a:latin typeface="Monotype Corsiva" panose="03010101010201010101" pitchFamily="66" charset="0"/>
              </a:rPr>
              <a:t> </a:t>
            </a:r>
          </a:p>
        </p:txBody>
      </p:sp>
      <p:sp>
        <p:nvSpPr>
          <p:cNvPr id="85012" name="Rectangle 20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752600"/>
            <a:ext cx="5181600" cy="4800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solidFill>
                  <a:srgbClr val="660033"/>
                </a:solidFill>
                <a:latin typeface="Monotype Corsiva" panose="03010101010201010101" pitchFamily="66" charset="0"/>
              </a:rPr>
              <a:t>Тема 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solidFill>
                  <a:srgbClr val="000000"/>
                </a:solidFill>
                <a:latin typeface="Monotype Corsiva" panose="03010101010201010101" pitchFamily="66" charset="0"/>
              </a:rPr>
              <a:t>Незалежність подій.Ймовірність добутку двох незалежних подій</a:t>
            </a:r>
            <a:r>
              <a:rPr lang="uk-UA" altLang="ru-RU" sz="2800" b="1">
                <a:solidFill>
                  <a:srgbClr val="000000"/>
                </a:solidFill>
                <a:latin typeface="Monotype Corsiva" panose="03010101010201010101" pitchFamily="66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b="1">
                <a:solidFill>
                  <a:srgbClr val="660033"/>
                </a:solidFill>
                <a:latin typeface="Monotype Corsiva" panose="03010101010201010101" pitchFamily="66" charset="0"/>
              </a:rPr>
              <a:t>Мета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>
                <a:solidFill>
                  <a:srgbClr val="000000"/>
                </a:solidFill>
                <a:latin typeface="Monotype Corsiva" panose="03010101010201010101" pitchFamily="66" charset="0"/>
              </a:rPr>
              <a:t>ознайомити  учнів з поняттям незалежних подій та вивести формулу для обчислення ймовірності добутку двох незалежних подій.Формування умінь застосовувати теорему до розв’язування задач.</a:t>
            </a:r>
            <a:endParaRPr lang="ru-RU" altLang="ru-RU" sz="2800">
              <a:solidFill>
                <a:srgbClr val="000000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85013" name="Object 21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8501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5031" name="Picture 3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847976"/>
            <a:ext cx="365760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61800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85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85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85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500"/>
                                        <p:tgtEl>
                                          <p:spTgt spid="85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1" grpId="0" autoUpdateAnimBg="0"/>
      <p:bldP spid="8501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A81C4BA-5D7A-425F-A5EA-3B33C5970220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6CFB06-EEFC-4B7D-BC87-56044859773F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/>
          <a:lstStyle/>
          <a:p>
            <a:pPr algn="l"/>
            <a:r>
              <a:rPr lang="uk-UA" altLang="ru-RU" sz="2400" b="1" i="0"/>
              <a:t/>
            </a:r>
            <a:br>
              <a:rPr lang="uk-UA" altLang="ru-RU" sz="2400" b="1" i="0"/>
            </a:br>
            <a:r>
              <a:rPr lang="uk-UA" altLang="ru-RU" sz="2400" b="1" i="0"/>
              <a:t>   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Дві події називають </a:t>
            </a:r>
            <a:r>
              <a:rPr lang="uk-UA" altLang="ru-RU" sz="2400" b="1" i="0">
                <a:solidFill>
                  <a:srgbClr val="FF3300"/>
                </a:solidFill>
                <a:latin typeface="Century Gothic" panose="020B0502020202020204" pitchFamily="34" charset="0"/>
              </a:rPr>
              <a:t>незалежними,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якщо ймовірність появи однієї з них не залежить від того, відбулася друга подія чи ні.</a:t>
            </a:r>
            <a:endParaRPr lang="ru-RU" altLang="ru-RU" sz="2400" b="1" i="0">
              <a:solidFill>
                <a:srgbClr val="FF33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2057400"/>
            <a:ext cx="8001000" cy="45720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400" b="1">
                <a:solidFill>
                  <a:srgbClr val="660033"/>
                </a:solidFill>
                <a:latin typeface="Century Gothic" panose="020B0502020202020204" pitchFamily="34" charset="0"/>
              </a:rPr>
              <a:t>Приклад1.</a:t>
            </a: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660033"/>
                </a:solidFill>
                <a:latin typeface="Century Gothic" panose="020B0502020202020204" pitchFamily="34" charset="0"/>
              </a:rPr>
              <a:t>       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Монета кидається двічі. Ймовірність появи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герба в першому випробуванні не залежить від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появи чи непояви герба в другому випробуванні.В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свою чергу, ймовірність появи герба в другому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випробуванні не залежить від результатів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першого випробування. Отже,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події 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 поява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герба в першому випробуванні” і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В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“поява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герба в другому випробуванні” –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незалежні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.    </a:t>
            </a:r>
            <a:endParaRPr lang="ru-RU" altLang="ru-RU" sz="240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86021" name="AutoShape 5"/>
          <p:cNvSpPr>
            <a:spLocks noChangeArrowheads="1"/>
          </p:cNvSpPr>
          <p:nvPr/>
        </p:nvSpPr>
        <p:spPr bwMode="auto">
          <a:xfrm>
            <a:off x="9220200" y="4876800"/>
            <a:ext cx="1219200" cy="1219200"/>
          </a:xfrm>
          <a:custGeom>
            <a:avLst/>
            <a:gdLst>
              <a:gd name="G0" fmla="+- 10800 0 0"/>
              <a:gd name="G1" fmla="+- 21600 0 10800"/>
              <a:gd name="G2" fmla="+- 21600 0 108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0800" y="10800"/>
                </a:move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ubicBezTo>
                  <a:pt x="10800" y="10800"/>
                  <a:pt x="10800" y="10800"/>
                  <a:pt x="10800" y="1080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6022" name="AutoShape 6"/>
          <p:cNvSpPr>
            <a:spLocks noChangeArrowheads="1"/>
          </p:cNvSpPr>
          <p:nvPr/>
        </p:nvSpPr>
        <p:spPr bwMode="auto">
          <a:xfrm>
            <a:off x="9448800" y="5105400"/>
            <a:ext cx="762000" cy="762000"/>
          </a:xfrm>
          <a:prstGeom prst="smileyFace">
            <a:avLst>
              <a:gd name="adj" fmla="val 4653"/>
            </a:avLst>
          </a:prstGeom>
          <a:solidFill>
            <a:srgbClr val="FFCC99">
              <a:alpha val="50000"/>
            </a:srgb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 flipV="1">
            <a:off x="10058400" y="3352800"/>
            <a:ext cx="0" cy="1219200"/>
          </a:xfrm>
          <a:prstGeom prst="line">
            <a:avLst/>
          </a:prstGeom>
          <a:noFill/>
          <a:ln w="38100" cap="sq">
            <a:solidFill>
              <a:srgbClr val="660033"/>
            </a:solidFill>
            <a:miter lim="800000"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10058400" y="6172200"/>
            <a:ext cx="0" cy="381000"/>
          </a:xfrm>
          <a:prstGeom prst="line">
            <a:avLst/>
          </a:prstGeom>
          <a:noFill/>
          <a:ln w="38100" cap="sq">
            <a:solidFill>
              <a:srgbClr val="660033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0497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utoUpdateAnimBg="0"/>
      <p:bldP spid="860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3E3BAE-8EBC-45F3-A755-C3DB64C5AFE1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9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62C606-EE9D-45CC-8ADE-2F70E06B8769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1752600" y="-228600"/>
            <a:ext cx="9144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altLang="ru-RU" b="1" dirty="0">
              <a:solidFill>
                <a:srgbClr val="660033"/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b="1" dirty="0">
                <a:solidFill>
                  <a:srgbClr val="660033"/>
                </a:solidFill>
                <a:latin typeface="Century Gothic" panose="020B0502020202020204" pitchFamily="34" charset="0"/>
              </a:rPr>
              <a:t>Теорема.</a:t>
            </a:r>
            <a:r>
              <a:rPr lang="uk-UA" altLang="ru-RU" b="1" dirty="0">
                <a:solidFill>
                  <a:srgbClr val="FFCC66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b="1" dirty="0">
                <a:solidFill>
                  <a:srgbClr val="FF3300"/>
                </a:solidFill>
                <a:latin typeface="Century Gothic" panose="020B0502020202020204" pitchFamily="34" charset="0"/>
              </a:rPr>
              <a:t>Ймовірність добутку двох незалежних подій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b="1" dirty="0">
                <a:solidFill>
                  <a:srgbClr val="FF3300"/>
                </a:solidFill>
                <a:latin typeface="Century Gothic" panose="020B0502020202020204" pitchFamily="34" charset="0"/>
              </a:rPr>
              <a:t>А і В дорівнює добутку ймовірностей цих подій, тобто</a:t>
            </a:r>
            <a:r>
              <a:rPr lang="en-US" altLang="ru-RU" b="1" dirty="0">
                <a:solidFill>
                  <a:srgbClr val="FF3300"/>
                </a:solidFill>
                <a:latin typeface="Century Gothic" panose="020B0502020202020204" pitchFamily="34" charset="0"/>
              </a:rPr>
              <a:t>      </a:t>
            </a:r>
            <a:r>
              <a:rPr lang="uk-UA" altLang="ru-RU" b="1" dirty="0">
                <a:solidFill>
                  <a:srgbClr val="FF3300"/>
                </a:solidFill>
                <a:latin typeface="Century Gothic" panose="020B0502020202020204" pitchFamily="34" charset="0"/>
              </a:rPr>
              <a:t>Р(А*В)=Р(А)*Р(В)</a:t>
            </a:r>
            <a:endParaRPr lang="ru-RU" altLang="ru-RU" b="1" dirty="0">
              <a:solidFill>
                <a:srgbClr val="FF33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1524000" y="2057400"/>
            <a:ext cx="5181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2000">
                <a:solidFill>
                  <a:srgbClr val="660033"/>
                </a:solidFill>
                <a:latin typeface="Century Gothic" panose="020B0502020202020204" pitchFamily="34" charset="0"/>
              </a:rPr>
              <a:t>Доведення.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800">
                <a:solidFill>
                  <a:srgbClr val="660033"/>
                </a:solidFill>
                <a:latin typeface="Century Gothic" panose="020B0502020202020204" pitchFamily="34" charset="0"/>
              </a:rPr>
              <a:t> 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Нехай </a:t>
            </a:r>
            <a:r>
              <a:rPr lang="en-US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n</a:t>
            </a:r>
            <a:r>
              <a:rPr lang="en-US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–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число елементарних подій, які як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сприяють, так і не сприяють події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1600" b="1">
                <a:solidFill>
                  <a:srgbClr val="660033"/>
                </a:solidFill>
                <a:latin typeface="Century Gothic" panose="020B0502020202020204" pitchFamily="34" charset="0"/>
              </a:rPr>
              <a:t>,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зобразимо їх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точками.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   Нехай </a:t>
            </a:r>
            <a:r>
              <a:rPr lang="uk-UA" altLang="ru-RU" sz="1600" b="1">
                <a:solidFill>
                  <a:srgbClr val="FF3300"/>
                </a:solidFill>
                <a:latin typeface="Century Gothic" panose="020B0502020202020204" pitchFamily="34" charset="0"/>
              </a:rPr>
              <a:t>   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подій сприяють події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   Нехай        - число елементарних подій, які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сприяють, так і не сприяють події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В</a:t>
            </a:r>
            <a:r>
              <a:rPr lang="uk-UA" altLang="ru-RU" sz="160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Серед них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подій, що сприяють події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В.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 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Число  </a:t>
            </a:r>
            <a:r>
              <a:rPr lang="uk-UA" altLang="ru-RU" sz="1600" b="1" i="1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altLang="ru-RU" sz="1800" b="1" i="1">
                <a:solidFill>
                  <a:srgbClr val="000000"/>
                </a:solidFill>
                <a:latin typeface="Century Gothic" panose="020B0502020202020204" pitchFamily="34" charset="0"/>
              </a:rPr>
              <a:t>n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* </a:t>
            </a:r>
            <a:r>
              <a:rPr lang="en-US" altLang="ru-RU" sz="1800" b="1" i="1">
                <a:solidFill>
                  <a:srgbClr val="000000"/>
                </a:solidFill>
                <a:latin typeface="Century Gothic" panose="020B0502020202020204" pitchFamily="34" charset="0"/>
              </a:rPr>
              <a:t>m</a:t>
            </a:r>
            <a:r>
              <a:rPr lang="en-US" altLang="ru-RU" sz="1800" b="1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- число подій, коли може появитися подія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А*В,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число</a:t>
            </a:r>
            <a:r>
              <a:rPr lang="uk-UA" altLang="ru-RU" sz="1600" b="1">
                <a:solidFill>
                  <a:srgbClr val="660033"/>
                </a:solidFill>
                <a:latin typeface="Century Gothic" panose="020B0502020202020204" pitchFamily="34" charset="0"/>
              </a:rPr>
              <a:t>    </a:t>
            </a: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              - кількість подій, які сприяють події</a:t>
            </a:r>
            <a:r>
              <a:rPr lang="uk-UA" altLang="ru-RU" sz="1600" b="1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1600">
                <a:solidFill>
                  <a:srgbClr val="000000"/>
                </a:solidFill>
                <a:latin typeface="Century Gothic" panose="020B0502020202020204" pitchFamily="34" charset="0"/>
              </a:rPr>
              <a:t>*</a:t>
            </a:r>
            <a:r>
              <a:rPr lang="uk-UA" altLang="ru-RU" sz="1600" b="1">
                <a:solidFill>
                  <a:srgbClr val="000000"/>
                </a:solidFill>
                <a:latin typeface="Century Gothic" panose="020B0502020202020204" pitchFamily="34" charset="0"/>
              </a:rPr>
              <a:t>В</a:t>
            </a:r>
            <a:r>
              <a:rPr lang="uk-UA" altLang="ru-RU" sz="1600" b="1">
                <a:solidFill>
                  <a:srgbClr val="660033"/>
                </a:solidFill>
                <a:latin typeface="Century Gothic" panose="020B0502020202020204" pitchFamily="34" charset="0"/>
              </a:rPr>
              <a:t>.</a:t>
            </a:r>
            <a:endParaRPr lang="en-US" altLang="ru-RU" sz="1600" b="1">
              <a:solidFill>
                <a:srgbClr val="660033"/>
              </a:solidFill>
              <a:latin typeface="Century Gothic" panose="020B0502020202020204" pitchFamily="34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1600">
                <a:solidFill>
                  <a:srgbClr val="660033"/>
                </a:solidFill>
                <a:latin typeface="Century Gothic" panose="020B0502020202020204" pitchFamily="34" charset="0"/>
              </a:rPr>
              <a:t>Оскільки 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		</a:t>
            </a:r>
            <a:endParaRPr lang="ru-RU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7239000" y="2819400"/>
            <a:ext cx="1143000" cy="2514600"/>
          </a:xfrm>
          <a:prstGeom prst="ellipse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8763000" y="2819400"/>
            <a:ext cx="1143000" cy="2514600"/>
          </a:xfrm>
          <a:prstGeom prst="ellipse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7010400" y="2743200"/>
            <a:ext cx="3276600" cy="3048000"/>
          </a:xfrm>
          <a:prstGeom prst="rect">
            <a:avLst/>
          </a:prstGeom>
          <a:noFill/>
          <a:ln w="28575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7239000" y="5334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8" name="Oval 8"/>
          <p:cNvSpPr>
            <a:spLocks noChangeArrowheads="1"/>
          </p:cNvSpPr>
          <p:nvPr/>
        </p:nvSpPr>
        <p:spPr bwMode="auto">
          <a:xfrm>
            <a:off x="76200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29" name="Oval 9"/>
          <p:cNvSpPr>
            <a:spLocks noChangeArrowheads="1"/>
          </p:cNvSpPr>
          <p:nvPr/>
        </p:nvSpPr>
        <p:spPr bwMode="auto">
          <a:xfrm>
            <a:off x="82296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0" name="Oval 10"/>
          <p:cNvSpPr>
            <a:spLocks noChangeArrowheads="1"/>
          </p:cNvSpPr>
          <p:nvPr/>
        </p:nvSpPr>
        <p:spPr bwMode="auto">
          <a:xfrm>
            <a:off x="78486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1" name="Oval 11"/>
          <p:cNvSpPr>
            <a:spLocks noChangeArrowheads="1"/>
          </p:cNvSpPr>
          <p:nvPr/>
        </p:nvSpPr>
        <p:spPr bwMode="auto">
          <a:xfrm>
            <a:off x="76200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7315200" y="4953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3" name="Oval 13"/>
          <p:cNvSpPr>
            <a:spLocks noChangeArrowheads="1"/>
          </p:cNvSpPr>
          <p:nvPr/>
        </p:nvSpPr>
        <p:spPr bwMode="auto">
          <a:xfrm>
            <a:off x="7239000" y="4648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4" name="Oval 14"/>
          <p:cNvSpPr>
            <a:spLocks noChangeArrowheads="1"/>
          </p:cNvSpPr>
          <p:nvPr/>
        </p:nvSpPr>
        <p:spPr bwMode="auto">
          <a:xfrm>
            <a:off x="7696200" y="4495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5" name="Oval 15"/>
          <p:cNvSpPr>
            <a:spLocks noChangeArrowheads="1"/>
          </p:cNvSpPr>
          <p:nvPr/>
        </p:nvSpPr>
        <p:spPr bwMode="auto">
          <a:xfrm>
            <a:off x="7391400" y="5486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6" name="Oval 16"/>
          <p:cNvSpPr>
            <a:spLocks noChangeArrowheads="1"/>
          </p:cNvSpPr>
          <p:nvPr/>
        </p:nvSpPr>
        <p:spPr bwMode="auto">
          <a:xfrm>
            <a:off x="7162800" y="5486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7" name="Oval 17"/>
          <p:cNvSpPr>
            <a:spLocks noChangeArrowheads="1"/>
          </p:cNvSpPr>
          <p:nvPr/>
        </p:nvSpPr>
        <p:spPr bwMode="auto">
          <a:xfrm>
            <a:off x="71628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8" name="Oval 18"/>
          <p:cNvSpPr>
            <a:spLocks noChangeArrowheads="1"/>
          </p:cNvSpPr>
          <p:nvPr/>
        </p:nvSpPr>
        <p:spPr bwMode="auto">
          <a:xfrm>
            <a:off x="7162800" y="4267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39" name="Oval 19"/>
          <p:cNvSpPr>
            <a:spLocks noChangeArrowheads="1"/>
          </p:cNvSpPr>
          <p:nvPr/>
        </p:nvSpPr>
        <p:spPr bwMode="auto">
          <a:xfrm>
            <a:off x="75438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0" name="Oval 20"/>
          <p:cNvSpPr>
            <a:spLocks noChangeArrowheads="1"/>
          </p:cNvSpPr>
          <p:nvPr/>
        </p:nvSpPr>
        <p:spPr bwMode="auto">
          <a:xfrm>
            <a:off x="79248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1" name="Oval 21"/>
          <p:cNvSpPr>
            <a:spLocks noChangeArrowheads="1"/>
          </p:cNvSpPr>
          <p:nvPr/>
        </p:nvSpPr>
        <p:spPr bwMode="auto">
          <a:xfrm>
            <a:off x="8915400" y="5334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5" name="Oval 25"/>
          <p:cNvSpPr>
            <a:spLocks noChangeArrowheads="1"/>
          </p:cNvSpPr>
          <p:nvPr/>
        </p:nvSpPr>
        <p:spPr bwMode="auto">
          <a:xfrm>
            <a:off x="9220200" y="4648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6" name="Oval 26"/>
          <p:cNvSpPr>
            <a:spLocks noChangeArrowheads="1"/>
          </p:cNvSpPr>
          <p:nvPr/>
        </p:nvSpPr>
        <p:spPr bwMode="auto">
          <a:xfrm>
            <a:off x="92964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7" name="Oval 27"/>
          <p:cNvSpPr>
            <a:spLocks noChangeArrowheads="1"/>
          </p:cNvSpPr>
          <p:nvPr/>
        </p:nvSpPr>
        <p:spPr bwMode="auto">
          <a:xfrm>
            <a:off x="96774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8" name="Oval 28"/>
          <p:cNvSpPr>
            <a:spLocks noChangeArrowheads="1"/>
          </p:cNvSpPr>
          <p:nvPr/>
        </p:nvSpPr>
        <p:spPr bwMode="auto">
          <a:xfrm>
            <a:off x="9982200" y="5410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49" name="Oval 29"/>
          <p:cNvSpPr>
            <a:spLocks noChangeArrowheads="1"/>
          </p:cNvSpPr>
          <p:nvPr/>
        </p:nvSpPr>
        <p:spPr bwMode="auto">
          <a:xfrm>
            <a:off x="98298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0" name="Oval 30"/>
          <p:cNvSpPr>
            <a:spLocks noChangeArrowheads="1"/>
          </p:cNvSpPr>
          <p:nvPr/>
        </p:nvSpPr>
        <p:spPr bwMode="auto">
          <a:xfrm>
            <a:off x="10058400" y="5105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1" name="Oval 31"/>
          <p:cNvSpPr>
            <a:spLocks noChangeArrowheads="1"/>
          </p:cNvSpPr>
          <p:nvPr/>
        </p:nvSpPr>
        <p:spPr bwMode="auto">
          <a:xfrm>
            <a:off x="9144000" y="5029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2" name="Oval 32"/>
          <p:cNvSpPr>
            <a:spLocks noChangeArrowheads="1"/>
          </p:cNvSpPr>
          <p:nvPr/>
        </p:nvSpPr>
        <p:spPr bwMode="auto">
          <a:xfrm>
            <a:off x="9829800" y="4876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3" name="Oval 33"/>
          <p:cNvSpPr>
            <a:spLocks noChangeArrowheads="1"/>
          </p:cNvSpPr>
          <p:nvPr/>
        </p:nvSpPr>
        <p:spPr bwMode="auto">
          <a:xfrm>
            <a:off x="10058400" y="4800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4" name="Oval 34"/>
          <p:cNvSpPr>
            <a:spLocks noChangeArrowheads="1"/>
          </p:cNvSpPr>
          <p:nvPr/>
        </p:nvSpPr>
        <p:spPr bwMode="auto">
          <a:xfrm>
            <a:off x="9601200" y="4724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5" name="Oval 35"/>
          <p:cNvSpPr>
            <a:spLocks noChangeArrowheads="1"/>
          </p:cNvSpPr>
          <p:nvPr/>
        </p:nvSpPr>
        <p:spPr bwMode="auto">
          <a:xfrm>
            <a:off x="9906000" y="4572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6" name="Oval 36"/>
          <p:cNvSpPr>
            <a:spLocks noChangeArrowheads="1"/>
          </p:cNvSpPr>
          <p:nvPr/>
        </p:nvSpPr>
        <p:spPr bwMode="auto">
          <a:xfrm>
            <a:off x="95250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7" name="Oval 37"/>
          <p:cNvSpPr>
            <a:spLocks noChangeArrowheads="1"/>
          </p:cNvSpPr>
          <p:nvPr/>
        </p:nvSpPr>
        <p:spPr bwMode="auto">
          <a:xfrm>
            <a:off x="8991600" y="4343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8" name="Oval 38"/>
          <p:cNvSpPr>
            <a:spLocks noChangeArrowheads="1"/>
          </p:cNvSpPr>
          <p:nvPr/>
        </p:nvSpPr>
        <p:spPr bwMode="auto">
          <a:xfrm>
            <a:off x="92202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59" name="Oval 39"/>
          <p:cNvSpPr>
            <a:spLocks noChangeArrowheads="1"/>
          </p:cNvSpPr>
          <p:nvPr/>
        </p:nvSpPr>
        <p:spPr bwMode="auto">
          <a:xfrm>
            <a:off x="8763000" y="4876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0" name="Oval 40"/>
          <p:cNvSpPr>
            <a:spLocks noChangeArrowheads="1"/>
          </p:cNvSpPr>
          <p:nvPr/>
        </p:nvSpPr>
        <p:spPr bwMode="auto">
          <a:xfrm>
            <a:off x="100584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1" name="Oval 41"/>
          <p:cNvSpPr>
            <a:spLocks noChangeArrowheads="1"/>
          </p:cNvSpPr>
          <p:nvPr/>
        </p:nvSpPr>
        <p:spPr bwMode="auto">
          <a:xfrm>
            <a:off x="100584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2" name="Oval 42"/>
          <p:cNvSpPr>
            <a:spLocks noChangeArrowheads="1"/>
          </p:cNvSpPr>
          <p:nvPr/>
        </p:nvSpPr>
        <p:spPr bwMode="auto">
          <a:xfrm>
            <a:off x="100584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3" name="Oval 43"/>
          <p:cNvSpPr>
            <a:spLocks noChangeArrowheads="1"/>
          </p:cNvSpPr>
          <p:nvPr/>
        </p:nvSpPr>
        <p:spPr bwMode="auto">
          <a:xfrm>
            <a:off x="10058400" y="3505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4" name="Oval 44"/>
          <p:cNvSpPr>
            <a:spLocks noChangeArrowheads="1"/>
          </p:cNvSpPr>
          <p:nvPr/>
        </p:nvSpPr>
        <p:spPr bwMode="auto">
          <a:xfrm>
            <a:off x="10058400" y="3048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5" name="Oval 45"/>
          <p:cNvSpPr>
            <a:spLocks noChangeArrowheads="1"/>
          </p:cNvSpPr>
          <p:nvPr/>
        </p:nvSpPr>
        <p:spPr bwMode="auto">
          <a:xfrm>
            <a:off x="100584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6" name="Oval 46"/>
          <p:cNvSpPr>
            <a:spLocks noChangeArrowheads="1"/>
          </p:cNvSpPr>
          <p:nvPr/>
        </p:nvSpPr>
        <p:spPr bwMode="auto">
          <a:xfrm>
            <a:off x="96012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7" name="Oval 47"/>
          <p:cNvSpPr>
            <a:spLocks noChangeArrowheads="1"/>
          </p:cNvSpPr>
          <p:nvPr/>
        </p:nvSpPr>
        <p:spPr bwMode="auto">
          <a:xfrm>
            <a:off x="96012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8" name="Oval 48"/>
          <p:cNvSpPr>
            <a:spLocks noChangeArrowheads="1"/>
          </p:cNvSpPr>
          <p:nvPr/>
        </p:nvSpPr>
        <p:spPr bwMode="auto">
          <a:xfrm>
            <a:off x="9677400" y="4114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69" name="Oval 49"/>
          <p:cNvSpPr>
            <a:spLocks noChangeArrowheads="1"/>
          </p:cNvSpPr>
          <p:nvPr/>
        </p:nvSpPr>
        <p:spPr bwMode="auto">
          <a:xfrm>
            <a:off x="8077200" y="4419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0" name="Oval 50"/>
          <p:cNvSpPr>
            <a:spLocks noChangeArrowheads="1"/>
          </p:cNvSpPr>
          <p:nvPr/>
        </p:nvSpPr>
        <p:spPr bwMode="auto">
          <a:xfrm>
            <a:off x="82296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2" name="Oval 52"/>
          <p:cNvSpPr>
            <a:spLocks noChangeArrowheads="1"/>
          </p:cNvSpPr>
          <p:nvPr/>
        </p:nvSpPr>
        <p:spPr bwMode="auto">
          <a:xfrm>
            <a:off x="8991600" y="4038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3" name="Oval 53"/>
          <p:cNvSpPr>
            <a:spLocks noChangeArrowheads="1"/>
          </p:cNvSpPr>
          <p:nvPr/>
        </p:nvSpPr>
        <p:spPr bwMode="auto">
          <a:xfrm>
            <a:off x="91440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4" name="Oval 54"/>
          <p:cNvSpPr>
            <a:spLocks noChangeArrowheads="1"/>
          </p:cNvSpPr>
          <p:nvPr/>
        </p:nvSpPr>
        <p:spPr bwMode="auto">
          <a:xfrm>
            <a:off x="8915400" y="3733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6" name="Oval 56"/>
          <p:cNvSpPr>
            <a:spLocks noChangeArrowheads="1"/>
          </p:cNvSpPr>
          <p:nvPr/>
        </p:nvSpPr>
        <p:spPr bwMode="auto">
          <a:xfrm>
            <a:off x="81534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7" name="Oval 57"/>
          <p:cNvSpPr>
            <a:spLocks noChangeArrowheads="1"/>
          </p:cNvSpPr>
          <p:nvPr/>
        </p:nvSpPr>
        <p:spPr bwMode="auto">
          <a:xfrm>
            <a:off x="7620000" y="3657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8" name="Oval 58"/>
          <p:cNvSpPr>
            <a:spLocks noChangeArrowheads="1"/>
          </p:cNvSpPr>
          <p:nvPr/>
        </p:nvSpPr>
        <p:spPr bwMode="auto">
          <a:xfrm>
            <a:off x="8382000" y="3429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79" name="Oval 59"/>
          <p:cNvSpPr>
            <a:spLocks noChangeArrowheads="1"/>
          </p:cNvSpPr>
          <p:nvPr/>
        </p:nvSpPr>
        <p:spPr bwMode="auto">
          <a:xfrm>
            <a:off x="77724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0" name="Oval 60"/>
          <p:cNvSpPr>
            <a:spLocks noChangeArrowheads="1"/>
          </p:cNvSpPr>
          <p:nvPr/>
        </p:nvSpPr>
        <p:spPr bwMode="auto">
          <a:xfrm>
            <a:off x="8001000" y="3200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1" name="Oval 61"/>
          <p:cNvSpPr>
            <a:spLocks noChangeArrowheads="1"/>
          </p:cNvSpPr>
          <p:nvPr/>
        </p:nvSpPr>
        <p:spPr bwMode="auto">
          <a:xfrm>
            <a:off x="7086600" y="3810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2" name="Oval 62"/>
          <p:cNvSpPr>
            <a:spLocks noChangeArrowheads="1"/>
          </p:cNvSpPr>
          <p:nvPr/>
        </p:nvSpPr>
        <p:spPr bwMode="auto">
          <a:xfrm>
            <a:off x="7162800" y="3429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3" name="Oval 63"/>
          <p:cNvSpPr>
            <a:spLocks noChangeArrowheads="1"/>
          </p:cNvSpPr>
          <p:nvPr/>
        </p:nvSpPr>
        <p:spPr bwMode="auto">
          <a:xfrm>
            <a:off x="7239000" y="3124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4" name="Oval 64"/>
          <p:cNvSpPr>
            <a:spLocks noChangeArrowheads="1"/>
          </p:cNvSpPr>
          <p:nvPr/>
        </p:nvSpPr>
        <p:spPr bwMode="auto">
          <a:xfrm>
            <a:off x="71628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5" name="Oval 65"/>
          <p:cNvSpPr>
            <a:spLocks noChangeArrowheads="1"/>
          </p:cNvSpPr>
          <p:nvPr/>
        </p:nvSpPr>
        <p:spPr bwMode="auto">
          <a:xfrm>
            <a:off x="74676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6" name="Oval 66"/>
          <p:cNvSpPr>
            <a:spLocks noChangeArrowheads="1"/>
          </p:cNvSpPr>
          <p:nvPr/>
        </p:nvSpPr>
        <p:spPr bwMode="auto">
          <a:xfrm>
            <a:off x="77724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7" name="Oval 67"/>
          <p:cNvSpPr>
            <a:spLocks noChangeArrowheads="1"/>
          </p:cNvSpPr>
          <p:nvPr/>
        </p:nvSpPr>
        <p:spPr bwMode="auto">
          <a:xfrm>
            <a:off x="7543800" y="3276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8" name="Oval 68"/>
          <p:cNvSpPr>
            <a:spLocks noChangeArrowheads="1"/>
          </p:cNvSpPr>
          <p:nvPr/>
        </p:nvSpPr>
        <p:spPr bwMode="auto">
          <a:xfrm>
            <a:off x="9067800" y="3352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89" name="Oval 69"/>
          <p:cNvSpPr>
            <a:spLocks noChangeArrowheads="1"/>
          </p:cNvSpPr>
          <p:nvPr/>
        </p:nvSpPr>
        <p:spPr bwMode="auto">
          <a:xfrm>
            <a:off x="9829800" y="30480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0" name="Oval 70"/>
          <p:cNvSpPr>
            <a:spLocks noChangeArrowheads="1"/>
          </p:cNvSpPr>
          <p:nvPr/>
        </p:nvSpPr>
        <p:spPr bwMode="auto">
          <a:xfrm>
            <a:off x="88392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3" name="Oval 73"/>
          <p:cNvSpPr>
            <a:spLocks noChangeArrowheads="1"/>
          </p:cNvSpPr>
          <p:nvPr/>
        </p:nvSpPr>
        <p:spPr bwMode="auto">
          <a:xfrm>
            <a:off x="91440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4" name="Oval 74"/>
          <p:cNvSpPr>
            <a:spLocks noChangeArrowheads="1"/>
          </p:cNvSpPr>
          <p:nvPr/>
        </p:nvSpPr>
        <p:spPr bwMode="auto">
          <a:xfrm>
            <a:off x="9448800" y="2971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5" name="Oval 75"/>
          <p:cNvSpPr>
            <a:spLocks noChangeArrowheads="1"/>
          </p:cNvSpPr>
          <p:nvPr/>
        </p:nvSpPr>
        <p:spPr bwMode="auto">
          <a:xfrm>
            <a:off x="9753600" y="2895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6" name="Oval 76"/>
          <p:cNvSpPr>
            <a:spLocks noChangeArrowheads="1"/>
          </p:cNvSpPr>
          <p:nvPr/>
        </p:nvSpPr>
        <p:spPr bwMode="auto">
          <a:xfrm>
            <a:off x="100584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7" name="Oval 77"/>
          <p:cNvSpPr>
            <a:spLocks noChangeArrowheads="1"/>
          </p:cNvSpPr>
          <p:nvPr/>
        </p:nvSpPr>
        <p:spPr bwMode="auto">
          <a:xfrm>
            <a:off x="9829800" y="2743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8" name="Oval 78"/>
          <p:cNvSpPr>
            <a:spLocks noChangeArrowheads="1"/>
          </p:cNvSpPr>
          <p:nvPr/>
        </p:nvSpPr>
        <p:spPr bwMode="auto">
          <a:xfrm>
            <a:off x="8763000" y="28194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599" name="Oval 79"/>
          <p:cNvSpPr>
            <a:spLocks noChangeArrowheads="1"/>
          </p:cNvSpPr>
          <p:nvPr/>
        </p:nvSpPr>
        <p:spPr bwMode="auto">
          <a:xfrm>
            <a:off x="8305800" y="27432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600" name="Oval 80"/>
          <p:cNvSpPr>
            <a:spLocks noChangeArrowheads="1"/>
          </p:cNvSpPr>
          <p:nvPr/>
        </p:nvSpPr>
        <p:spPr bwMode="auto">
          <a:xfrm>
            <a:off x="94488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601" name="Oval 81"/>
          <p:cNvSpPr>
            <a:spLocks noChangeArrowheads="1"/>
          </p:cNvSpPr>
          <p:nvPr/>
        </p:nvSpPr>
        <p:spPr bwMode="auto">
          <a:xfrm>
            <a:off x="79248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602" name="Oval 82"/>
          <p:cNvSpPr>
            <a:spLocks noChangeArrowheads="1"/>
          </p:cNvSpPr>
          <p:nvPr/>
        </p:nvSpPr>
        <p:spPr bwMode="auto">
          <a:xfrm>
            <a:off x="9906000" y="56388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603" name="Oval 83"/>
          <p:cNvSpPr>
            <a:spLocks noChangeArrowheads="1"/>
          </p:cNvSpPr>
          <p:nvPr/>
        </p:nvSpPr>
        <p:spPr bwMode="auto">
          <a:xfrm>
            <a:off x="8915400" y="5562600"/>
            <a:ext cx="76200" cy="762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7605" name="Object 85"/>
          <p:cNvGraphicFramePr>
            <a:graphicFrameLocks noChangeAspect="1"/>
          </p:cNvGraphicFramePr>
          <p:nvPr/>
        </p:nvGraphicFramePr>
        <p:xfrm>
          <a:off x="7620001" y="3200400"/>
          <a:ext cx="7032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6" name="Формула" r:id="rId5" imgW="152280" imgH="164880" progId="Equation.3">
                  <p:embed/>
                </p:oleObj>
              </mc:Choice>
              <mc:Fallback>
                <p:oleObj name="Формула" r:id="rId5" imgW="152280" imgH="164880" progId="Equation.3">
                  <p:embed/>
                  <p:pic>
                    <p:nvPicPr>
                      <p:cNvPr id="107605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1" y="3200400"/>
                        <a:ext cx="7032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06" name="Object 86"/>
          <p:cNvGraphicFramePr>
            <a:graphicFrameLocks noChangeAspect="1"/>
          </p:cNvGraphicFramePr>
          <p:nvPr/>
        </p:nvGraphicFramePr>
        <p:xfrm>
          <a:off x="9067801" y="3200400"/>
          <a:ext cx="7032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Формула" r:id="rId7" imgW="152280" imgH="164880" progId="Equation.3">
                  <p:embed/>
                </p:oleObj>
              </mc:Choice>
              <mc:Fallback>
                <p:oleObj name="Формула" r:id="rId7" imgW="152280" imgH="164880" progId="Equation.3">
                  <p:embed/>
                  <p:pic>
                    <p:nvPicPr>
                      <p:cNvPr id="107606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801" y="3200400"/>
                        <a:ext cx="7032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07" name="Object 87"/>
          <p:cNvGraphicFramePr>
            <a:graphicFrameLocks noChangeAspect="1"/>
          </p:cNvGraphicFramePr>
          <p:nvPr/>
        </p:nvGraphicFramePr>
        <p:xfrm>
          <a:off x="4724401" y="4724400"/>
          <a:ext cx="708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8" name="Формула" r:id="rId9" imgW="317160" imgH="190440" progId="Equation.3">
                  <p:embed/>
                </p:oleObj>
              </mc:Choice>
              <mc:Fallback>
                <p:oleObj name="Формула" r:id="rId9" imgW="317160" imgH="190440" progId="Equation.3">
                  <p:embed/>
                  <p:pic>
                    <p:nvPicPr>
                      <p:cNvPr id="107607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1" y="4724400"/>
                        <a:ext cx="7080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08" name="Object 88"/>
          <p:cNvGraphicFramePr>
            <a:graphicFrameLocks noChangeAspect="1"/>
          </p:cNvGraphicFramePr>
          <p:nvPr/>
        </p:nvGraphicFramePr>
        <p:xfrm>
          <a:off x="2514600" y="3657601"/>
          <a:ext cx="3048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Формула" r:id="rId11" imgW="164880" imgH="139680" progId="Equation.3">
                  <p:embed/>
                </p:oleObj>
              </mc:Choice>
              <mc:Fallback>
                <p:oleObj name="Формула" r:id="rId11" imgW="164880" imgH="139680" progId="Equation.3">
                  <p:embed/>
                  <p:pic>
                    <p:nvPicPr>
                      <p:cNvPr id="107608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657601"/>
                        <a:ext cx="3048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09" name="Object 89"/>
          <p:cNvGraphicFramePr>
            <a:graphicFrameLocks noChangeAspect="1"/>
          </p:cNvGraphicFramePr>
          <p:nvPr/>
        </p:nvGraphicFramePr>
        <p:xfrm>
          <a:off x="6318250" y="3886200"/>
          <a:ext cx="3873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Формула" r:id="rId13" imgW="190440" imgH="190440" progId="Equation.3">
                  <p:embed/>
                </p:oleObj>
              </mc:Choice>
              <mc:Fallback>
                <p:oleObj name="Формула" r:id="rId13" imgW="190440" imgH="190440" progId="Equation.3">
                  <p:embed/>
                  <p:pic>
                    <p:nvPicPr>
                      <p:cNvPr id="107609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0" y="3886200"/>
                        <a:ext cx="3873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0" name="Object 90"/>
          <p:cNvGraphicFramePr>
            <a:graphicFrameLocks noChangeAspect="1"/>
          </p:cNvGraphicFramePr>
          <p:nvPr/>
        </p:nvGraphicFramePr>
        <p:xfrm>
          <a:off x="7753350" y="5618164"/>
          <a:ext cx="4953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Формула" r:id="rId15" imgW="164880" imgH="203040" progId="Equation.3">
                  <p:embed/>
                </p:oleObj>
              </mc:Choice>
              <mc:Fallback>
                <p:oleObj name="Формула" r:id="rId15" imgW="164880" imgH="203040" progId="Equation.3">
                  <p:embed/>
                  <p:pic>
                    <p:nvPicPr>
                      <p:cNvPr id="10761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5618164"/>
                        <a:ext cx="495300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611" name="Rectangle 91"/>
          <p:cNvSpPr>
            <a:spLocks noChangeArrowheads="1"/>
          </p:cNvSpPr>
          <p:nvPr/>
        </p:nvSpPr>
        <p:spPr bwMode="auto">
          <a:xfrm>
            <a:off x="1752600" y="990600"/>
            <a:ext cx="2590800" cy="381000"/>
          </a:xfrm>
          <a:prstGeom prst="rect">
            <a:avLst/>
          </a:prstGeom>
          <a:noFill/>
          <a:ln w="1905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7612" name="Object 92"/>
          <p:cNvGraphicFramePr>
            <a:graphicFrameLocks noChangeAspect="1"/>
          </p:cNvGraphicFramePr>
          <p:nvPr/>
        </p:nvGraphicFramePr>
        <p:xfrm>
          <a:off x="2514601" y="3276600"/>
          <a:ext cx="3397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2" name="Формула" r:id="rId17" imgW="152280" imgH="190440" progId="Equation.3">
                  <p:embed/>
                </p:oleObj>
              </mc:Choice>
              <mc:Fallback>
                <p:oleObj name="Формула" r:id="rId17" imgW="152280" imgH="190440" progId="Equation.3">
                  <p:embed/>
                  <p:pic>
                    <p:nvPicPr>
                      <p:cNvPr id="107612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1" y="3276600"/>
                        <a:ext cx="3397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3" name="Object 93"/>
          <p:cNvGraphicFramePr>
            <a:graphicFrameLocks noChangeAspect="1"/>
          </p:cNvGraphicFramePr>
          <p:nvPr/>
        </p:nvGraphicFramePr>
        <p:xfrm>
          <a:off x="9448800" y="58674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3" name="Формула" r:id="rId19" imgW="164880" imgH="139680" progId="Equation.3">
                  <p:embed/>
                </p:oleObj>
              </mc:Choice>
              <mc:Fallback>
                <p:oleObj name="Формула" r:id="rId19" imgW="164880" imgH="139680" progId="Equation.3">
                  <p:embed/>
                  <p:pic>
                    <p:nvPicPr>
                      <p:cNvPr id="107613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5867400"/>
                        <a:ext cx="53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4" name="Object 94"/>
          <p:cNvGraphicFramePr>
            <a:graphicFrameLocks noChangeAspect="1"/>
          </p:cNvGraphicFramePr>
          <p:nvPr/>
        </p:nvGraphicFramePr>
        <p:xfrm>
          <a:off x="9144000" y="4572001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4" name="Формула" r:id="rId20" imgW="190440" imgH="190440" progId="Equation.3">
                  <p:embed/>
                </p:oleObj>
              </mc:Choice>
              <mc:Fallback>
                <p:oleObj name="Формула" r:id="rId20" imgW="190440" imgH="190440" progId="Equation.3">
                  <p:embed/>
                  <p:pic>
                    <p:nvPicPr>
                      <p:cNvPr id="107614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0" y="4572001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5" name="Object 95"/>
          <p:cNvGraphicFramePr>
            <a:graphicFrameLocks noChangeAspect="1"/>
          </p:cNvGraphicFramePr>
          <p:nvPr/>
        </p:nvGraphicFramePr>
        <p:xfrm>
          <a:off x="1676400" y="5638800"/>
          <a:ext cx="5181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5" name="Формула" r:id="rId21" imgW="2577960" imgH="927000" progId="Equation.3">
                  <p:embed/>
                </p:oleObj>
              </mc:Choice>
              <mc:Fallback>
                <p:oleObj name="Формула" r:id="rId21" imgW="2577960" imgH="927000" progId="Equation.3">
                  <p:embed/>
                  <p:pic>
                    <p:nvPicPr>
                      <p:cNvPr id="107615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638800"/>
                        <a:ext cx="5181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6" name="Object 96"/>
          <p:cNvGraphicFramePr>
            <a:graphicFrameLocks noChangeAspect="1"/>
          </p:cNvGraphicFramePr>
          <p:nvPr/>
        </p:nvGraphicFramePr>
        <p:xfrm>
          <a:off x="2438400" y="5486400"/>
          <a:ext cx="30480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Формула" r:id="rId23" imgW="1460160" imgH="927000" progId="Equation.3">
                  <p:embed/>
                </p:oleObj>
              </mc:Choice>
              <mc:Fallback>
                <p:oleObj name="Формула" r:id="rId23" imgW="1460160" imgH="927000" progId="Equation.3">
                  <p:embed/>
                  <p:pic>
                    <p:nvPicPr>
                      <p:cNvPr id="107616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486400"/>
                        <a:ext cx="30480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617" name="Rectangle 97"/>
          <p:cNvSpPr>
            <a:spLocks noChangeArrowheads="1"/>
          </p:cNvSpPr>
          <p:nvPr/>
        </p:nvSpPr>
        <p:spPr bwMode="auto">
          <a:xfrm>
            <a:off x="1676400" y="5638800"/>
            <a:ext cx="5181600" cy="1066800"/>
          </a:xfrm>
          <a:prstGeom prst="rect">
            <a:avLst/>
          </a:prstGeom>
          <a:noFill/>
          <a:ln w="19050" cap="sq">
            <a:solidFill>
              <a:srgbClr val="FF33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2400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7618" name="Object 98"/>
          <p:cNvGraphicFramePr>
            <a:graphicFrameLocks noChangeAspect="1"/>
          </p:cNvGraphicFramePr>
          <p:nvPr/>
        </p:nvGraphicFramePr>
        <p:xfrm>
          <a:off x="7639050" y="4516438"/>
          <a:ext cx="45720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7" name="Формула" r:id="rId25" imgW="152280" imgH="190440" progId="Equation.3">
                  <p:embed/>
                </p:oleObj>
              </mc:Choice>
              <mc:Fallback>
                <p:oleObj name="Формула" r:id="rId25" imgW="152280" imgH="190440" progId="Equation.3">
                  <p:embed/>
                  <p:pic>
                    <p:nvPicPr>
                      <p:cNvPr id="107618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9050" y="4516438"/>
                        <a:ext cx="457200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621" name="Line 101"/>
          <p:cNvSpPr>
            <a:spLocks noChangeShapeType="1"/>
          </p:cNvSpPr>
          <p:nvPr/>
        </p:nvSpPr>
        <p:spPr bwMode="auto">
          <a:xfrm>
            <a:off x="8458200" y="2743200"/>
            <a:ext cx="0" cy="3048000"/>
          </a:xfrm>
          <a:prstGeom prst="line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107622" name="Line 102"/>
          <p:cNvSpPr>
            <a:spLocks noChangeShapeType="1"/>
          </p:cNvSpPr>
          <p:nvPr/>
        </p:nvSpPr>
        <p:spPr bwMode="auto">
          <a:xfrm>
            <a:off x="8610600" y="2743200"/>
            <a:ext cx="0" cy="3048000"/>
          </a:xfrm>
          <a:prstGeom prst="line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97382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7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7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7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7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7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7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7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7CDDAC-6EE1-4637-93D5-24A1D89EC48E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4459F5-F437-4489-A547-8625ADEED284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9144000" cy="1524000"/>
          </a:xfrm>
        </p:spPr>
        <p:txBody>
          <a:bodyPr/>
          <a:lstStyle/>
          <a:p>
            <a:pPr algn="l"/>
            <a:r>
              <a:rPr lang="uk-UA" altLang="ru-RU" sz="2000" b="1" i="0">
                <a:solidFill>
                  <a:srgbClr val="660033"/>
                </a:solidFill>
                <a:latin typeface="Century Gothic" panose="020B0502020202020204" pitchFamily="34" charset="0"/>
              </a:rPr>
              <a:t>Задача 2.</a:t>
            </a:r>
            <a:r>
              <a:rPr lang="uk-UA" altLang="ru-RU" sz="2000" i="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 i="0">
                <a:solidFill>
                  <a:srgbClr val="000000"/>
                </a:solidFill>
                <a:latin typeface="Century Gothic" panose="020B0502020202020204" pitchFamily="34" charset="0"/>
              </a:rPr>
              <a:t>Два</a:t>
            </a:r>
            <a:r>
              <a:rPr lang="uk-UA" altLang="ru-RU" sz="2400" i="0">
                <a:solidFill>
                  <a:srgbClr val="660033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 i="0">
                <a:solidFill>
                  <a:srgbClr val="000000"/>
                </a:solidFill>
                <a:latin typeface="Century Gothic" panose="020B0502020202020204" pitchFamily="34" charset="0"/>
              </a:rPr>
              <a:t>мисливці стріляють одночасно і незалежно один від одного по мішені. Ймовірності влучень в мішень відповідно дорівнюють 0,7 і 0,8. Знайдіть ймовірність того, що обидва мисливці влучать у ціль</a:t>
            </a:r>
            <a:endParaRPr lang="ru-RU" altLang="ru-RU" sz="2400" i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95400"/>
            <a:ext cx="9144000" cy="4495800"/>
          </a:xfrm>
        </p:spPr>
        <p:txBody>
          <a:bodyPr anchor="ctr"/>
          <a:lstStyle/>
          <a:p>
            <a:pPr algn="ctr">
              <a:buFontTx/>
              <a:buNone/>
            </a:pPr>
            <a:endParaRPr lang="uk-UA" altLang="ru-RU" sz="28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>
              <a:buFontTx/>
              <a:buNone/>
            </a:pP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Розв’язання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FF3300"/>
                </a:solidFill>
                <a:latin typeface="Century Gothic" panose="020B0502020202020204" pitchFamily="34" charset="0"/>
              </a:rPr>
              <a:t>Подія 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“перший мисливець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влучив у ціль”, Р(А)=0,7.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FF3300"/>
                </a:solidFill>
                <a:latin typeface="Century Gothic" panose="020B0502020202020204" pitchFamily="34" charset="0"/>
              </a:rPr>
              <a:t>Подія В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– “другий мисливець влучив у ціль”, Р(В)=0,8.</a:t>
            </a:r>
            <a:endParaRPr lang="uk-UA" altLang="ru-RU" sz="28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400">
                <a:solidFill>
                  <a:srgbClr val="FF3300"/>
                </a:solidFill>
                <a:latin typeface="Century Gothic" panose="020B0502020202020204" pitchFamily="34" charset="0"/>
              </a:rPr>
              <a:t>Подія С=А*В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– “обидва мисливці влучили у ціль”, тоді</a:t>
            </a:r>
          </a:p>
          <a:p>
            <a:pPr algn="ctr">
              <a:buFontTx/>
              <a:buNone/>
            </a:pPr>
            <a:endParaRPr lang="uk-UA" altLang="ru-RU" sz="2800">
              <a:solidFill>
                <a:srgbClr val="FF33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800">
                <a:solidFill>
                  <a:srgbClr val="FF3300"/>
                </a:solidFill>
                <a:latin typeface="Century Gothic" panose="020B0502020202020204" pitchFamily="34" charset="0"/>
              </a:rPr>
              <a:t>  </a:t>
            </a:r>
          </a:p>
          <a:p>
            <a:pPr>
              <a:buFontTx/>
              <a:buNone/>
            </a:pPr>
            <a:r>
              <a:rPr lang="uk-UA" altLang="ru-RU" sz="2800">
                <a:solidFill>
                  <a:srgbClr val="FF3300"/>
                </a:solidFill>
                <a:latin typeface="Century Gothic" panose="020B0502020202020204" pitchFamily="34" charset="0"/>
              </a:rPr>
              <a:t>    Р(С)=Р(А*В)=Р(А)*Р(В)=0,7*0,8=0,56</a:t>
            </a:r>
            <a:endParaRPr lang="ru-RU" altLang="ru-RU" sz="2800">
              <a:solidFill>
                <a:srgbClr val="FF33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4114800"/>
            <a:ext cx="19050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1981200" y="4876800"/>
            <a:ext cx="6248400" cy="1066800"/>
          </a:xfrm>
          <a:prstGeom prst="rect">
            <a:avLst/>
          </a:prstGeom>
          <a:noFill/>
          <a:ln w="381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64340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2" dur="5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7" dur="5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2" dur="500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7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autoUpdateAnimBg="0"/>
      <p:bldP spid="108547" grpId="0" build="p" autoUpdateAnimBg="0"/>
      <p:bldP spid="108549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1744E8-512E-4C55-B5D1-E5E042DF526D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238560-EB60-48EE-BBD1-817D1D20A812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/>
          <a:lstStyle/>
          <a:p>
            <a:pPr algn="l"/>
            <a:r>
              <a:rPr lang="uk-UA" altLang="ru-RU" sz="3200">
                <a:solidFill>
                  <a:srgbClr val="660033"/>
                </a:solidFill>
                <a:latin typeface="Monotype Corsiva" panose="03010101010201010101" pitchFamily="66" charset="0"/>
              </a:rPr>
              <a:t>Обчислювати ймовірність подій, будуючи кожний раз множину елементарних подій і підраховуючи число подій, що сприяють цій події ,  інколи важко.</a:t>
            </a:r>
            <a:endParaRPr lang="ru-RU" altLang="ru-RU" sz="3200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8458200" cy="41148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>
                <a:solidFill>
                  <a:srgbClr val="000000"/>
                </a:solidFill>
                <a:latin typeface="Monotype Corsiva" panose="03010101010201010101" pitchFamily="66" charset="0"/>
              </a:rPr>
              <a:t>Тому для обчислення</a:t>
            </a:r>
            <a:r>
              <a:rPr lang="uk-UA" altLang="ru-RU">
                <a:latin typeface="Monotype Corsiva" panose="03010101010201010101" pitchFamily="66" charset="0"/>
              </a:rPr>
              <a:t>  </a:t>
            </a:r>
            <a:r>
              <a:rPr lang="uk-UA" altLang="ru-RU">
                <a:solidFill>
                  <a:srgbClr val="000000"/>
                </a:solidFill>
                <a:latin typeface="Monotype Corsiva" panose="03010101010201010101" pitchFamily="66" charset="0"/>
              </a:rPr>
              <a:t>ймовірностей  користуються правилами , які дозволяють за відомими ймовірностями одних подій обчислювати ймовірності  інших подій , які утворюються з них за допомогою деяких операцій.</a:t>
            </a:r>
            <a:endParaRPr lang="ru-RU" altLang="ru-RU">
              <a:solidFill>
                <a:srgbClr val="00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auto">
          <a:xfrm rot="10500861">
            <a:off x="2700339" y="3582989"/>
            <a:ext cx="6480175" cy="2814637"/>
          </a:xfrm>
          <a:custGeom>
            <a:avLst/>
            <a:gdLst>
              <a:gd name="G0" fmla="+- 147568 0 0"/>
              <a:gd name="G1" fmla="+- 11461290 0 0"/>
              <a:gd name="G2" fmla="+- 147568 0 11461290"/>
              <a:gd name="G3" fmla="+- 10800 0 0"/>
              <a:gd name="G4" fmla="+- 0 0 147568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6770 0 0"/>
              <a:gd name="G9" fmla="+- 0 0 11461290"/>
              <a:gd name="G10" fmla="+- 6770 0 2700"/>
              <a:gd name="G11" fmla="cos G10 147568"/>
              <a:gd name="G12" fmla="sin G10 147568"/>
              <a:gd name="G13" fmla="cos 13500 147568"/>
              <a:gd name="G14" fmla="sin 13500 147568"/>
              <a:gd name="G15" fmla="+- G11 10800 0"/>
              <a:gd name="G16" fmla="+- G12 10800 0"/>
              <a:gd name="G17" fmla="+- G13 10800 0"/>
              <a:gd name="G18" fmla="+- G14 10800 0"/>
              <a:gd name="G19" fmla="*/ 6770 1 2"/>
              <a:gd name="G20" fmla="+- G19 5400 0"/>
              <a:gd name="G21" fmla="cos G20 147568"/>
              <a:gd name="G22" fmla="sin G20 147568"/>
              <a:gd name="G23" fmla="+- G21 10800 0"/>
              <a:gd name="G24" fmla="+- G12 G23 G22"/>
              <a:gd name="G25" fmla="+- G22 G23 G11"/>
              <a:gd name="G26" fmla="cos 10800 147568"/>
              <a:gd name="G27" fmla="sin 10800 147568"/>
              <a:gd name="G28" fmla="cos 6770 147568"/>
              <a:gd name="G29" fmla="sin 6770 147568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461290"/>
              <a:gd name="G36" fmla="sin G34 11461290"/>
              <a:gd name="G37" fmla="+/ 11461290 147568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6770 G39"/>
              <a:gd name="G43" fmla="sin 677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530 w 21600"/>
              <a:gd name="T5" fmla="*/ 3 h 21600"/>
              <a:gd name="T6" fmla="*/ 2049 w 21600"/>
              <a:gd name="T7" fmla="*/ 11583 h 21600"/>
              <a:gd name="T8" fmla="*/ 10630 w 21600"/>
              <a:gd name="T9" fmla="*/ 4032 h 21600"/>
              <a:gd name="T10" fmla="*/ 24289 w 21600"/>
              <a:gd name="T11" fmla="*/ 11330 h 21600"/>
              <a:gd name="T12" fmla="*/ 19392 w 21600"/>
              <a:gd name="T13" fmla="*/ 15857 h 21600"/>
              <a:gd name="T14" fmla="*/ 14866 w 21600"/>
              <a:gd name="T15" fmla="*/ 10959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564" y="11065"/>
                </a:moveTo>
                <a:cubicBezTo>
                  <a:pt x="17568" y="10977"/>
                  <a:pt x="17570" y="10888"/>
                  <a:pt x="17570" y="10800"/>
                </a:cubicBezTo>
                <a:cubicBezTo>
                  <a:pt x="17570" y="7061"/>
                  <a:pt x="14538" y="4030"/>
                  <a:pt x="10800" y="4030"/>
                </a:cubicBezTo>
                <a:cubicBezTo>
                  <a:pt x="7061" y="4030"/>
                  <a:pt x="4030" y="7061"/>
                  <a:pt x="4030" y="10800"/>
                </a:cubicBezTo>
                <a:cubicBezTo>
                  <a:pt x="4030" y="11001"/>
                  <a:pt x="4038" y="11202"/>
                  <a:pt x="4056" y="11403"/>
                </a:cubicBezTo>
                <a:lnTo>
                  <a:pt x="43" y="11762"/>
                </a:lnTo>
                <a:cubicBezTo>
                  <a:pt x="14" y="11442"/>
                  <a:pt x="0" y="11121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599" y="10941"/>
                  <a:pt x="21597" y="11082"/>
                  <a:pt x="21591" y="11224"/>
                </a:cubicBezTo>
                <a:lnTo>
                  <a:pt x="24289" y="11330"/>
                </a:lnTo>
                <a:lnTo>
                  <a:pt x="19392" y="15857"/>
                </a:lnTo>
                <a:lnTo>
                  <a:pt x="14866" y="10959"/>
                </a:lnTo>
                <a:lnTo>
                  <a:pt x="17564" y="11065"/>
                </a:lnTo>
                <a:close/>
              </a:path>
            </a:pathLst>
          </a:custGeom>
          <a:gradFill rotWithShape="0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98408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utoUpdateAnimBg="0"/>
      <p:bldP spid="6963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615342-8722-4799-B3F8-1A7C6EA80475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4CEEA9-F1A3-44CD-A485-B6CCB39DEBEA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1371600" y="571500"/>
            <a:ext cx="8610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4800" dirty="0">
                <a:solidFill>
                  <a:srgbClr val="FF0000"/>
                </a:solidFill>
                <a:latin typeface="Monotype Corsiva" panose="03010101010201010101" pitchFamily="66" charset="0"/>
              </a:rPr>
              <a:t>Запитання  для повторення:</a:t>
            </a:r>
            <a:endParaRPr lang="ru-RU" altLang="ru-RU" sz="4800" i="1" dirty="0">
              <a:solidFill>
                <a:srgbClr val="660033"/>
              </a:solidFill>
              <a:latin typeface="Monotype Corsiva" panose="03010101010201010101" pitchFamily="66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 altLang="ru-RU" sz="4800" i="1" dirty="0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1166949" y="2667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Tx/>
              <a:buChar char="•"/>
            </a:pPr>
            <a:r>
              <a:rPr lang="uk-UA" altLang="ru-RU" sz="3200" dirty="0" smtClean="0">
                <a:solidFill>
                  <a:srgbClr val="000000"/>
                </a:solidFill>
              </a:rPr>
              <a:t>Які події називаються незалежними</a:t>
            </a:r>
            <a:r>
              <a:rPr lang="en-US" altLang="ru-RU" sz="3200" dirty="0" smtClean="0">
                <a:solidFill>
                  <a:srgbClr val="000000"/>
                </a:solidFill>
              </a:rPr>
              <a:t>?</a:t>
            </a:r>
            <a:endParaRPr lang="uk-UA" altLang="ru-RU" sz="3200" dirty="0" smtClean="0">
              <a:solidFill>
                <a:srgbClr val="000000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Tx/>
              <a:buChar char="•"/>
            </a:pPr>
            <a:r>
              <a:rPr lang="uk-UA" altLang="ru-RU" sz="3200" dirty="0" smtClean="0">
                <a:solidFill>
                  <a:srgbClr val="000000"/>
                </a:solidFill>
              </a:rPr>
              <a:t>Чому дорівнює 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й</a:t>
            </a:r>
            <a:r>
              <a:rPr lang="uk-UA" altLang="ru-RU" sz="3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мовірність </a:t>
            </a:r>
            <a:r>
              <a:rPr lang="uk-UA" altLang="ru-RU" sz="3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добутку двох незалежних подій </a:t>
            </a:r>
            <a:r>
              <a:rPr lang="en-US" altLang="ru-RU" sz="3200" dirty="0">
                <a:solidFill>
                  <a:srgbClr val="000000"/>
                </a:solidFill>
              </a:rPr>
              <a:t>?</a:t>
            </a:r>
            <a:endParaRPr lang="uk-UA" altLang="ru-RU" sz="3200" dirty="0">
              <a:solidFill>
                <a:srgbClr val="000000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Tx/>
              <a:buChar char="•"/>
            </a:pPr>
            <a:endParaRPr lang="ru-RU" altLang="ru-RU" sz="3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1095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898" y="4495800"/>
            <a:ext cx="3048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506250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09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autoUpdateAnimBg="0"/>
      <p:bldP spid="10957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6D8291-94D6-4A22-9E56-594DF5C1B663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BB0CC0-2D6A-4C02-8AF7-335FD7518F5D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0662" name="Oval 6" descr="Светлый горизонтальный"/>
          <p:cNvSpPr>
            <a:spLocks noChangeArrowheads="1"/>
          </p:cNvSpPr>
          <p:nvPr/>
        </p:nvSpPr>
        <p:spPr bwMode="auto">
          <a:xfrm>
            <a:off x="3048000" y="3733800"/>
            <a:ext cx="1371600" cy="1905000"/>
          </a:xfrm>
          <a:prstGeom prst="ellipse">
            <a:avLst/>
          </a:prstGeom>
          <a:pattFill prst="ltHorz">
            <a:fgClr>
              <a:schemeClr val="accent1"/>
            </a:fgClr>
            <a:bgClr>
              <a:schemeClr val="bg1"/>
            </a:bgClr>
          </a:pattFill>
          <a:ln w="381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Сумою подій А і В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називається подія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С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, що полягає в здійсненні під час одиничного випробування 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або події А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,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 або події В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або  обох  подій одночасно.</a:t>
            </a:r>
            <a:endParaRPr lang="ru-RU" altLang="ru-RU" sz="2400" b="1" i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0" name="Oval 4" descr="Светлый вертикальный"/>
          <p:cNvSpPr>
            <a:spLocks noChangeArrowheads="1"/>
          </p:cNvSpPr>
          <p:nvPr/>
        </p:nvSpPr>
        <p:spPr bwMode="auto">
          <a:xfrm>
            <a:off x="2362200" y="3733800"/>
            <a:ext cx="1219200" cy="1828800"/>
          </a:xfrm>
          <a:prstGeom prst="ellipse">
            <a:avLst/>
          </a:prstGeom>
          <a:noFill/>
          <a:ln w="381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pattFill prst="ltVert">
                  <a:fgClr>
                    <a:schemeClr val="accent1"/>
                  </a:fgClr>
                  <a:bgClr>
                    <a:schemeClr val="bg1"/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752600"/>
            <a:ext cx="9144000" cy="51054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Позначення :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buFontTx/>
              <a:buNone/>
            </a:pP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С=А+В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  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або</a:t>
            </a:r>
            <a:r>
              <a:rPr lang="uk-UA" altLang="ru-RU" sz="2800">
                <a:solidFill>
                  <a:srgbClr val="000000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sz="2800" b="1">
                <a:solidFill>
                  <a:srgbClr val="FF0000"/>
                </a:solidFill>
                <a:latin typeface="Century Gothic" panose="020B0502020202020204" pitchFamily="34" charset="0"/>
              </a:rPr>
              <a:t>С=АUВ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Графічно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суму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подій можна зобразити як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об</a:t>
            </a:r>
            <a:r>
              <a:rPr lang="en-US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’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єднання множин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:                                                                                                                                                             </a:t>
            </a:r>
          </a:p>
          <a:p>
            <a:pPr>
              <a:buFontTx/>
              <a:buNone/>
            </a:pP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                               </a:t>
            </a: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uk-UA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Сума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(об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’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єднання ) двох                         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Сума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( об</a:t>
            </a:r>
            <a:r>
              <a:rPr lang="en-US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’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єднання ) двох </a:t>
            </a:r>
          </a:p>
          <a:p>
            <a:pPr>
              <a:buFontTx/>
              <a:buNone/>
            </a:pP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сумісних 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подій А і В.                                  </a:t>
            </a:r>
            <a:r>
              <a:rPr lang="uk-UA" altLang="ru-RU" sz="2000" b="1">
                <a:solidFill>
                  <a:srgbClr val="000000"/>
                </a:solidFill>
                <a:latin typeface="Century Gothic" panose="020B0502020202020204" pitchFamily="34" charset="0"/>
              </a:rPr>
              <a:t>несумісних</a:t>
            </a:r>
            <a:r>
              <a:rPr lang="uk-UA" altLang="ru-RU" sz="2000">
                <a:solidFill>
                  <a:srgbClr val="000000"/>
                </a:solidFill>
                <a:latin typeface="Century Gothic" panose="020B0502020202020204" pitchFamily="34" charset="0"/>
              </a:rPr>
              <a:t> подій А   і   В.</a:t>
            </a:r>
            <a:endParaRPr lang="ru-RU" altLang="ru-RU" sz="20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>
            <a:off x="2438400" y="4267200"/>
            <a:ext cx="0" cy="762000"/>
          </a:xfrm>
          <a:prstGeom prst="line">
            <a:avLst/>
          </a:prstGeom>
          <a:noFill/>
          <a:ln w="9525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6" name="Line 10"/>
          <p:cNvSpPr>
            <a:spLocks noChangeShapeType="1"/>
          </p:cNvSpPr>
          <p:nvPr/>
        </p:nvSpPr>
        <p:spPr bwMode="auto">
          <a:xfrm>
            <a:off x="2514600" y="4114800"/>
            <a:ext cx="0" cy="11430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7" name="Line 11"/>
          <p:cNvSpPr>
            <a:spLocks noChangeShapeType="1"/>
          </p:cNvSpPr>
          <p:nvPr/>
        </p:nvSpPr>
        <p:spPr bwMode="auto">
          <a:xfrm>
            <a:off x="2590800" y="3962400"/>
            <a:ext cx="0" cy="13716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8" name="Line 12"/>
          <p:cNvSpPr>
            <a:spLocks noChangeShapeType="1"/>
          </p:cNvSpPr>
          <p:nvPr/>
        </p:nvSpPr>
        <p:spPr bwMode="auto">
          <a:xfrm>
            <a:off x="2667000" y="3886200"/>
            <a:ext cx="0" cy="15240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>
            <a:off x="2819400" y="3810000"/>
            <a:ext cx="0" cy="16764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>
            <a:off x="2743200" y="3810000"/>
            <a:ext cx="0" cy="16002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2" name="Line 16"/>
          <p:cNvSpPr>
            <a:spLocks noChangeShapeType="1"/>
          </p:cNvSpPr>
          <p:nvPr/>
        </p:nvSpPr>
        <p:spPr bwMode="auto">
          <a:xfrm>
            <a:off x="2895600" y="3733800"/>
            <a:ext cx="0" cy="17526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>
            <a:off x="2971800" y="3733800"/>
            <a:ext cx="0" cy="17526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6" name="Line 20"/>
          <p:cNvSpPr>
            <a:spLocks noChangeShapeType="1"/>
          </p:cNvSpPr>
          <p:nvPr/>
        </p:nvSpPr>
        <p:spPr bwMode="auto">
          <a:xfrm>
            <a:off x="3048000" y="3733800"/>
            <a:ext cx="0" cy="17526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>
            <a:off x="3124200" y="3810000"/>
            <a:ext cx="0" cy="16764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8" name="Line 22"/>
          <p:cNvSpPr>
            <a:spLocks noChangeShapeType="1"/>
          </p:cNvSpPr>
          <p:nvPr/>
        </p:nvSpPr>
        <p:spPr bwMode="auto">
          <a:xfrm>
            <a:off x="3200400" y="3810000"/>
            <a:ext cx="0" cy="16002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79" name="Line 23"/>
          <p:cNvSpPr>
            <a:spLocks noChangeShapeType="1"/>
          </p:cNvSpPr>
          <p:nvPr/>
        </p:nvSpPr>
        <p:spPr bwMode="auto">
          <a:xfrm>
            <a:off x="3276600" y="3886200"/>
            <a:ext cx="0" cy="14478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0" name="Line 24"/>
          <p:cNvSpPr>
            <a:spLocks noChangeShapeType="1"/>
          </p:cNvSpPr>
          <p:nvPr/>
        </p:nvSpPr>
        <p:spPr bwMode="auto">
          <a:xfrm>
            <a:off x="3352800" y="3962400"/>
            <a:ext cx="0" cy="13716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1" name="Line 25"/>
          <p:cNvSpPr>
            <a:spLocks noChangeShapeType="1"/>
          </p:cNvSpPr>
          <p:nvPr/>
        </p:nvSpPr>
        <p:spPr bwMode="auto">
          <a:xfrm>
            <a:off x="3429000" y="4038600"/>
            <a:ext cx="0" cy="11430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2" name="Line 26"/>
          <p:cNvSpPr>
            <a:spLocks noChangeShapeType="1"/>
          </p:cNvSpPr>
          <p:nvPr/>
        </p:nvSpPr>
        <p:spPr bwMode="auto">
          <a:xfrm>
            <a:off x="3505200" y="4267200"/>
            <a:ext cx="0" cy="68580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3" name="Oval 27" descr="Светлый вертикальный"/>
          <p:cNvSpPr>
            <a:spLocks noChangeArrowheads="1"/>
          </p:cNvSpPr>
          <p:nvPr/>
        </p:nvSpPr>
        <p:spPr bwMode="auto">
          <a:xfrm>
            <a:off x="6477000" y="3657600"/>
            <a:ext cx="1295400" cy="1905000"/>
          </a:xfrm>
          <a:prstGeom prst="ellipse">
            <a:avLst/>
          </a:prstGeom>
          <a:pattFill prst="ltVert">
            <a:fgClr>
              <a:srgbClr val="FF0000"/>
            </a:fgClr>
            <a:bgClr>
              <a:schemeClr val="bg1"/>
            </a:bgClr>
          </a:patt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4" name="Oval 28" descr="Светлый горизонтальный"/>
          <p:cNvSpPr>
            <a:spLocks noChangeArrowheads="1"/>
          </p:cNvSpPr>
          <p:nvPr/>
        </p:nvSpPr>
        <p:spPr bwMode="auto">
          <a:xfrm>
            <a:off x="8153400" y="3657600"/>
            <a:ext cx="1219200" cy="1828800"/>
          </a:xfrm>
          <a:prstGeom prst="ellipse">
            <a:avLst/>
          </a:prstGeom>
          <a:pattFill prst="ltHorz">
            <a:fgClr>
              <a:srgbClr val="FF0000"/>
            </a:fgClr>
            <a:bgClr>
              <a:schemeClr val="bg1"/>
            </a:bgClr>
          </a:patt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0686" name="WordArt 30"/>
          <p:cNvSpPr>
            <a:spLocks noChangeArrowheads="1" noChangeShapeType="1" noTextEdit="1"/>
          </p:cNvSpPr>
          <p:nvPr/>
        </p:nvSpPr>
        <p:spPr bwMode="auto">
          <a:xfrm>
            <a:off x="2514600" y="4038601"/>
            <a:ext cx="3048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0687" name="WordArt 31"/>
          <p:cNvSpPr>
            <a:spLocks noChangeArrowheads="1" noChangeShapeType="1" noTextEdit="1"/>
          </p:cNvSpPr>
          <p:nvPr/>
        </p:nvSpPr>
        <p:spPr bwMode="auto">
          <a:xfrm>
            <a:off x="3886200" y="4038601"/>
            <a:ext cx="3048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70688" name="WordArt 32"/>
          <p:cNvSpPr>
            <a:spLocks noChangeArrowheads="1" noChangeShapeType="1" noTextEdit="1"/>
          </p:cNvSpPr>
          <p:nvPr/>
        </p:nvSpPr>
        <p:spPr bwMode="auto">
          <a:xfrm>
            <a:off x="6858000" y="3962401"/>
            <a:ext cx="3048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0689" name="WordArt 33"/>
          <p:cNvSpPr>
            <a:spLocks noChangeArrowheads="1" noChangeShapeType="1" noTextEdit="1"/>
          </p:cNvSpPr>
          <p:nvPr/>
        </p:nvSpPr>
        <p:spPr bwMode="auto">
          <a:xfrm>
            <a:off x="8534400" y="4038601"/>
            <a:ext cx="304800" cy="523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240686213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utoUpdateAnimBg="0"/>
      <p:bldP spid="706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FE788C-DA92-46D4-9079-E678A6B5FC54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DEEE23-6DD4-471B-8DF8-EBC3B3C42376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1686" name="Oval 6" descr="Светлый вертикальный"/>
          <p:cNvSpPr>
            <a:spLocks noChangeArrowheads="1"/>
          </p:cNvSpPr>
          <p:nvPr/>
        </p:nvSpPr>
        <p:spPr bwMode="auto">
          <a:xfrm>
            <a:off x="3505200" y="2133600"/>
            <a:ext cx="2057400" cy="2057400"/>
          </a:xfrm>
          <a:prstGeom prst="ellipse">
            <a:avLst/>
          </a:prstGeom>
          <a:pattFill prst="ltVert">
            <a:fgClr>
              <a:schemeClr val="accent1"/>
            </a:fgClr>
            <a:bgClr>
              <a:srgbClr val="FFFFFF"/>
            </a:bgClr>
          </a:patt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610600" cy="15240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Подія Ā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називається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протилежною до події  А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, якщо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вона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відбувається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 тоді  і  тільки  тоді , коли  подія  А не  відбувається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.    Читається “ 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не  А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”.</a:t>
            </a:r>
            <a:endParaRPr lang="ru-RU" altLang="ru-RU" sz="2400" b="1" i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86106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Графічно: 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                             </a:t>
            </a:r>
          </a:p>
          <a:p>
            <a:pPr>
              <a:buFontTx/>
              <a:buNone/>
            </a:pPr>
            <a:endParaRPr lang="en-US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en-US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en-US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endParaRPr lang="en-US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Події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і  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утворюють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повну  групу  несумісних  подій  </a:t>
            </a:r>
            <a:r>
              <a:rPr lang="en-US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U.</a:t>
            </a:r>
            <a:endParaRPr lang="uk-UA" altLang="ru-RU" sz="240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Для  будь – якої  події  А мають  місце рівності : </a:t>
            </a:r>
          </a:p>
          <a:p>
            <a:pPr algn="ctr">
              <a:buFontTx/>
              <a:buNone/>
            </a:pP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А+</a:t>
            </a:r>
            <a:r>
              <a:rPr lang="en-US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U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US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U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;    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А+Ā=</a:t>
            </a:r>
            <a:r>
              <a:rPr lang="en-US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U</a:t>
            </a:r>
            <a:r>
              <a:rPr lang="en-US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;</a:t>
            </a:r>
          </a:p>
          <a:p>
            <a:pPr algn="ctr">
              <a:buFontTx/>
              <a:buNone/>
            </a:pP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А+А=А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;   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А+Ø=А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.</a:t>
            </a:r>
            <a:endParaRPr lang="ru-RU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685" name="Oval 5"/>
          <p:cNvSpPr>
            <a:spLocks noChangeArrowheads="1"/>
          </p:cNvSpPr>
          <p:nvPr/>
        </p:nvSpPr>
        <p:spPr bwMode="auto">
          <a:xfrm>
            <a:off x="4191000" y="2819400"/>
            <a:ext cx="685800" cy="685800"/>
          </a:xfrm>
          <a:prstGeom prst="ellipse">
            <a:avLst/>
          </a:prstGeom>
          <a:solidFill>
            <a:schemeClr val="bg1"/>
          </a:solidFill>
          <a:ln w="127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1687" name="WordArt 7"/>
          <p:cNvSpPr>
            <a:spLocks noChangeArrowheads="1" noChangeShapeType="1" noTextEdit="1"/>
          </p:cNvSpPr>
          <p:nvPr/>
        </p:nvSpPr>
        <p:spPr bwMode="auto">
          <a:xfrm>
            <a:off x="4419600" y="28956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8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miter lim="800000"/>
                  <a:headEnd type="none" w="sm" len="sm"/>
                  <a:tailEnd type="none" w="sm" len="sm"/>
                </a:ln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1688" name="WordArt 8"/>
          <p:cNvSpPr>
            <a:spLocks noChangeArrowheads="1" noChangeShapeType="1" noTextEdit="1"/>
          </p:cNvSpPr>
          <p:nvPr/>
        </p:nvSpPr>
        <p:spPr bwMode="auto">
          <a:xfrm>
            <a:off x="4648200" y="2209800"/>
            <a:ext cx="228600" cy="381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8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9525" cap="sq">
                  <a:miter lim="800000"/>
                  <a:headEnd type="none" w="sm" len="sm"/>
                  <a:tailEnd type="none" w="sm" len="sm"/>
                </a:ln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4648200" y="2133600"/>
            <a:ext cx="381000" cy="0"/>
          </a:xfrm>
          <a:prstGeom prst="line">
            <a:avLst/>
          </a:prstGeom>
          <a:noFill/>
          <a:ln w="38100" cap="sq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1690" name="WordArt 10"/>
          <p:cNvSpPr>
            <a:spLocks noChangeArrowheads="1" noChangeShapeType="1" noTextEdit="1"/>
          </p:cNvSpPr>
          <p:nvPr/>
        </p:nvSpPr>
        <p:spPr bwMode="auto">
          <a:xfrm>
            <a:off x="5715000" y="21336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00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 cap="sq">
                  <a:miter lim="800000"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ru-RU" sz="3600" kern="10">
              <a:ln w="9525" cap="sq">
                <a:miter lim="800000"/>
                <a:headEnd type="none" w="sm" len="sm"/>
                <a:tailEnd type="none" w="sm" len="sm"/>
              </a:ln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9005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utoUpdateAnimBg="0"/>
      <p:bldP spid="716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170C75-817A-4F35-A87B-C51280A9D81B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8B494F-DCA7-4C5B-9F00-155139E61EB3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915400" cy="1524000"/>
          </a:xfrm>
        </p:spPr>
        <p:txBody>
          <a:bodyPr/>
          <a:lstStyle/>
          <a:p>
            <a:pPr algn="l"/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Добутком подій А 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і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   В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називається подія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С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, що  полягає в 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здійсненні  обох подій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А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і  </a:t>
            </a:r>
            <a:r>
              <a:rPr lang="uk-UA" altLang="ru-RU" sz="2400" b="1" i="0">
                <a:solidFill>
                  <a:srgbClr val="FF0000"/>
                </a:solidFill>
                <a:latin typeface="Century Gothic" panose="020B0502020202020204" pitchFamily="34" charset="0"/>
              </a:rPr>
              <a:t>В  </a:t>
            </a:r>
            <a:r>
              <a:rPr lang="uk-UA" altLang="ru-RU" sz="2400" b="1" i="0">
                <a:solidFill>
                  <a:srgbClr val="000000"/>
                </a:solidFill>
                <a:latin typeface="Century Gothic" panose="020B0502020202020204" pitchFamily="34" charset="0"/>
              </a:rPr>
              <a:t>під  час одиничного випробування.</a:t>
            </a:r>
            <a:endParaRPr lang="ru-RU" altLang="ru-RU" sz="2400" b="1" i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057400"/>
            <a:ext cx="8915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Позначення: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С=АВ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С=А·В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С=А    В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Графічне   зображення  добутка двох подій – перетин двох множин: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Для  будь-якої події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і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повної групи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несумісних подій </a:t>
            </a:r>
            <a:r>
              <a:rPr lang="en-US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U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мають  місце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рівності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 А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 ·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 = А              А · Ø = Ø</a:t>
            </a:r>
            <a:endParaRPr lang="uk-UA" altLang="ru-RU" sz="2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                   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·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Ā = Ø             А · </a:t>
            </a:r>
            <a:r>
              <a:rPr lang="en-US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U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= 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                </a:t>
            </a:r>
            <a:endParaRPr lang="ru-RU" altLang="ru-RU" sz="2400" b="1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7696201" y="2057400"/>
          <a:ext cx="365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Формула" r:id="rId5" imgW="152280" imgH="190440" progId="Equation.3">
                  <p:embed/>
                </p:oleObj>
              </mc:Choice>
              <mc:Fallback>
                <p:oleObj name="Формула" r:id="rId5" imgW="152280" imgH="190440" progId="Equation.3">
                  <p:embed/>
                  <p:pic>
                    <p:nvPicPr>
                      <p:cNvPr id="727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1" y="2057400"/>
                        <a:ext cx="3651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1981200" y="3352800"/>
            <a:ext cx="1447800" cy="2590800"/>
          </a:xfrm>
          <a:prstGeom prst="ellipse">
            <a:avLst/>
          </a:prstGeom>
          <a:noFill/>
          <a:ln w="4445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2590800" y="3352800"/>
            <a:ext cx="1524000" cy="2590800"/>
          </a:xfrm>
          <a:prstGeom prst="ellipse">
            <a:avLst/>
          </a:prstGeom>
          <a:noFill/>
          <a:ln w="381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2819400" y="3733800"/>
            <a:ext cx="3810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2743200" y="3886200"/>
            <a:ext cx="5334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2667000" y="4038600"/>
            <a:ext cx="685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>
            <a:off x="2667000" y="4191000"/>
            <a:ext cx="685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8" name="Line 14"/>
          <p:cNvSpPr>
            <a:spLocks noChangeShapeType="1"/>
          </p:cNvSpPr>
          <p:nvPr/>
        </p:nvSpPr>
        <p:spPr bwMode="auto">
          <a:xfrm>
            <a:off x="2590800" y="4343400"/>
            <a:ext cx="7620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19" name="Line 15"/>
          <p:cNvSpPr>
            <a:spLocks noChangeShapeType="1"/>
          </p:cNvSpPr>
          <p:nvPr/>
        </p:nvSpPr>
        <p:spPr bwMode="auto">
          <a:xfrm>
            <a:off x="2590800" y="4495800"/>
            <a:ext cx="7620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24" name="Line 20"/>
          <p:cNvSpPr>
            <a:spLocks noChangeShapeType="1"/>
          </p:cNvSpPr>
          <p:nvPr/>
        </p:nvSpPr>
        <p:spPr bwMode="auto">
          <a:xfrm>
            <a:off x="2590800" y="4648200"/>
            <a:ext cx="7620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2590800" y="4800600"/>
            <a:ext cx="8382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27" name="Line 23"/>
          <p:cNvSpPr>
            <a:spLocks noChangeShapeType="1"/>
          </p:cNvSpPr>
          <p:nvPr/>
        </p:nvSpPr>
        <p:spPr bwMode="auto">
          <a:xfrm>
            <a:off x="2590800" y="4953000"/>
            <a:ext cx="8382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>
            <a:off x="2667000" y="5105400"/>
            <a:ext cx="685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29" name="Line 25"/>
          <p:cNvSpPr>
            <a:spLocks noChangeShapeType="1"/>
          </p:cNvSpPr>
          <p:nvPr/>
        </p:nvSpPr>
        <p:spPr bwMode="auto">
          <a:xfrm>
            <a:off x="2667000" y="5257800"/>
            <a:ext cx="685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30" name="Line 26"/>
          <p:cNvSpPr>
            <a:spLocks noChangeShapeType="1"/>
          </p:cNvSpPr>
          <p:nvPr/>
        </p:nvSpPr>
        <p:spPr bwMode="auto">
          <a:xfrm>
            <a:off x="2743200" y="5410200"/>
            <a:ext cx="5334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31" name="Line 27"/>
          <p:cNvSpPr>
            <a:spLocks noChangeShapeType="1"/>
          </p:cNvSpPr>
          <p:nvPr/>
        </p:nvSpPr>
        <p:spPr bwMode="auto">
          <a:xfrm>
            <a:off x="2819400" y="5562600"/>
            <a:ext cx="3810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33" name="Line 29"/>
          <p:cNvSpPr>
            <a:spLocks noChangeShapeType="1"/>
          </p:cNvSpPr>
          <p:nvPr/>
        </p:nvSpPr>
        <p:spPr bwMode="auto">
          <a:xfrm>
            <a:off x="2895600" y="5715000"/>
            <a:ext cx="1524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36" name="Line 32"/>
          <p:cNvSpPr>
            <a:spLocks noChangeShapeType="1"/>
          </p:cNvSpPr>
          <p:nvPr/>
        </p:nvSpPr>
        <p:spPr bwMode="auto">
          <a:xfrm>
            <a:off x="2895600" y="3581400"/>
            <a:ext cx="1524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2737" name="WordArt 33"/>
          <p:cNvSpPr>
            <a:spLocks noChangeArrowheads="1" noChangeShapeType="1" noTextEdit="1"/>
          </p:cNvSpPr>
          <p:nvPr/>
        </p:nvSpPr>
        <p:spPr bwMode="auto">
          <a:xfrm>
            <a:off x="2209800" y="3886200"/>
            <a:ext cx="2286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А</a:t>
            </a:r>
          </a:p>
        </p:txBody>
      </p:sp>
      <p:sp>
        <p:nvSpPr>
          <p:cNvPr id="72738" name="WordArt 34"/>
          <p:cNvSpPr>
            <a:spLocks noChangeArrowheads="1" noChangeShapeType="1" noTextEdit="1"/>
          </p:cNvSpPr>
          <p:nvPr/>
        </p:nvSpPr>
        <p:spPr bwMode="auto">
          <a:xfrm>
            <a:off x="3657601" y="3886200"/>
            <a:ext cx="25717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В</a:t>
            </a:r>
          </a:p>
        </p:txBody>
      </p:sp>
      <p:sp>
        <p:nvSpPr>
          <p:cNvPr id="72739" name="WordArt 35"/>
          <p:cNvSpPr>
            <a:spLocks noChangeArrowheads="1" noChangeShapeType="1" noTextEdit="1"/>
          </p:cNvSpPr>
          <p:nvPr/>
        </p:nvSpPr>
        <p:spPr bwMode="auto">
          <a:xfrm>
            <a:off x="2895601" y="4800600"/>
            <a:ext cx="257175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351088047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600AC2-68D7-4088-978A-9D68269700F9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440E78-077B-40B8-9DEC-4542B3B1370C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915400" cy="1524000"/>
          </a:xfrm>
        </p:spPr>
        <p:txBody>
          <a:bodyPr/>
          <a:lstStyle/>
          <a:p>
            <a:pPr algn="l"/>
            <a:r>
              <a:rPr lang="uk-UA" altLang="ru-RU" sz="2800" b="1" i="0">
                <a:solidFill>
                  <a:srgbClr val="FF0000"/>
                </a:solidFill>
                <a:latin typeface="Century Gothic" panose="020B0502020202020204" pitchFamily="34" charset="0"/>
              </a:rPr>
              <a:t>Складеною подією </a:t>
            </a:r>
            <a:r>
              <a:rPr lang="uk-UA" altLang="ru-RU" sz="2800" b="1" i="0">
                <a:solidFill>
                  <a:srgbClr val="000000"/>
                </a:solidFill>
                <a:latin typeface="Century Gothic" panose="020B0502020202020204" pitchFamily="34" charset="0"/>
              </a:rPr>
              <a:t>називається така подія, </a:t>
            </a:r>
            <a:r>
              <a:rPr lang="uk-UA" altLang="ru-RU" sz="2800" b="1" i="0">
                <a:solidFill>
                  <a:srgbClr val="FF0000"/>
                </a:solidFill>
                <a:latin typeface="Century Gothic" panose="020B0502020202020204" pitchFamily="34" charset="0"/>
              </a:rPr>
              <a:t>поява якої залежить  від появи  інших ,</a:t>
            </a:r>
            <a:r>
              <a:rPr lang="uk-UA" altLang="ru-RU" sz="2800" b="1" i="0">
                <a:solidFill>
                  <a:srgbClr val="000000"/>
                </a:solidFill>
                <a:latin typeface="Century Gothic" panose="020B0502020202020204" pitchFamily="34" charset="0"/>
              </a:rPr>
              <a:t> простих  подій.</a:t>
            </a:r>
            <a:endParaRPr lang="ru-RU" altLang="ru-RU" sz="2800" b="1" i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2057400"/>
            <a:ext cx="85344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У теорії  ймовірностей розрізняють  прості  і  складені  події.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Наприклад,  під час  кидання  двох монет подія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 – “випав хоча б один герб” – складена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, бо вона складається з таких подій: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А1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“випав герб тільки на першій монеті”;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А2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“випав герб тільки на другій монеті”;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А3</a:t>
            </a: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– “випав герб на обох монетах ”,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тобто   </a:t>
            </a:r>
          </a:p>
          <a:p>
            <a:pPr>
              <a:buFontTx/>
              <a:buNone/>
            </a:pPr>
            <a:r>
              <a:rPr lang="uk-UA" altLang="ru-RU" sz="2400">
                <a:solidFill>
                  <a:srgbClr val="000000"/>
                </a:solidFill>
                <a:latin typeface="Century Gothic" panose="020B0502020202020204" pitchFamily="34" charset="0"/>
              </a:rPr>
              <a:t>              </a:t>
            </a:r>
            <a:r>
              <a:rPr lang="uk-UA" altLang="ru-RU" sz="2400">
                <a:solidFill>
                  <a:srgbClr val="FF0000"/>
                </a:solidFill>
                <a:latin typeface="Century Gothic" panose="020B0502020202020204" pitchFamily="34" charset="0"/>
              </a:rPr>
              <a:t>А = А1·А2  + А1·А2 + А3</a:t>
            </a:r>
            <a:endParaRPr lang="ru-RU" altLang="ru-RU" sz="240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4267200" y="5791200"/>
            <a:ext cx="304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>
            <a:off x="5029200" y="5791200"/>
            <a:ext cx="30480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  <p:sp>
        <p:nvSpPr>
          <p:cNvPr id="73734" name="AutoShape 6"/>
          <p:cNvSpPr>
            <a:spLocks noChangeArrowheads="1"/>
          </p:cNvSpPr>
          <p:nvPr/>
        </p:nvSpPr>
        <p:spPr bwMode="auto">
          <a:xfrm>
            <a:off x="8763000" y="3810000"/>
            <a:ext cx="1371600" cy="2819400"/>
          </a:xfrm>
          <a:prstGeom prst="curvedLeftArrow">
            <a:avLst>
              <a:gd name="adj1" fmla="val 40512"/>
              <a:gd name="adj2" fmla="val 82175"/>
              <a:gd name="adj3" fmla="val 50000"/>
            </a:avLst>
          </a:prstGeom>
          <a:gradFill rotWithShape="0">
            <a:gsLst>
              <a:gs pos="0">
                <a:srgbClr val="FF99FF"/>
              </a:gs>
              <a:gs pos="100000">
                <a:schemeClr val="accent1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FFC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75357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utoUpdateAnimBg="0"/>
      <p:bldP spid="7373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D5AD35-FDD5-4A9F-B7DF-8B550610C4F0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09536B-1C5D-4F27-9037-D26CED122F5F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altLang="ru-RU" sz="5400" i="0">
                <a:solidFill>
                  <a:srgbClr val="660033"/>
                </a:solidFill>
                <a:latin typeface="Century Gothic" panose="020B0502020202020204" pitchFamily="34" charset="0"/>
              </a:rPr>
              <a:t>Приклади.</a:t>
            </a:r>
            <a:endParaRPr lang="ru-RU" altLang="ru-RU" sz="5400" i="0">
              <a:solidFill>
                <a:srgbClr val="660033"/>
              </a:solidFill>
              <a:latin typeface="Century Gothic" panose="020B0502020202020204" pitchFamily="34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057400"/>
            <a:ext cx="9144000" cy="4800600"/>
          </a:xfrm>
        </p:spPr>
        <p:txBody>
          <a:bodyPr/>
          <a:lstStyle/>
          <a:p>
            <a:pPr>
              <a:buFontTx/>
              <a:buNone/>
            </a:pPr>
            <a:r>
              <a:rPr lang="uk-UA" altLang="ru-RU" sz="2800" b="1">
                <a:solidFill>
                  <a:srgbClr val="000000"/>
                </a:solidFill>
              </a:rPr>
              <a:t>1.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Якщо подія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- “влучення в ціль з першого пострілу”, подія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В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- “влучення в ціль з другого пострілу ”, то подія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С=А+В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- “влучення в ціль”.</a:t>
            </a:r>
          </a:p>
          <a:p>
            <a:pPr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</a:rPr>
              <a:t>2. 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Якщо  подія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– “попадання  в  ціль при пострілі”,  то  подія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Ā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– “промах при пострілі”.</a:t>
            </a:r>
          </a:p>
          <a:p>
            <a:pPr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</a:rPr>
              <a:t>3. 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Якщо  подія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А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– “перший стрілець влучив у ціль”,</a:t>
            </a:r>
          </a:p>
          <a:p>
            <a:pPr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 подія 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В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– “ другий стрілець влучив у ціль”,  тоді  подія </a:t>
            </a:r>
          </a:p>
          <a:p>
            <a:pPr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uk-UA" altLang="ru-RU" sz="2400" b="1">
                <a:solidFill>
                  <a:srgbClr val="FF0000"/>
                </a:solidFill>
                <a:latin typeface="Century Gothic" panose="020B0502020202020204" pitchFamily="34" charset="0"/>
              </a:rPr>
              <a:t>С = А · В</a:t>
            </a: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 - “в  ціль  влучили обидва </a:t>
            </a:r>
          </a:p>
          <a:p>
            <a:pPr>
              <a:buFontTx/>
              <a:buNone/>
            </a:pPr>
            <a:r>
              <a:rPr lang="uk-UA" altLang="ru-RU" sz="2400" b="1">
                <a:solidFill>
                  <a:srgbClr val="000000"/>
                </a:solidFill>
                <a:latin typeface="Century Gothic" panose="020B0502020202020204" pitchFamily="34" charset="0"/>
              </a:rPr>
              <a:t> учасники”.</a:t>
            </a:r>
            <a:endParaRPr lang="ru-RU" altLang="ru-RU" sz="2400" b="1">
              <a:solidFill>
                <a:srgbClr val="000000"/>
              </a:solidFill>
            </a:endParaRPr>
          </a:p>
        </p:txBody>
      </p:sp>
      <p:pic>
        <p:nvPicPr>
          <p:cNvPr id="74757" name="Picture 5" descr="dart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953000"/>
            <a:ext cx="17526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02659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utoUpdateAnimBg="0"/>
      <p:bldP spid="747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CED6DC-2E0F-4B4F-863D-30C145AD8C17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69865E-590E-4743-A801-DA7227063A45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457200"/>
            <a:ext cx="8610600" cy="1524000"/>
          </a:xfrm>
        </p:spPr>
        <p:txBody>
          <a:bodyPr/>
          <a:lstStyle/>
          <a:p>
            <a:pPr algn="ctr"/>
            <a:r>
              <a:rPr lang="uk-UA" altLang="ru-RU" sz="48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Запитання  для повторення:</a:t>
            </a:r>
            <a:endParaRPr lang="ru-RU" altLang="ru-RU" sz="48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>
                <a:solidFill>
                  <a:srgbClr val="000000"/>
                </a:solidFill>
              </a:rPr>
              <a:t>Яку по</a:t>
            </a:r>
            <a:r>
              <a:rPr lang="uk-UA" altLang="ru-RU" dirty="0" smtClean="0">
                <a:solidFill>
                  <a:srgbClr val="000000"/>
                </a:solidFill>
              </a:rPr>
              <a:t>дію називають протилежною даній</a:t>
            </a:r>
            <a:r>
              <a:rPr lang="en-US" altLang="ru-RU" dirty="0" smtClean="0">
                <a:solidFill>
                  <a:srgbClr val="000000"/>
                </a:solidFill>
              </a:rPr>
              <a:t>?</a:t>
            </a:r>
            <a:endParaRPr lang="uk-UA" altLang="ru-RU" dirty="0" smtClean="0">
              <a:solidFill>
                <a:srgbClr val="000000"/>
              </a:solidFill>
            </a:endParaRPr>
          </a:p>
          <a:p>
            <a:r>
              <a:rPr lang="uk-UA" altLang="ru-RU" dirty="0" smtClean="0">
                <a:solidFill>
                  <a:srgbClr val="000000"/>
                </a:solidFill>
              </a:rPr>
              <a:t>Що таке сума подій</a:t>
            </a:r>
            <a:r>
              <a:rPr lang="en-US" altLang="ru-RU" dirty="0">
                <a:solidFill>
                  <a:srgbClr val="000000"/>
                </a:solidFill>
              </a:rPr>
              <a:t>?</a:t>
            </a:r>
            <a:endParaRPr lang="uk-UA" altLang="ru-RU" dirty="0">
              <a:solidFill>
                <a:srgbClr val="000000"/>
              </a:solidFill>
            </a:endParaRPr>
          </a:p>
          <a:p>
            <a:r>
              <a:rPr lang="uk-UA" altLang="ru-RU" dirty="0" smtClean="0">
                <a:solidFill>
                  <a:srgbClr val="000000"/>
                </a:solidFill>
              </a:rPr>
              <a:t>Дайте означення добутку подій.</a:t>
            </a:r>
          </a:p>
          <a:p>
            <a:r>
              <a:rPr lang="uk-UA" altLang="ru-RU" dirty="0" smtClean="0">
                <a:solidFill>
                  <a:srgbClr val="000000"/>
                </a:solidFill>
              </a:rPr>
              <a:t>Яка подія називається складеною</a:t>
            </a:r>
            <a:r>
              <a:rPr lang="en-US" altLang="ru-RU" dirty="0">
                <a:solidFill>
                  <a:srgbClr val="000000"/>
                </a:solidFill>
              </a:rPr>
              <a:t>?</a:t>
            </a:r>
            <a:endParaRPr lang="uk-UA" altLang="ru-RU" dirty="0">
              <a:solidFill>
                <a:srgbClr val="000000"/>
              </a:solidFill>
            </a:endParaRPr>
          </a:p>
          <a:p>
            <a:r>
              <a:rPr lang="uk-UA" altLang="ru-RU" dirty="0" smtClean="0">
                <a:solidFill>
                  <a:srgbClr val="000000"/>
                </a:solidFill>
              </a:rPr>
              <a:t>Приведіть приклад складеної події.</a:t>
            </a:r>
          </a:p>
          <a:p>
            <a:endParaRPr lang="ru-RU" altLang="ru-RU" dirty="0">
              <a:solidFill>
                <a:srgbClr val="000000"/>
              </a:solidFill>
            </a:endParaRPr>
          </a:p>
        </p:txBody>
      </p:sp>
      <p:pic>
        <p:nvPicPr>
          <p:cNvPr id="768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95" y="4743995"/>
            <a:ext cx="3581400" cy="223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277305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utoUpdateAnimBg="0"/>
      <p:bldP spid="7680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08D688-0D8B-43BF-8D54-9A032A362044}" type="datetime1">
              <a:rPr lang="uk-UA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05.08.2018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B45F1F-6198-4317-894E-ACE3500C17D8}" type="slidenum">
              <a:rPr lang="ru-RU" altLang="ru-RU">
                <a:solidFill>
                  <a:srgbClr val="FFFFC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altLang="ru-RU">
              <a:solidFill>
                <a:srgbClr val="FFFFCC"/>
              </a:solidFill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altLang="ru-RU" sz="5400">
                <a:solidFill>
                  <a:srgbClr val="660033"/>
                </a:solidFill>
                <a:latin typeface="Monotype Corsiva" panose="03010101010201010101" pitchFamily="66" charset="0"/>
              </a:rPr>
              <a:t>Урок    № </a:t>
            </a:r>
            <a:r>
              <a:rPr lang="uk-UA" altLang="ru-RU" sz="5400">
                <a:solidFill>
                  <a:srgbClr val="660033"/>
                </a:solidFill>
                <a:latin typeface="Monotype Corsiva" panose="03010101010201010101" pitchFamily="66" charset="0"/>
              </a:rPr>
              <a:t>5</a:t>
            </a:r>
            <a:r>
              <a:rPr lang="ru-RU" altLang="ru-RU">
                <a:solidFill>
                  <a:srgbClr val="660033"/>
                </a:solidFill>
                <a:latin typeface="Monotype Corsiva" panose="03010101010201010101" pitchFamily="66" charset="0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2057400"/>
            <a:ext cx="4724400" cy="4800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660033"/>
                </a:solidFill>
                <a:latin typeface="Monotype Corsiva" panose="03010101010201010101" pitchFamily="66" charset="0"/>
              </a:rPr>
              <a:t>Тема 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Теорема про додавання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ймовірностей несумісних  подій</a:t>
            </a:r>
            <a:r>
              <a:rPr lang="ru-RU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.</a:t>
            </a:r>
            <a:endParaRPr lang="uk-UA" altLang="ru-RU" sz="2800" dirty="0">
              <a:solidFill>
                <a:srgbClr val="000000"/>
              </a:solidFill>
              <a:latin typeface="Monotype Corsiva" panose="03010101010201010101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660033"/>
                </a:solidFill>
                <a:latin typeface="Monotype Corsiva" panose="03010101010201010101" pitchFamily="66" charset="0"/>
              </a:rPr>
              <a:t>Мета  уроку: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Вивчення теореми про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 додавання ймовірностей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несумісних подій та формування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умінь учнів знаходити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ймовірність подій,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altLang="ru-RU" sz="2800" dirty="0">
                <a:solidFill>
                  <a:srgbClr val="000000"/>
                </a:solidFill>
                <a:latin typeface="Monotype Corsiva" panose="03010101010201010101" pitchFamily="66" charset="0"/>
              </a:rPr>
              <a:t>використовуючи теорему.</a:t>
            </a:r>
          </a:p>
        </p:txBody>
      </p:sp>
      <p:graphicFrame>
        <p:nvGraphicFramePr>
          <p:cNvPr id="77830" name="Object 6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778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832" name="Picture 8" descr="BD04897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2693988"/>
            <a:ext cx="4343400" cy="3706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86495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2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7" dur="500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2" dur="500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7" dur="500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2" dur="500"/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/>
    </p:bldLst>
  </p:timing>
</p:sld>
</file>

<file path=ppt/theme/theme1.xml><?xml version="1.0" encoding="utf-8"?>
<a:theme xmlns:a="http://schemas.openxmlformats.org/drawingml/2006/main" name="Метеор">
  <a:themeElements>
    <a:clrScheme name="Метеор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Метеор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anose="020B0502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anose="020B0502020202020204" pitchFamily="34" charset="0"/>
          </a:defRPr>
        </a:defPPr>
      </a:lstStyle>
    </a:lnDef>
  </a:objectDefaults>
  <a:extraClrSchemeLst>
    <a:extraClrScheme>
      <a:clrScheme name="Метеор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теор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теор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7D5AF"/>
    </a:dk2>
    <a:lt2>
      <a:srgbClr val="FFCC66"/>
    </a:lt2>
    <a:accent1>
      <a:srgbClr val="FF9933"/>
    </a:accent1>
    <a:accent2>
      <a:srgbClr val="CC0066"/>
    </a:accent2>
    <a:accent3>
      <a:srgbClr val="FAE7D4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7D5AF"/>
    </a:dk2>
    <a:lt2>
      <a:srgbClr val="FFCC66"/>
    </a:lt2>
    <a:accent1>
      <a:srgbClr val="FF9933"/>
    </a:accent1>
    <a:accent2>
      <a:srgbClr val="CC0066"/>
    </a:accent2>
    <a:accent3>
      <a:srgbClr val="FAE7D4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8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7D5AF"/>
    </a:dk2>
    <a:lt2>
      <a:srgbClr val="FFCC66"/>
    </a:lt2>
    <a:accent1>
      <a:srgbClr val="FF9933"/>
    </a:accent1>
    <a:accent2>
      <a:srgbClr val="CC0066"/>
    </a:accent2>
    <a:accent3>
      <a:srgbClr val="FAE7D4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19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7D5AF"/>
    </a:dk2>
    <a:lt2>
      <a:srgbClr val="FFCC66"/>
    </a:lt2>
    <a:accent1>
      <a:srgbClr val="FF9933"/>
    </a:accent1>
    <a:accent2>
      <a:srgbClr val="CC0066"/>
    </a:accent2>
    <a:accent3>
      <a:srgbClr val="FAE7D4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20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7D5AF"/>
    </a:dk2>
    <a:lt2>
      <a:srgbClr val="FFCC66"/>
    </a:lt2>
    <a:accent1>
      <a:srgbClr val="FF9933"/>
    </a:accent1>
    <a:accent2>
      <a:srgbClr val="CC0066"/>
    </a:accent2>
    <a:accent3>
      <a:srgbClr val="FAE7D4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FBDFD5"/>
    </a:dk2>
    <a:lt2>
      <a:srgbClr val="FFCC66"/>
    </a:lt2>
    <a:accent1>
      <a:srgbClr val="FF9933"/>
    </a:accent1>
    <a:accent2>
      <a:srgbClr val="CC0066"/>
    </a:accent2>
    <a:accent3>
      <a:srgbClr val="FDECE7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5F5F5F"/>
    </a:dk1>
    <a:lt1>
      <a:srgbClr val="FFFFCC"/>
    </a:lt1>
    <a:dk2>
      <a:srgbClr val="9FFFFF"/>
    </a:dk2>
    <a:lt2>
      <a:srgbClr val="FFCC66"/>
    </a:lt2>
    <a:accent1>
      <a:srgbClr val="FF9933"/>
    </a:accent1>
    <a:accent2>
      <a:srgbClr val="CC0066"/>
    </a:accent2>
    <a:accent3>
      <a:srgbClr val="CDFFFF"/>
    </a:accent3>
    <a:accent4>
      <a:srgbClr val="DADAAE"/>
    </a:accent4>
    <a:accent5>
      <a:srgbClr val="FFCAAD"/>
    </a:accent5>
    <a:accent6>
      <a:srgbClr val="B9005C"/>
    </a:accent6>
    <a:hlink>
      <a:srgbClr val="CC00CC"/>
    </a:hlink>
    <a:folHlink>
      <a:srgbClr val="9900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1273</Words>
  <Application>Microsoft Office PowerPoint</Application>
  <PresentationFormat>Широкоэкранный</PresentationFormat>
  <Paragraphs>230</Paragraphs>
  <Slides>20</Slides>
  <Notes>20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Gothic</vt:lpstr>
      <vt:lpstr>Impact</vt:lpstr>
      <vt:lpstr>Monotype Corsiva</vt:lpstr>
      <vt:lpstr>Times New Roman</vt:lpstr>
      <vt:lpstr>Метеор</vt:lpstr>
      <vt:lpstr>Формула</vt:lpstr>
      <vt:lpstr>Урок     №   4 </vt:lpstr>
      <vt:lpstr>Обчислювати ймовірність подій, будуючи кожний раз множину елементарних подій і підраховуючи число подій, що сприяють цій події ,  інколи важко.</vt:lpstr>
      <vt:lpstr>Сумою подій А і В називається подія С, що полягає в здійсненні під час одиничного випробування  або події А, або події В, або  обох  подій одночасно.</vt:lpstr>
      <vt:lpstr>Подія Ā  називається протилежною до події  А, якщо вона  відбувається тоді  і  тільки  тоді , коли  подія  А не  відбувається.    Читається “  не  А”.</vt:lpstr>
      <vt:lpstr>Добутком подій А   і   В  називається подія С, що  полягає в  здійсненні  обох подій А і  В  під  час одиничного випробування.</vt:lpstr>
      <vt:lpstr>Складеною подією називається така подія, поява якої залежить  від появи  інших , простих  подій.</vt:lpstr>
      <vt:lpstr>Приклади.</vt:lpstr>
      <vt:lpstr>Запитання  для повторення:</vt:lpstr>
      <vt:lpstr>Урок    № 5 </vt:lpstr>
      <vt:lpstr>Теорема.  Ймовірність суми двох несумісних подій А і В дорівнює сумі ймовірностей цих подій:    Якщо А   В = Ø, то Р(А+В)=Р(А)+Р(В)</vt:lpstr>
      <vt:lpstr>  Приклад1. В урні лежать 2 чорних, 3 червоних, 9 зелених,  6 синіх кульок. З неї навмання виймають одну кульку. Яка  ймовірність того, що вона не чорна?</vt:lpstr>
      <vt:lpstr> Наслідок1. Сума ймовірностей подій                   ,які утворюють  повну групу і попарно несумісні, дорівнює одиниці:                                      </vt:lpstr>
      <vt:lpstr>Наслідок 2. Сума ймовірностей протилежних подій дорівнює 1:   </vt:lpstr>
      <vt:lpstr>Приклад 2. В коробці є 20 деталей, із яких 15 стандартних. Знайти ймовірність того, що серед 3 вибраних навмання деталей є хоч би одна стандартна.  </vt:lpstr>
      <vt:lpstr>Презентация PowerPoint</vt:lpstr>
      <vt:lpstr>Урок    № 6 </vt:lpstr>
      <vt:lpstr>      Дві події називають незалежними, якщо ймовірність появи однієї з них не залежить від того, відбулася друга подія чи ні.</vt:lpstr>
      <vt:lpstr>Презентация PowerPoint</vt:lpstr>
      <vt:lpstr>Задача 2. Два мисливці стріляють одночасно і незалежно один від одного по мішені. Ймовірності влучень в мішень відповідно дорівнюють 0,7 і 0,8. Знайдіть ймовірність того, що обидва мисливці влучать у ціль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   №   4</dc:title>
  <dc:creator>Юлия</dc:creator>
  <cp:lastModifiedBy>Юлия</cp:lastModifiedBy>
  <cp:revision>10</cp:revision>
  <dcterms:created xsi:type="dcterms:W3CDTF">2018-08-04T19:19:33Z</dcterms:created>
  <dcterms:modified xsi:type="dcterms:W3CDTF">2018-08-05T08:23:54Z</dcterms:modified>
</cp:coreProperties>
</file>