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1" r:id="rId3"/>
    <p:sldId id="257" r:id="rId4"/>
    <p:sldId id="273" r:id="rId5"/>
    <p:sldId id="258" r:id="rId6"/>
    <p:sldId id="260" r:id="rId7"/>
    <p:sldId id="274" r:id="rId8"/>
    <p:sldId id="276" r:id="rId9"/>
    <p:sldId id="261" r:id="rId10"/>
    <p:sldId id="277" r:id="rId11"/>
    <p:sldId id="278" r:id="rId12"/>
    <p:sldId id="281" r:id="rId13"/>
    <p:sldId id="279" r:id="rId14"/>
    <p:sldId id="25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6600FF"/>
    <a:srgbClr val="FFFF99"/>
    <a:srgbClr val="006600"/>
    <a:srgbClr val="00FF00"/>
    <a:srgbClr val="9966FF"/>
    <a:srgbClr val="00FFFF"/>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732"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09319-2B32-41E4-B484-1CCB0AFC74BF}" type="datetimeFigureOut">
              <a:rPr lang="ru-RU" smtClean="0"/>
              <a:pPr/>
              <a:t>17.03.2013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F8CC0F-F354-42B9-9F3B-E3B558EA0C6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FE11F25-27C1-4F48-9947-DB1BAB6F830F}" type="slidenum">
              <a:rPr lang="uk-UA"/>
              <a:pPr/>
              <a:t>2</a:t>
            </a:fld>
            <a:endParaRPr lang="uk-UA"/>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 </a:t>
            </a:r>
            <a:endParaRPr lang="ru-RU" dirty="0"/>
          </a:p>
        </p:txBody>
      </p:sp>
      <p:sp>
        <p:nvSpPr>
          <p:cNvPr id="4" name="Номер слайда 3"/>
          <p:cNvSpPr>
            <a:spLocks noGrp="1"/>
          </p:cNvSpPr>
          <p:nvPr>
            <p:ph type="sldNum" sz="quarter" idx="10"/>
          </p:nvPr>
        </p:nvSpPr>
        <p:spPr/>
        <p:txBody>
          <a:bodyPr/>
          <a:lstStyle/>
          <a:p>
            <a:fld id="{26F8CC0F-F354-42B9-9F3B-E3B558EA0C69}"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14-12"/>
          <p:cNvPicPr>
            <a:picLocks noChangeAspect="1" noChangeArrowheads="1"/>
          </p:cNvPicPr>
          <p:nvPr/>
        </p:nvPicPr>
        <p:blipFill>
          <a:blip r:embed="rId2" cstate="print"/>
          <a:srcRect/>
          <a:stretch>
            <a:fillRect/>
          </a:stretch>
        </p:blipFill>
        <p:spPr bwMode="auto">
          <a:xfrm>
            <a:off x="0" y="-13494"/>
            <a:ext cx="9144000" cy="6884988"/>
          </a:xfrm>
          <a:prstGeom prst="rect">
            <a:avLst/>
          </a:prstGeom>
          <a:noFill/>
        </p:spPr>
      </p:pic>
      <p:pic>
        <p:nvPicPr>
          <p:cNvPr id="6" name="Рисунок 5" descr="12257.jpg"/>
          <p:cNvPicPr>
            <a:picLocks noChangeAspect="1"/>
          </p:cNvPicPr>
          <p:nvPr/>
        </p:nvPicPr>
        <p:blipFill>
          <a:blip r:embed="rId3"/>
          <a:stretch>
            <a:fillRect/>
          </a:stretch>
        </p:blipFill>
        <p:spPr>
          <a:xfrm>
            <a:off x="0" y="0"/>
            <a:ext cx="9144000" cy="6858000"/>
          </a:xfrm>
          <a:prstGeom prst="rect">
            <a:avLst/>
          </a:prstGeom>
        </p:spPr>
      </p:pic>
      <p:sp>
        <p:nvSpPr>
          <p:cNvPr id="2" name="Заголовок 1"/>
          <p:cNvSpPr>
            <a:spLocks noGrp="1"/>
          </p:cNvSpPr>
          <p:nvPr>
            <p:ph type="ctrTitle"/>
          </p:nvPr>
        </p:nvSpPr>
        <p:spPr>
          <a:xfrm>
            <a:off x="214282" y="214290"/>
            <a:ext cx="7772400" cy="1470025"/>
          </a:xfrm>
        </p:spPr>
        <p:txBody>
          <a:bodyPr>
            <a:normAutofit/>
          </a:bodyPr>
          <a:lstStyle/>
          <a:p>
            <a:r>
              <a:rPr lang="uk-UA" sz="7200" b="1" i="1" dirty="0" smtClean="0">
                <a:solidFill>
                  <a:schemeClr val="bg1"/>
                </a:solidFill>
                <a:latin typeface="Times New Roman" pitchFamily="18" charset="0"/>
                <a:cs typeface="Times New Roman" pitchFamily="18" charset="0"/>
              </a:rPr>
              <a:t>Тема :</a:t>
            </a:r>
            <a:endParaRPr lang="ru-RU" sz="7200" b="1" i="1"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57158" y="2000240"/>
            <a:ext cx="8358214" cy="3357586"/>
          </a:xfrm>
        </p:spPr>
        <p:txBody>
          <a:bodyPr>
            <a:noAutofit/>
          </a:bodyPr>
          <a:lstStyle/>
          <a:p>
            <a:r>
              <a:rPr lang="uk-UA" sz="8000" b="1" i="1" dirty="0" smtClean="0">
                <a:solidFill>
                  <a:srgbClr val="FFFF00"/>
                </a:solidFill>
                <a:latin typeface="Times New Roman" pitchFamily="18" charset="0"/>
                <a:cs typeface="Times New Roman" pitchFamily="18" charset="0"/>
              </a:rPr>
              <a:t>Елементи теорії ймовірностей</a:t>
            </a:r>
            <a:endParaRPr lang="ru-RU" sz="8000" b="1" i="1" dirty="0">
              <a:solidFill>
                <a:srgbClr val="FFFF00"/>
              </a:solidFill>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4812.jpg"/>
          <p:cNvPicPr>
            <a:picLocks noChangeAspect="1"/>
          </p:cNvPicPr>
          <p:nvPr/>
        </p:nvPicPr>
        <p:blipFill>
          <a:blip r:embed="rId2">
            <a:lum bright="20000"/>
          </a:blip>
          <a:stretch>
            <a:fillRect/>
          </a:stretch>
        </p:blipFill>
        <p:spPr>
          <a:xfrm>
            <a:off x="0" y="0"/>
            <a:ext cx="9144000" cy="6858000"/>
          </a:xfrm>
          <a:prstGeom prst="rect">
            <a:avLst/>
          </a:prstGeom>
        </p:spPr>
      </p:pic>
      <p:sp>
        <p:nvSpPr>
          <p:cNvPr id="5" name="Облако 4"/>
          <p:cNvSpPr/>
          <p:nvPr/>
        </p:nvSpPr>
        <p:spPr>
          <a:xfrm>
            <a:off x="3143208" y="4071942"/>
            <a:ext cx="6000792" cy="2500330"/>
          </a:xfrm>
          <a:prstGeom prst="cloud">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14282" y="214290"/>
            <a:ext cx="8929718" cy="2677656"/>
          </a:xfrm>
          <a:prstGeom prst="rect">
            <a:avLst/>
          </a:prstGeom>
        </p:spPr>
        <p:txBody>
          <a:bodyPr wrap="square">
            <a:spAutoFit/>
          </a:bodyPr>
          <a:lstStyle/>
          <a:p>
            <a:pPr>
              <a:tabLst>
                <a:tab pos="180975" algn="l"/>
              </a:tabLst>
            </a:pPr>
            <a:r>
              <a:rPr lang="uk-UA" sz="2400" b="1" i="1" dirty="0" smtClean="0">
                <a:ln>
                  <a:solidFill>
                    <a:sysClr val="windowText" lastClr="000000"/>
                  </a:solidFill>
                </a:ln>
                <a:solidFill>
                  <a:srgbClr val="FF0000"/>
                </a:solidFill>
                <a:latin typeface="Times New Roman" pitchFamily="18" charset="0"/>
                <a:cs typeface="Times New Roman" pitchFamily="18" charset="0"/>
              </a:rPr>
              <a:t>Якщо події:</a:t>
            </a:r>
            <a:endParaRPr lang="ru-RU" sz="2400" b="1" i="1" dirty="0" smtClean="0">
              <a:ln>
                <a:solidFill>
                  <a:sysClr val="windowText" lastClr="000000"/>
                </a:solidFill>
              </a:ln>
              <a:solidFill>
                <a:srgbClr val="FF0000"/>
              </a:solidFill>
              <a:latin typeface="Times New Roman" pitchFamily="18" charset="0"/>
              <a:cs typeface="Times New Roman" pitchFamily="18" charset="0"/>
            </a:endParaRPr>
          </a:p>
          <a:p>
            <a:pPr>
              <a:tabLst>
                <a:tab pos="180975" algn="l"/>
              </a:tabLst>
            </a:pPr>
            <a:r>
              <a:rPr lang="uk-UA" sz="2400" b="1" i="1" dirty="0" smtClean="0">
                <a:latin typeface="Times New Roman" pitchFamily="18" charset="0"/>
                <a:cs typeface="Times New Roman" pitchFamily="18" charset="0"/>
              </a:rPr>
              <a:t>1) утворюють повну групу подій;</a:t>
            </a:r>
            <a:endParaRPr lang="ru-RU" sz="2400" b="1" i="1" dirty="0" smtClean="0">
              <a:latin typeface="Times New Roman" pitchFamily="18" charset="0"/>
              <a:cs typeface="Times New Roman" pitchFamily="18" charset="0"/>
            </a:endParaRPr>
          </a:p>
          <a:p>
            <a:pPr>
              <a:tabLst>
                <a:tab pos="180975" algn="l"/>
              </a:tabLst>
            </a:pPr>
            <a:r>
              <a:rPr lang="uk-UA" sz="2400" b="1" i="1" dirty="0" smtClean="0">
                <a:latin typeface="Times New Roman" pitchFamily="18" charset="0"/>
                <a:cs typeface="Times New Roman" pitchFamily="18" charset="0"/>
              </a:rPr>
              <a:t>2) є несумісними;</a:t>
            </a:r>
            <a:endParaRPr lang="ru-RU" sz="2400" b="1" i="1" dirty="0" smtClean="0">
              <a:latin typeface="Times New Roman" pitchFamily="18" charset="0"/>
              <a:cs typeface="Times New Roman" pitchFamily="18" charset="0"/>
            </a:endParaRPr>
          </a:p>
          <a:p>
            <a:pPr>
              <a:tabLst>
                <a:tab pos="180975" algn="l"/>
              </a:tabLst>
            </a:pPr>
            <a:r>
              <a:rPr lang="uk-UA" sz="2400" b="1" i="1" dirty="0" smtClean="0">
                <a:latin typeface="Times New Roman" pitchFamily="18" charset="0"/>
                <a:cs typeface="Times New Roman" pitchFamily="18" charset="0"/>
              </a:rPr>
              <a:t>3) є </a:t>
            </a:r>
            <a:r>
              <a:rPr lang="uk-UA" sz="2400" b="1" i="1" dirty="0" err="1" smtClean="0">
                <a:latin typeface="Times New Roman" pitchFamily="18" charset="0"/>
                <a:cs typeface="Times New Roman" pitchFamily="18" charset="0"/>
              </a:rPr>
              <a:t>рівноможливими</a:t>
            </a:r>
            <a:r>
              <a:rPr lang="uk-UA" sz="2400" b="1" i="1" dirty="0" smtClean="0">
                <a:latin typeface="Times New Roman" pitchFamily="18" charset="0"/>
                <a:cs typeface="Times New Roman" pitchFamily="18" charset="0"/>
              </a:rPr>
              <a:t>, </a:t>
            </a:r>
            <a:endParaRPr lang="ru-RU" sz="2400" b="1" i="1" dirty="0" smtClean="0">
              <a:latin typeface="Times New Roman" pitchFamily="18" charset="0"/>
              <a:cs typeface="Times New Roman" pitchFamily="18" charset="0"/>
            </a:endParaRPr>
          </a:p>
          <a:p>
            <a:pPr>
              <a:tabLst>
                <a:tab pos="180975" algn="l"/>
              </a:tabLst>
            </a:pPr>
            <a:r>
              <a:rPr lang="uk-UA" sz="2400" b="1" i="1" dirty="0" smtClean="0">
                <a:latin typeface="Times New Roman" pitchFamily="18" charset="0"/>
                <a:cs typeface="Times New Roman" pitchFamily="18" charset="0"/>
              </a:rPr>
              <a:t>    то такі події утворюють</a:t>
            </a:r>
            <a:endParaRPr lang="ru-RU" sz="2400" b="1" i="1" dirty="0" smtClean="0">
              <a:latin typeface="Times New Roman" pitchFamily="18" charset="0"/>
              <a:cs typeface="Times New Roman" pitchFamily="18" charset="0"/>
            </a:endParaRPr>
          </a:p>
          <a:p>
            <a:pPr>
              <a:tabLst>
                <a:tab pos="180975" algn="l"/>
              </a:tabLst>
            </a:pPr>
            <a:r>
              <a:rPr lang="uk-UA" sz="2400" b="1" i="1" dirty="0" smtClean="0">
                <a:latin typeface="Times New Roman" pitchFamily="18" charset="0"/>
                <a:cs typeface="Times New Roman" pitchFamily="18" charset="0"/>
              </a:rPr>
              <a:t>     простір </a:t>
            </a:r>
            <a:r>
              <a:rPr lang="uk-UA" sz="2400" b="1" i="1" dirty="0" smtClean="0">
                <a:latin typeface="Times New Roman" pitchFamily="18" charset="0"/>
                <a:cs typeface="Times New Roman" pitchFamily="18" charset="0"/>
              </a:rPr>
              <a:t>елементарних</a:t>
            </a:r>
          </a:p>
          <a:p>
            <a:pPr>
              <a:tabLst>
                <a:tab pos="180975" algn="l"/>
              </a:tabLst>
            </a:pPr>
            <a:r>
              <a:rPr lang="uk-UA" sz="2400" b="1" i="1" dirty="0" smtClean="0">
                <a:latin typeface="Times New Roman" pitchFamily="18" charset="0"/>
                <a:cs typeface="Times New Roman" pitchFamily="18" charset="0"/>
              </a:rPr>
              <a:t> </a:t>
            </a:r>
            <a:r>
              <a:rPr lang="uk-UA" sz="2400" b="1" i="1" dirty="0" smtClean="0">
                <a:latin typeface="Times New Roman" pitchFamily="18" charset="0"/>
                <a:cs typeface="Times New Roman" pitchFamily="18" charset="0"/>
              </a:rPr>
              <a:t>подій.</a:t>
            </a:r>
          </a:p>
        </p:txBody>
      </p:sp>
      <p:sp>
        <p:nvSpPr>
          <p:cNvPr id="9" name="Облако 8"/>
          <p:cNvSpPr/>
          <p:nvPr/>
        </p:nvSpPr>
        <p:spPr>
          <a:xfrm>
            <a:off x="3286116" y="1857364"/>
            <a:ext cx="6143668" cy="2343160"/>
          </a:xfrm>
          <a:prstGeom prst="cloud">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786182" y="2214554"/>
            <a:ext cx="5643570" cy="1569660"/>
          </a:xfrm>
          <a:prstGeom prst="rect">
            <a:avLst/>
          </a:prstGeom>
        </p:spPr>
        <p:txBody>
          <a:bodyPr wrap="square">
            <a:spAutoFit/>
          </a:bodyPr>
          <a:lstStyle/>
          <a:p>
            <a:r>
              <a:rPr lang="uk-UA" sz="2400" b="1" i="1" dirty="0" smtClean="0">
                <a:latin typeface="Times New Roman" pitchFamily="18" charset="0"/>
                <a:cs typeface="Times New Roman" pitchFamily="18" charset="0"/>
              </a:rPr>
              <a:t>Випробування — постріл по мішені; події: </a:t>
            </a:r>
            <a:endParaRPr lang="ru-RU" sz="2400" b="1" i="1" dirty="0" smtClean="0">
              <a:latin typeface="Times New Roman" pitchFamily="18" charset="0"/>
              <a:cs typeface="Times New Roman" pitchFamily="18" charset="0"/>
            </a:endParaRPr>
          </a:p>
          <a:p>
            <a:r>
              <a:rPr lang="uk-UA" sz="2400" b="1" i="1" dirty="0" smtClean="0">
                <a:latin typeface="Times New Roman" pitchFamily="18" charset="0"/>
                <a:cs typeface="Times New Roman" pitchFamily="18" charset="0"/>
              </a:rPr>
              <a:t>                    A = { влучання в ціль };</a:t>
            </a:r>
            <a:endParaRPr lang="ru-RU" sz="2400" b="1" i="1" dirty="0" smtClean="0">
              <a:latin typeface="Times New Roman" pitchFamily="18" charset="0"/>
              <a:cs typeface="Times New Roman" pitchFamily="18" charset="0"/>
            </a:endParaRPr>
          </a:p>
          <a:p>
            <a:r>
              <a:rPr lang="uk-UA" sz="2400" b="1" i="1" dirty="0" smtClean="0">
                <a:latin typeface="Times New Roman" pitchFamily="18" charset="0"/>
                <a:cs typeface="Times New Roman" pitchFamily="18" charset="0"/>
              </a:rPr>
              <a:t>                    B = { промах }. </a:t>
            </a:r>
          </a:p>
        </p:txBody>
      </p:sp>
      <p:sp>
        <p:nvSpPr>
          <p:cNvPr id="10" name="Прямоугольник 9"/>
          <p:cNvSpPr/>
          <p:nvPr/>
        </p:nvSpPr>
        <p:spPr>
          <a:xfrm>
            <a:off x="4286248" y="4286256"/>
            <a:ext cx="4429156" cy="1569660"/>
          </a:xfrm>
          <a:prstGeom prst="rect">
            <a:avLst/>
          </a:prstGeom>
        </p:spPr>
        <p:txBody>
          <a:bodyPr wrap="square">
            <a:spAutoFit/>
          </a:bodyPr>
          <a:lstStyle/>
          <a:p>
            <a:r>
              <a:rPr lang="uk-UA" sz="2400" b="1" i="1" dirty="0" smtClean="0">
                <a:latin typeface="Times New Roman" pitchFamily="18" charset="0"/>
                <a:cs typeface="Times New Roman" pitchFamily="18" charset="0"/>
              </a:rPr>
              <a:t>Випробування - кидання двох монет;    події:</a:t>
            </a:r>
          </a:p>
          <a:p>
            <a:r>
              <a:rPr lang="uk-UA" sz="2400" b="1" i="1" dirty="0" smtClean="0">
                <a:latin typeface="Times New Roman" pitchFamily="18" charset="0"/>
                <a:cs typeface="Times New Roman" pitchFamily="18" charset="0"/>
              </a:rPr>
              <a:t>А = {поява двох гербів}</a:t>
            </a:r>
          </a:p>
          <a:p>
            <a:r>
              <a:rPr lang="uk-UA" sz="2400" b="1" i="1" dirty="0" smtClean="0">
                <a:latin typeface="Times New Roman" pitchFamily="18" charset="0"/>
                <a:cs typeface="Times New Roman" pitchFamily="18" charset="0"/>
              </a:rPr>
              <a:t>С= {поява двох цифр}</a:t>
            </a:r>
            <a:endParaRPr lang="ru-RU" sz="2400" dirty="0"/>
          </a:p>
        </p:txBody>
      </p:sp>
      <p:sp>
        <p:nvSpPr>
          <p:cNvPr id="11" name="Прямоугольник 10"/>
          <p:cNvSpPr/>
          <p:nvPr/>
        </p:nvSpPr>
        <p:spPr>
          <a:xfrm>
            <a:off x="5143504" y="0"/>
            <a:ext cx="400049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tabLst>
                <a:tab pos="180975" algn="l"/>
              </a:tabLst>
            </a:pPr>
            <a:r>
              <a:rPr lang="uk-UA" sz="2400" b="1" i="1" dirty="0" smtClean="0">
                <a:solidFill>
                  <a:srgbClr val="FF0000"/>
                </a:solidFill>
                <a:latin typeface="Times New Roman" pitchFamily="18" charset="0"/>
                <a:cs typeface="Times New Roman" pitchFamily="18" charset="0"/>
              </a:rPr>
              <a:t>Чи утворюють простір елементарних подій такі події :</a:t>
            </a:r>
          </a:p>
        </p:txBody>
      </p:sp>
      <p:sp>
        <p:nvSpPr>
          <p:cNvPr id="12" name="Облако 11"/>
          <p:cNvSpPr/>
          <p:nvPr/>
        </p:nvSpPr>
        <p:spPr>
          <a:xfrm>
            <a:off x="285720" y="2857496"/>
            <a:ext cx="6357982" cy="292895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r>
              <a:rPr lang="uk-UA" sz="2400" b="1" i="1" dirty="0" smtClean="0">
                <a:solidFill>
                  <a:srgbClr val="0000FF"/>
                </a:solidFill>
                <a:latin typeface="Times New Roman" pitchFamily="18" charset="0"/>
                <a:cs typeface="Times New Roman" pitchFamily="18" charset="0"/>
              </a:rPr>
              <a:t>Випробування — два постріли по мішені; події: </a:t>
            </a:r>
            <a:endParaRPr lang="ru-RU" sz="2400" b="1" i="1" dirty="0" smtClean="0">
              <a:solidFill>
                <a:srgbClr val="0000FF"/>
              </a:solidFill>
              <a:latin typeface="Times New Roman" pitchFamily="18" charset="0"/>
              <a:cs typeface="Times New Roman" pitchFamily="18" charset="0"/>
            </a:endParaRPr>
          </a:p>
          <a:p>
            <a:r>
              <a:rPr lang="uk-UA" sz="2400" b="1" i="1" dirty="0" smtClean="0">
                <a:solidFill>
                  <a:srgbClr val="0000FF"/>
                </a:solidFill>
                <a:latin typeface="Times New Roman" pitchFamily="18" charset="0"/>
                <a:cs typeface="Times New Roman" pitchFamily="18" charset="0"/>
              </a:rPr>
              <a:t>A = {  одне влучання в ціль}; </a:t>
            </a:r>
            <a:endParaRPr lang="ru-RU" sz="2400" b="1" i="1" dirty="0" smtClean="0">
              <a:solidFill>
                <a:srgbClr val="0000FF"/>
              </a:solidFill>
              <a:latin typeface="Times New Roman" pitchFamily="18" charset="0"/>
              <a:cs typeface="Times New Roman" pitchFamily="18" charset="0"/>
            </a:endParaRPr>
          </a:p>
          <a:p>
            <a:r>
              <a:rPr lang="uk-UA" sz="2400" b="1" i="1" dirty="0" smtClean="0">
                <a:solidFill>
                  <a:srgbClr val="0000FF"/>
                </a:solidFill>
                <a:latin typeface="Times New Roman" pitchFamily="18" charset="0"/>
                <a:cs typeface="Times New Roman" pitchFamily="18" charset="0"/>
              </a:rPr>
              <a:t> B = { жодного влучання}</a:t>
            </a:r>
          </a:p>
          <a:p>
            <a:r>
              <a:rPr lang="uk-UA" sz="2400" b="1" i="1" dirty="0" smtClean="0">
                <a:solidFill>
                  <a:srgbClr val="0000FF"/>
                </a:solidFill>
                <a:latin typeface="Times New Roman" pitchFamily="18" charset="0"/>
                <a:cs typeface="Times New Roman" pitchFamily="18" charset="0"/>
              </a:rPr>
              <a:t>С = {два влучання в ціль }. </a:t>
            </a:r>
            <a:endParaRPr lang="ru-RU" sz="2400" dirty="0">
              <a:solidFill>
                <a:srgbClr val="0000FF"/>
              </a:solidFill>
            </a:endParaRPr>
          </a:p>
        </p:txBody>
      </p:sp>
      <p:pic>
        <p:nvPicPr>
          <p:cNvPr id="13" name="Рисунок 12" descr="Рисунок43.png"/>
          <p:cNvPicPr>
            <a:picLocks noChangeAspect="1"/>
          </p:cNvPicPr>
          <p:nvPr/>
        </p:nvPicPr>
        <p:blipFill>
          <a:blip r:embed="rId3"/>
          <a:stretch>
            <a:fillRect/>
          </a:stretch>
        </p:blipFill>
        <p:spPr>
          <a:xfrm>
            <a:off x="-1143040" y="500042"/>
            <a:ext cx="928694" cy="2214578"/>
          </a:xfrm>
          <a:prstGeom prst="rect">
            <a:avLst/>
          </a:prstGeom>
        </p:spPr>
      </p:pic>
      <p:pic>
        <p:nvPicPr>
          <p:cNvPr id="14" name="Рисунок 13" descr="Рисунок43.png"/>
          <p:cNvPicPr>
            <a:picLocks noChangeAspect="1"/>
          </p:cNvPicPr>
          <p:nvPr/>
        </p:nvPicPr>
        <p:blipFill>
          <a:blip r:embed="rId4" cstate="print">
            <a:duotone>
              <a:schemeClr val="bg2">
                <a:shade val="45000"/>
                <a:satMod val="135000"/>
              </a:schemeClr>
              <a:prstClr val="white"/>
            </a:duotone>
          </a:blip>
          <a:stretch>
            <a:fillRect/>
          </a:stretch>
        </p:blipFill>
        <p:spPr>
          <a:xfrm>
            <a:off x="-928726" y="571480"/>
            <a:ext cx="571504" cy="1785950"/>
          </a:xfrm>
          <a:prstGeom prst="rect">
            <a:avLst/>
          </a:prstGeom>
        </p:spPr>
      </p:pic>
      <p:pic>
        <p:nvPicPr>
          <p:cNvPr id="15" name="Рисунок 14" descr="Рисунок43.png"/>
          <p:cNvPicPr>
            <a:picLocks noChangeAspect="1"/>
          </p:cNvPicPr>
          <p:nvPr/>
        </p:nvPicPr>
        <p:blipFill>
          <a:blip r:embed="rId3">
            <a:lum bright="70000" contrast="-70000"/>
          </a:blip>
          <a:stretch>
            <a:fillRect/>
          </a:stretch>
        </p:blipFill>
        <p:spPr>
          <a:xfrm>
            <a:off x="-1214478" y="785794"/>
            <a:ext cx="785818" cy="221457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ppt_x"/>
                                          </p:val>
                                        </p:tav>
                                        <p:tav tm="100000">
                                          <p:val>
                                            <p:strVal val="#ppt_x"/>
                                          </p:val>
                                        </p:tav>
                                      </p:tavLst>
                                    </p:anim>
                                    <p:anim calcmode="lin" valueType="num">
                                      <p:cBhvr additive="base">
                                        <p:cTn id="18" dur="20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ppt_x"/>
                                          </p:val>
                                        </p:tav>
                                        <p:tav tm="100000">
                                          <p:val>
                                            <p:strVal val="#ppt_x"/>
                                          </p:val>
                                        </p:tav>
                                      </p:tavLst>
                                    </p:anim>
                                    <p:anim calcmode="lin" valueType="num">
                                      <p:cBhvr additive="base">
                                        <p:cTn id="22" dur="2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ppt_x"/>
                                          </p:val>
                                        </p:tav>
                                        <p:tav tm="100000">
                                          <p:val>
                                            <p:strVal val="#ppt_x"/>
                                          </p:val>
                                        </p:tav>
                                      </p:tavLst>
                                    </p:anim>
                                    <p:anim calcmode="lin" valueType="num">
                                      <p:cBhvr additive="base">
                                        <p:cTn id="2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ppt_x"/>
                                          </p:val>
                                        </p:tav>
                                        <p:tav tm="100000">
                                          <p:val>
                                            <p:strVal val="#ppt_x"/>
                                          </p:val>
                                        </p:tav>
                                      </p:tavLst>
                                    </p:anim>
                                    <p:anim calcmode="lin" valueType="num">
                                      <p:cBhvr additive="base">
                                        <p:cTn id="3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8" grpId="0"/>
      <p:bldP spid="10"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55641"/>
          </a:xfrm>
          <a:prstGeom prst="rect">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path path="circle">
              <a:fillToRect l="100000" b="100000"/>
            </a:path>
            <a:tileRect t="-100000" r="-100000"/>
          </a:gradFill>
        </p:spPr>
        <p:style>
          <a:lnRef idx="1">
            <a:schemeClr val="accent5"/>
          </a:lnRef>
          <a:fillRef idx="2">
            <a:schemeClr val="accent5"/>
          </a:fillRef>
          <a:effectRef idx="1">
            <a:schemeClr val="accent5"/>
          </a:effectRef>
          <a:fontRef idx="minor">
            <a:schemeClr val="dk1"/>
          </a:fontRef>
        </p:style>
        <p:txBody>
          <a:bodyPr wrap="square">
            <a:spAutoFit/>
          </a:bodyPr>
          <a:lstStyle/>
          <a:p>
            <a:r>
              <a:rPr lang="uk-UA" sz="3200" b="1" i="1" dirty="0" smtClean="0">
                <a:solidFill>
                  <a:srgbClr val="FF0000"/>
                </a:solidFill>
                <a:latin typeface="Times New Roman" pitchFamily="18" charset="0"/>
                <a:cs typeface="Times New Roman" pitchFamily="18" charset="0"/>
              </a:rPr>
              <a:t>Класичне означення ймовірності</a:t>
            </a:r>
            <a:endParaRPr lang="en-US" sz="3200" b="1" i="1" dirty="0" smtClean="0">
              <a:solidFill>
                <a:srgbClr val="FF0000"/>
              </a:solidFill>
              <a:latin typeface="Times New Roman" pitchFamily="18" charset="0"/>
              <a:cs typeface="Times New Roman" pitchFamily="18" charset="0"/>
            </a:endParaRPr>
          </a:p>
          <a:p>
            <a:pPr algn="ctr"/>
            <a:endParaRPr lang="ru-RU" sz="1200" i="1" dirty="0" smtClean="0"/>
          </a:p>
          <a:p>
            <a:r>
              <a:rPr lang="uk-UA" sz="3200" b="1" i="1" dirty="0" smtClean="0">
                <a:latin typeface="Times New Roman" pitchFamily="18" charset="0"/>
                <a:cs typeface="Times New Roman" pitchFamily="18" charset="0"/>
              </a:rPr>
              <a:t>Відношення числа подій, які сприяють події А, до загальної кількості подій простору елементарних подій</a:t>
            </a:r>
          </a:p>
          <a:p>
            <a:r>
              <a:rPr lang="uk-UA" sz="3200" b="1" i="1" dirty="0" smtClean="0">
                <a:latin typeface="Times New Roman" pitchFamily="18" charset="0"/>
                <a:cs typeface="Times New Roman" pitchFamily="18" charset="0"/>
              </a:rPr>
              <a:t> називається </a:t>
            </a:r>
            <a:r>
              <a:rPr lang="uk-UA" sz="3200" b="1" i="1" dirty="0" smtClean="0">
                <a:solidFill>
                  <a:srgbClr val="FF3300"/>
                </a:solidFill>
                <a:latin typeface="Times New Roman" pitchFamily="18" charset="0"/>
                <a:cs typeface="Times New Roman" pitchFamily="18" charset="0"/>
              </a:rPr>
              <a:t>ймовірністю випадкової події А </a:t>
            </a:r>
            <a:r>
              <a:rPr lang="uk-UA" sz="3200" b="1" i="1" dirty="0" smtClean="0">
                <a:latin typeface="Times New Roman" pitchFamily="18" charset="0"/>
                <a:cs typeface="Times New Roman" pitchFamily="18" charset="0"/>
              </a:rPr>
              <a:t>і </a:t>
            </a:r>
          </a:p>
          <a:p>
            <a:r>
              <a:rPr lang="uk-UA" sz="3200" b="1" i="1" dirty="0" smtClean="0">
                <a:solidFill>
                  <a:srgbClr val="FF3300"/>
                </a:solidFill>
                <a:latin typeface="Times New Roman" pitchFamily="18" charset="0"/>
                <a:cs typeface="Times New Roman" pitchFamily="18" charset="0"/>
              </a:rPr>
              <a:t>Р(А)= п(А) / п</a:t>
            </a:r>
            <a:r>
              <a:rPr lang="uk-UA" sz="3200" b="1" i="1" dirty="0" smtClean="0">
                <a:latin typeface="Times New Roman" pitchFamily="18" charset="0"/>
                <a:cs typeface="Times New Roman" pitchFamily="18" charset="0"/>
              </a:rPr>
              <a:t>. </a:t>
            </a:r>
            <a:endParaRPr lang="ru-RU" sz="3200" b="1" i="1" dirty="0" smtClean="0">
              <a:latin typeface="Times New Roman" pitchFamily="18" charset="0"/>
              <a:cs typeface="Times New Roman" pitchFamily="18" charset="0"/>
            </a:endParaRPr>
          </a:p>
          <a:p>
            <a:endParaRPr lang="en-US" sz="2400" dirty="0" smtClean="0"/>
          </a:p>
          <a:p>
            <a:r>
              <a:rPr lang="uk-UA" sz="3200" b="1" i="1" dirty="0" smtClean="0">
                <a:solidFill>
                  <a:srgbClr val="0000FF"/>
                </a:solidFill>
                <a:latin typeface="Times New Roman" pitchFamily="18" charset="0"/>
                <a:cs typeface="Times New Roman" pitchFamily="18" charset="0"/>
              </a:rPr>
              <a:t>Ймовірність вірогідної події дорівнює 1,</a:t>
            </a:r>
          </a:p>
          <a:p>
            <a:r>
              <a:rPr lang="uk-UA" sz="3200" b="1" i="1" dirty="0" smtClean="0">
                <a:solidFill>
                  <a:srgbClr val="0000FF"/>
                </a:solidFill>
                <a:latin typeface="Times New Roman" pitchFamily="18" charset="0"/>
                <a:cs typeface="Times New Roman" pitchFamily="18" charset="0"/>
              </a:rPr>
              <a:t> а ймовірність неможливої події </a:t>
            </a:r>
            <a:endParaRPr lang="ru-RU" sz="3200" b="1" i="1" dirty="0" smtClean="0">
              <a:solidFill>
                <a:srgbClr val="0000FF"/>
              </a:solidFill>
              <a:latin typeface="Times New Roman" pitchFamily="18" charset="0"/>
              <a:cs typeface="Times New Roman" pitchFamily="18" charset="0"/>
            </a:endParaRPr>
          </a:p>
          <a:p>
            <a:r>
              <a:rPr lang="uk-UA" sz="3200" b="1" i="1" dirty="0" smtClean="0">
                <a:solidFill>
                  <a:srgbClr val="0000FF"/>
                </a:solidFill>
                <a:latin typeface="Times New Roman" pitchFamily="18" charset="0"/>
                <a:cs typeface="Times New Roman" pitchFamily="18" charset="0"/>
              </a:rPr>
              <a:t>дорівнює 0</a:t>
            </a:r>
            <a:r>
              <a:rPr lang="uk-UA" sz="3200" b="1" i="1" dirty="0" smtClean="0">
                <a:solidFill>
                  <a:srgbClr val="0000FF"/>
                </a:solidFill>
                <a:latin typeface="Times New Roman" pitchFamily="18" charset="0"/>
                <a:cs typeface="Times New Roman" pitchFamily="18" charset="0"/>
              </a:rPr>
              <a:t>.</a:t>
            </a:r>
            <a:r>
              <a:rPr lang="uk-UA" sz="3200" b="1" i="1" dirty="0" smtClean="0">
                <a:solidFill>
                  <a:srgbClr val="FF0000"/>
                </a:solidFill>
                <a:latin typeface="Times New Roman" pitchFamily="18" charset="0"/>
                <a:cs typeface="Times New Roman" pitchFamily="18" charset="0"/>
              </a:rPr>
              <a:t> Якщо Е</a:t>
            </a:r>
            <a:r>
              <a:rPr lang="uk-UA" sz="3200" b="1" i="1" baseline="-30000" dirty="0" smtClean="0">
                <a:solidFill>
                  <a:srgbClr val="FF0000"/>
                </a:solidFill>
                <a:latin typeface="Times New Roman" pitchFamily="18" charset="0"/>
                <a:cs typeface="Times New Roman" pitchFamily="18" charset="0"/>
              </a:rPr>
              <a:t>1</a:t>
            </a:r>
            <a:r>
              <a:rPr lang="ru-RU" sz="3200" b="1" i="1" dirty="0" smtClean="0">
                <a:solidFill>
                  <a:srgbClr val="FF0000"/>
                </a:solidFill>
                <a:latin typeface="Times New Roman" pitchFamily="18" charset="0"/>
                <a:cs typeface="Times New Roman" pitchFamily="18" charset="0"/>
              </a:rPr>
              <a:t> ,</a:t>
            </a:r>
            <a:r>
              <a:rPr lang="uk-UA" sz="3200" b="1" i="1" dirty="0" smtClean="0">
                <a:solidFill>
                  <a:srgbClr val="FF0000"/>
                </a:solidFill>
                <a:latin typeface="Times New Roman" pitchFamily="18" charset="0"/>
                <a:cs typeface="Times New Roman" pitchFamily="18" charset="0"/>
              </a:rPr>
              <a:t>Е</a:t>
            </a:r>
            <a:r>
              <a:rPr lang="uk-UA" sz="3200" b="1" i="1" baseline="-30000" dirty="0" smtClean="0">
                <a:solidFill>
                  <a:srgbClr val="FF0000"/>
                </a:solidFill>
                <a:latin typeface="Times New Roman" pitchFamily="18" charset="0"/>
                <a:cs typeface="Times New Roman" pitchFamily="18" charset="0"/>
              </a:rPr>
              <a:t>2 ,</a:t>
            </a:r>
            <a:r>
              <a:rPr lang="ru-RU" sz="3200" b="1" i="1" dirty="0" smtClean="0">
                <a:solidFill>
                  <a:srgbClr val="FF0000"/>
                </a:solidFill>
                <a:latin typeface="Times New Roman" pitchFamily="18" charset="0"/>
                <a:cs typeface="Times New Roman" pitchFamily="18" charset="0"/>
              </a:rPr>
              <a:t> ………….</a:t>
            </a:r>
            <a:r>
              <a:rPr lang="uk-UA" sz="3200" b="1" i="1" dirty="0" smtClean="0">
                <a:solidFill>
                  <a:srgbClr val="FF0000"/>
                </a:solidFill>
                <a:latin typeface="Times New Roman" pitchFamily="18" charset="0"/>
                <a:cs typeface="Times New Roman" pitchFamily="18" charset="0"/>
              </a:rPr>
              <a:t>Е </a:t>
            </a:r>
            <a:r>
              <a:rPr lang="uk-UA" sz="3200" b="1" i="1" baseline="-30000" dirty="0" smtClean="0">
                <a:solidFill>
                  <a:srgbClr val="FF0000"/>
                </a:solidFill>
                <a:latin typeface="Times New Roman" pitchFamily="18" charset="0"/>
                <a:cs typeface="Times New Roman" pitchFamily="18" charset="0"/>
              </a:rPr>
              <a:t>п </a:t>
            </a:r>
            <a:r>
              <a:rPr lang="uk-UA" sz="3200" b="1" i="1" dirty="0" smtClean="0">
                <a:solidFill>
                  <a:srgbClr val="FF0000"/>
                </a:solidFill>
                <a:latin typeface="Times New Roman" pitchFamily="18" charset="0"/>
                <a:cs typeface="Times New Roman" pitchFamily="18" charset="0"/>
              </a:rPr>
              <a:t>  - елементарні події , що вичерпують деяке випробування, то Р(Е</a:t>
            </a:r>
            <a:r>
              <a:rPr lang="uk-UA" sz="3200" b="1" i="1" baseline="-30000" dirty="0" smtClean="0">
                <a:solidFill>
                  <a:srgbClr val="FF0000"/>
                </a:solidFill>
                <a:latin typeface="Times New Roman" pitchFamily="18" charset="0"/>
                <a:cs typeface="Times New Roman" pitchFamily="18" charset="0"/>
              </a:rPr>
              <a:t>1</a:t>
            </a:r>
            <a:r>
              <a:rPr lang="uk-UA" sz="3200" b="1" i="1" dirty="0" smtClean="0">
                <a:solidFill>
                  <a:srgbClr val="FF0000"/>
                </a:solidFill>
                <a:latin typeface="Times New Roman" pitchFamily="18" charset="0"/>
                <a:cs typeface="Times New Roman" pitchFamily="18" charset="0"/>
              </a:rPr>
              <a:t> ) + Р(Е</a:t>
            </a:r>
            <a:r>
              <a:rPr lang="uk-UA" sz="3200" b="1" i="1" baseline="-30000" dirty="0" smtClean="0">
                <a:solidFill>
                  <a:srgbClr val="FF0000"/>
                </a:solidFill>
                <a:latin typeface="Times New Roman" pitchFamily="18" charset="0"/>
                <a:cs typeface="Times New Roman" pitchFamily="18" charset="0"/>
              </a:rPr>
              <a:t>2</a:t>
            </a:r>
            <a:r>
              <a:rPr lang="uk-UA" sz="3200" b="1" i="1" dirty="0" smtClean="0">
                <a:solidFill>
                  <a:srgbClr val="FF0000"/>
                </a:solidFill>
                <a:latin typeface="Times New Roman" pitchFamily="18" charset="0"/>
                <a:cs typeface="Times New Roman" pitchFamily="18" charset="0"/>
              </a:rPr>
              <a:t>) +…+Р (Е </a:t>
            </a:r>
            <a:r>
              <a:rPr lang="uk-UA" sz="3200" b="1" i="1" baseline="-30000" dirty="0" smtClean="0">
                <a:solidFill>
                  <a:srgbClr val="FF0000"/>
                </a:solidFill>
                <a:latin typeface="Times New Roman" pitchFamily="18" charset="0"/>
                <a:cs typeface="Times New Roman" pitchFamily="18" charset="0"/>
              </a:rPr>
              <a:t>п</a:t>
            </a:r>
            <a:r>
              <a:rPr lang="uk-UA" sz="3200" b="1" i="1" dirty="0" smtClean="0">
                <a:solidFill>
                  <a:srgbClr val="FF0000"/>
                </a:solidFill>
                <a:latin typeface="Times New Roman" pitchFamily="18" charset="0"/>
                <a:cs typeface="Times New Roman" pitchFamily="18" charset="0"/>
              </a:rPr>
              <a:t> ) = 1.</a:t>
            </a:r>
            <a:endParaRPr lang="ru-RU" sz="3200" b="1" i="1" dirty="0" smtClean="0">
              <a:solidFill>
                <a:srgbClr val="FF0000"/>
              </a:solidFill>
              <a:latin typeface="Times New Roman" pitchFamily="18" charset="0"/>
              <a:cs typeface="Times New Roman" pitchFamily="18" charset="0"/>
            </a:endParaRPr>
          </a:p>
          <a:p>
            <a:endParaRPr lang="uk-UA" sz="3200" b="1" i="1" dirty="0">
              <a:solidFill>
                <a:srgbClr val="0000FF"/>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0" y="0"/>
            <a:ext cx="9144000" cy="6858000"/>
          </a:xfrm>
          <a:custGeom>
            <a:avLst/>
            <a:gdLst/>
            <a:ahLst/>
            <a:cxnLst>
              <a:cxn ang="0">
                <a:pos x="0" y="0"/>
              </a:cxn>
              <a:cxn ang="0">
                <a:pos x="672" y="0"/>
              </a:cxn>
              <a:cxn ang="0">
                <a:pos x="672" y="1736"/>
              </a:cxn>
              <a:cxn ang="0">
                <a:pos x="0" y="1720"/>
              </a:cxn>
              <a:cxn ang="0">
                <a:pos x="0" y="0"/>
              </a:cxn>
            </a:cxnLst>
            <a:rect l="0" t="0" r="r" b="b"/>
            <a:pathLst>
              <a:path w="672" h="1736">
                <a:moveTo>
                  <a:pt x="0" y="0"/>
                </a:moveTo>
                <a:lnTo>
                  <a:pt x="672" y="0"/>
                </a:lnTo>
                <a:lnTo>
                  <a:pt x="672" y="1736"/>
                </a:lnTo>
                <a:lnTo>
                  <a:pt x="0" y="1720"/>
                </a:lnTo>
                <a:lnTo>
                  <a:pt x="0" y="0"/>
                </a:lnTo>
                <a:close/>
              </a:path>
            </a:pathLst>
          </a:custGeom>
          <a:gradFill flip="none" rotWithShape="1">
            <a:gsLst>
              <a:gs pos="0">
                <a:schemeClr val="bg1"/>
              </a:gs>
              <a:gs pos="100000">
                <a:srgbClr val="00CC00"/>
              </a:gs>
            </a:gsLst>
            <a:lin ang="10800000" scaled="1"/>
            <a:tileRect/>
          </a:gradFill>
          <a:ln w="28575" cap="flat" cmpd="sng">
            <a:solidFill>
              <a:schemeClr val="tx1"/>
            </a:solidFill>
            <a:prstDash val="solid"/>
            <a:round/>
            <a:headEnd type="none" w="med" len="med"/>
            <a:tailEnd type="none" w="med" len="med"/>
          </a:ln>
          <a:effectLst/>
        </p:spPr>
        <p:txBody>
          <a:bodyPr/>
          <a:lstStyle/>
          <a:p>
            <a:endParaRPr lang="ru-RU"/>
          </a:p>
        </p:txBody>
      </p:sp>
      <p:sp>
        <p:nvSpPr>
          <p:cNvPr id="2" name="Прямоугольник 1"/>
          <p:cNvSpPr/>
          <p:nvPr/>
        </p:nvSpPr>
        <p:spPr>
          <a:xfrm>
            <a:off x="0" y="214290"/>
            <a:ext cx="9144000" cy="6063198"/>
          </a:xfrm>
          <a:prstGeom prst="rect">
            <a:avLst/>
          </a:prstGeom>
        </p:spPr>
        <p:txBody>
          <a:bodyPr wrap="square">
            <a:spAutoFit/>
          </a:bodyPr>
          <a:lstStyle/>
          <a:p>
            <a:r>
              <a:rPr lang="uk-UA" sz="2800" b="1" i="1" dirty="0" smtClean="0">
                <a:latin typeface="Times New Roman" pitchFamily="18" charset="0"/>
                <a:cs typeface="Times New Roman" pitchFamily="18" charset="0"/>
              </a:rPr>
              <a:t>Задача . Знайти ймовірність того, що при киданні двох монет випаде: </a:t>
            </a:r>
            <a:endParaRPr lang="ru-RU" sz="2800" b="1" i="1" dirty="0" smtClean="0">
              <a:latin typeface="Times New Roman" pitchFamily="18" charset="0"/>
              <a:cs typeface="Times New Roman" pitchFamily="18" charset="0"/>
            </a:endParaRPr>
          </a:p>
          <a:p>
            <a:pPr eaLnBrk="0" hangingPunct="0"/>
            <a:r>
              <a:rPr lang="uk-UA" sz="2800" b="1" i="1" dirty="0" smtClean="0">
                <a:latin typeface="Times New Roman" pitchFamily="18" charset="0"/>
                <a:cs typeface="Times New Roman" pitchFamily="18" charset="0"/>
              </a:rPr>
              <a:t>    а) 1 число; б) 2 герба.</a:t>
            </a:r>
            <a:endParaRPr lang="ru-RU" sz="2800" b="1" i="1" dirty="0" smtClean="0">
              <a:latin typeface="Times New Roman" pitchFamily="18" charset="0"/>
              <a:cs typeface="Times New Roman" pitchFamily="18" charset="0"/>
            </a:endParaRPr>
          </a:p>
          <a:p>
            <a:pPr algn="ctr" eaLnBrk="0" hangingPunct="0"/>
            <a:r>
              <a:rPr lang="uk-UA" sz="2400" b="1" i="1" dirty="0" smtClean="0">
                <a:latin typeface="Times New Roman" pitchFamily="18" charset="0"/>
                <a:cs typeface="Times New Roman" pitchFamily="18" charset="0"/>
              </a:rPr>
              <a:t>Розв’язання</a:t>
            </a:r>
            <a:endParaRPr lang="ru-RU" sz="2400" b="1" i="1" dirty="0" smtClean="0">
              <a:latin typeface="Times New Roman" pitchFamily="18" charset="0"/>
              <a:cs typeface="Times New Roman" pitchFamily="18" charset="0"/>
            </a:endParaRPr>
          </a:p>
          <a:p>
            <a:pPr eaLnBrk="0" hangingPunct="0"/>
            <a:r>
              <a:rPr lang="uk-UA" sz="2800" b="1" i="1" dirty="0" smtClean="0">
                <a:latin typeface="Times New Roman" pitchFamily="18" charset="0"/>
                <a:cs typeface="Times New Roman" pitchFamily="18" charset="0"/>
              </a:rPr>
              <a:t>Нехай подія А = {випало 1 число};</a:t>
            </a:r>
            <a:endParaRPr lang="ru-RU" sz="2800" b="1" i="1" dirty="0" smtClean="0">
              <a:latin typeface="Times New Roman" pitchFamily="18" charset="0"/>
              <a:cs typeface="Times New Roman" pitchFamily="18" charset="0"/>
            </a:endParaRPr>
          </a:p>
          <a:p>
            <a:pPr eaLnBrk="0" hangingPunct="0"/>
            <a:r>
              <a:rPr lang="uk-UA" sz="2800" b="1" i="1" dirty="0" smtClean="0">
                <a:latin typeface="Times New Roman" pitchFamily="18" charset="0"/>
                <a:cs typeface="Times New Roman" pitchFamily="18" charset="0"/>
              </a:rPr>
              <a:t>                     В = {випало 2 герба}.</a:t>
            </a:r>
            <a:endParaRPr lang="ru-RU" sz="2800" b="1" i="1" dirty="0" smtClean="0">
              <a:latin typeface="Times New Roman" pitchFamily="18" charset="0"/>
              <a:cs typeface="Times New Roman" pitchFamily="18" charset="0"/>
            </a:endParaRPr>
          </a:p>
          <a:p>
            <a:pPr eaLnBrk="0" hangingPunct="0"/>
            <a:r>
              <a:rPr lang="uk-UA" sz="2800" b="1" i="1" dirty="0" smtClean="0">
                <a:latin typeface="Times New Roman" pitchFamily="18" charset="0"/>
                <a:cs typeface="Times New Roman" pitchFamily="18" charset="0"/>
              </a:rPr>
              <a:t>Простір елементарних подій складається з 4-х подій:</a:t>
            </a:r>
            <a:endParaRPr lang="ru-RU" sz="2800" b="1" i="1" dirty="0" smtClean="0">
              <a:latin typeface="Times New Roman" pitchFamily="18" charset="0"/>
              <a:cs typeface="Times New Roman" pitchFamily="18" charset="0"/>
            </a:endParaRPr>
          </a:p>
          <a:p>
            <a:pPr eaLnBrk="0" hangingPunct="0"/>
            <a:r>
              <a:rPr lang="uk-UA" sz="2800" b="1" i="1" dirty="0" smtClean="0">
                <a:latin typeface="Times New Roman" pitchFamily="18" charset="0"/>
                <a:cs typeface="Times New Roman" pitchFamily="18" charset="0"/>
              </a:rPr>
              <a:t>         Е</a:t>
            </a:r>
            <a:r>
              <a:rPr lang="uk-UA" sz="2800" b="1" i="1" baseline="-30000" dirty="0" smtClean="0">
                <a:latin typeface="Times New Roman" pitchFamily="18" charset="0"/>
                <a:cs typeface="Times New Roman" pitchFamily="18" charset="0"/>
              </a:rPr>
              <a:t>1</a:t>
            </a:r>
            <a:r>
              <a:rPr lang="uk-UA" sz="2800" b="1" i="1" dirty="0" smtClean="0">
                <a:latin typeface="Times New Roman" pitchFamily="18" charset="0"/>
                <a:cs typeface="Times New Roman" pitchFamily="18" charset="0"/>
              </a:rPr>
              <a:t> = {випало 2 герба};</a:t>
            </a:r>
            <a:endParaRPr lang="ru-RU" sz="2800" b="1" i="1" dirty="0" smtClean="0">
              <a:latin typeface="Times New Roman" pitchFamily="18" charset="0"/>
              <a:cs typeface="Times New Roman" pitchFamily="18" charset="0"/>
            </a:endParaRPr>
          </a:p>
          <a:p>
            <a:pPr eaLnBrk="0" hangingPunct="0"/>
            <a:r>
              <a:rPr lang="uk-UA" sz="2800" b="1" i="1" dirty="0" smtClean="0">
                <a:latin typeface="Times New Roman" pitchFamily="18" charset="0"/>
                <a:cs typeface="Times New Roman" pitchFamily="18" charset="0"/>
              </a:rPr>
              <a:t>         Е</a:t>
            </a:r>
            <a:r>
              <a:rPr lang="uk-UA" sz="2800" b="1" i="1" baseline="-30000" dirty="0" smtClean="0">
                <a:latin typeface="Times New Roman" pitchFamily="18" charset="0"/>
                <a:cs typeface="Times New Roman" pitchFamily="18" charset="0"/>
              </a:rPr>
              <a:t>2</a:t>
            </a:r>
            <a:r>
              <a:rPr lang="uk-UA" sz="2800" b="1" i="1" dirty="0" smtClean="0">
                <a:latin typeface="Times New Roman" pitchFamily="18" charset="0"/>
                <a:cs typeface="Times New Roman" pitchFamily="18" charset="0"/>
              </a:rPr>
              <a:t> = {випали герб та число};</a:t>
            </a:r>
            <a:endParaRPr lang="ru-RU" sz="2800" b="1" i="1" dirty="0" smtClean="0">
              <a:latin typeface="Times New Roman" pitchFamily="18" charset="0"/>
              <a:cs typeface="Times New Roman" pitchFamily="18" charset="0"/>
            </a:endParaRPr>
          </a:p>
          <a:p>
            <a:pPr eaLnBrk="0" hangingPunct="0"/>
            <a:r>
              <a:rPr lang="uk-UA" sz="2800" b="1" i="1" dirty="0" smtClean="0">
                <a:latin typeface="Times New Roman" pitchFamily="18" charset="0"/>
                <a:cs typeface="Times New Roman" pitchFamily="18" charset="0"/>
              </a:rPr>
              <a:t>         Е</a:t>
            </a:r>
            <a:r>
              <a:rPr lang="uk-UA" sz="2800" b="1" i="1" baseline="-30000" dirty="0" smtClean="0">
                <a:latin typeface="Times New Roman" pitchFamily="18" charset="0"/>
                <a:cs typeface="Times New Roman" pitchFamily="18" charset="0"/>
              </a:rPr>
              <a:t>3</a:t>
            </a:r>
            <a:r>
              <a:rPr lang="uk-UA" sz="2800" b="1" i="1" dirty="0" smtClean="0">
                <a:latin typeface="Times New Roman" pitchFamily="18" charset="0"/>
                <a:cs typeface="Times New Roman" pitchFamily="18" charset="0"/>
              </a:rPr>
              <a:t> = {випали число та герб};</a:t>
            </a:r>
            <a:endParaRPr lang="ru-RU" sz="2800" b="1" i="1" dirty="0" smtClean="0">
              <a:latin typeface="Times New Roman" pitchFamily="18" charset="0"/>
              <a:cs typeface="Times New Roman" pitchFamily="18" charset="0"/>
            </a:endParaRPr>
          </a:p>
          <a:p>
            <a:pPr eaLnBrk="0" hangingPunct="0"/>
            <a:r>
              <a:rPr lang="uk-UA" sz="2800" b="1" i="1" dirty="0" smtClean="0">
                <a:latin typeface="Times New Roman" pitchFamily="18" charset="0"/>
                <a:cs typeface="Times New Roman" pitchFamily="18" charset="0"/>
              </a:rPr>
              <a:t>         Е</a:t>
            </a:r>
            <a:r>
              <a:rPr lang="uk-UA" sz="2800" b="1" i="1" baseline="-30000" dirty="0" smtClean="0">
                <a:latin typeface="Times New Roman" pitchFamily="18" charset="0"/>
                <a:cs typeface="Times New Roman" pitchFamily="18" charset="0"/>
              </a:rPr>
              <a:t>4</a:t>
            </a:r>
            <a:r>
              <a:rPr lang="uk-UA" sz="2800" b="1" i="1" dirty="0" smtClean="0">
                <a:latin typeface="Times New Roman" pitchFamily="18" charset="0"/>
                <a:cs typeface="Times New Roman" pitchFamily="18" charset="0"/>
              </a:rPr>
              <a:t> = {випали 2 числа}.</a:t>
            </a:r>
            <a:endParaRPr lang="ru-RU" sz="2800" b="1" i="1" dirty="0" smtClean="0">
              <a:latin typeface="Times New Roman" pitchFamily="18" charset="0"/>
              <a:cs typeface="Times New Roman" pitchFamily="18" charset="0"/>
            </a:endParaRPr>
          </a:p>
          <a:p>
            <a:pPr eaLnBrk="0" hangingPunct="0"/>
            <a:r>
              <a:rPr lang="uk-UA" sz="2800" b="1" i="1" dirty="0" smtClean="0">
                <a:latin typeface="Times New Roman" pitchFamily="18" charset="0"/>
                <a:cs typeface="Times New Roman" pitchFamily="18" charset="0"/>
              </a:rPr>
              <a:t>Події А сприяють події Е</a:t>
            </a:r>
            <a:r>
              <a:rPr lang="uk-UA" sz="2800" b="1" i="1" baseline="-30000" dirty="0" smtClean="0">
                <a:latin typeface="Times New Roman" pitchFamily="18" charset="0"/>
                <a:cs typeface="Times New Roman" pitchFamily="18" charset="0"/>
              </a:rPr>
              <a:t>2</a:t>
            </a:r>
            <a:r>
              <a:rPr lang="uk-UA" sz="2800" b="1" i="1" dirty="0" smtClean="0">
                <a:latin typeface="Times New Roman" pitchFamily="18" charset="0"/>
                <a:cs typeface="Times New Roman" pitchFamily="18" charset="0"/>
              </a:rPr>
              <a:t> і Е</a:t>
            </a:r>
            <a:r>
              <a:rPr lang="uk-UA" sz="2800" b="1" i="1" baseline="-30000" dirty="0" smtClean="0">
                <a:latin typeface="Times New Roman" pitchFamily="18" charset="0"/>
                <a:cs typeface="Times New Roman" pitchFamily="18" charset="0"/>
              </a:rPr>
              <a:t>3</a:t>
            </a:r>
            <a:r>
              <a:rPr lang="uk-UA" sz="2800" b="1" i="1" dirty="0" smtClean="0">
                <a:latin typeface="Times New Roman" pitchFamily="18" charset="0"/>
                <a:cs typeface="Times New Roman" pitchFamily="18" charset="0"/>
              </a:rPr>
              <a:t>, тоді Р(А)=2/4=1/2=0,5</a:t>
            </a:r>
          </a:p>
          <a:p>
            <a:pPr eaLnBrk="0" hangingPunct="0"/>
            <a:r>
              <a:rPr lang="uk-UA" sz="2800" b="1" i="1" dirty="0" smtClean="0">
                <a:latin typeface="Times New Roman" pitchFamily="18" charset="0"/>
                <a:cs typeface="Times New Roman" pitchFamily="18" charset="0"/>
              </a:rPr>
              <a:t> Події В сприяє лише подія Е1, тоді Р(В)=1/4=0,25. </a:t>
            </a:r>
            <a:endParaRPr lang="uk-UA" sz="2400" b="1" i="1" dirty="0" smtClean="0">
              <a:latin typeface="Times New Roman" pitchFamily="18" charset="0"/>
              <a:cs typeface="Times New Roman" pitchFamily="18" charset="0"/>
            </a:endParaRPr>
          </a:p>
          <a:p>
            <a:pPr eaLnBrk="0" hangingPunct="0"/>
            <a:endParaRPr lang="ru-RU" sz="2400" b="1" i="1" dirty="0" smtClean="0">
              <a:solidFill>
                <a:srgbClr val="FF0000"/>
              </a:solidFill>
              <a:latin typeface="Times New Roman" pitchFamily="18" charset="0"/>
              <a:cs typeface="Times New Roman" pitchFamily="18" charset="0"/>
            </a:endParaRPr>
          </a:p>
        </p:txBody>
      </p:sp>
      <p:pic>
        <p:nvPicPr>
          <p:cNvPr id="5" name="Рисунок 4" descr="Рисунок43.png"/>
          <p:cNvPicPr>
            <a:picLocks noChangeAspect="1"/>
          </p:cNvPicPr>
          <p:nvPr/>
        </p:nvPicPr>
        <p:blipFill>
          <a:blip r:embed="rId2">
            <a:duotone>
              <a:prstClr val="black"/>
              <a:srgbClr val="6600FF">
                <a:tint val="45000"/>
                <a:satMod val="400000"/>
              </a:srgbClr>
            </a:duotone>
            <a:lum bright="40000"/>
          </a:blip>
          <a:stretch>
            <a:fillRect/>
          </a:stretch>
        </p:blipFill>
        <p:spPr>
          <a:xfrm>
            <a:off x="-606524" y="4857760"/>
            <a:ext cx="9750524" cy="1678792"/>
          </a:xfrm>
          <a:prstGeom prst="rect">
            <a:avLst/>
          </a:prstGeom>
        </p:spPr>
      </p:pic>
      <p:pic>
        <p:nvPicPr>
          <p:cNvPr id="7" name="Рисунок 6" descr="Рисунок43.png"/>
          <p:cNvPicPr>
            <a:picLocks noChangeAspect="1"/>
          </p:cNvPicPr>
          <p:nvPr/>
        </p:nvPicPr>
        <p:blipFill>
          <a:blip r:embed="rId2">
            <a:duotone>
              <a:prstClr val="black"/>
              <a:srgbClr val="6600FF">
                <a:tint val="45000"/>
                <a:satMod val="400000"/>
              </a:srgbClr>
            </a:duotone>
            <a:lum bright="40000"/>
          </a:blip>
          <a:stretch>
            <a:fillRect/>
          </a:stretch>
        </p:blipFill>
        <p:spPr>
          <a:xfrm>
            <a:off x="-606524" y="3000372"/>
            <a:ext cx="9750524" cy="200026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0  L 0 0.33302  E" pathEditMode="relative" ptsTypes="">
                                      <p:cBhvr>
                                        <p:cTn id="11"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0"/>
          <p:cNvSpPr>
            <a:spLocks/>
          </p:cNvSpPr>
          <p:nvPr/>
        </p:nvSpPr>
        <p:spPr bwMode="auto">
          <a:xfrm>
            <a:off x="0" y="0"/>
            <a:ext cx="9144000" cy="6858000"/>
          </a:xfrm>
          <a:custGeom>
            <a:avLst/>
            <a:gdLst/>
            <a:ahLst/>
            <a:cxnLst>
              <a:cxn ang="0">
                <a:pos x="0" y="0"/>
              </a:cxn>
              <a:cxn ang="0">
                <a:pos x="672" y="0"/>
              </a:cxn>
              <a:cxn ang="0">
                <a:pos x="672" y="1736"/>
              </a:cxn>
              <a:cxn ang="0">
                <a:pos x="0" y="1720"/>
              </a:cxn>
              <a:cxn ang="0">
                <a:pos x="0" y="0"/>
              </a:cxn>
            </a:cxnLst>
            <a:rect l="0" t="0" r="r" b="b"/>
            <a:pathLst>
              <a:path w="672" h="1736">
                <a:moveTo>
                  <a:pt x="0" y="0"/>
                </a:moveTo>
                <a:lnTo>
                  <a:pt x="672" y="0"/>
                </a:lnTo>
                <a:lnTo>
                  <a:pt x="672" y="1736"/>
                </a:lnTo>
                <a:lnTo>
                  <a:pt x="0" y="1720"/>
                </a:lnTo>
                <a:lnTo>
                  <a:pt x="0" y="0"/>
                </a:lnTo>
                <a:close/>
              </a:path>
            </a:pathLst>
          </a:custGeom>
          <a:gradFill flip="none" rotWithShape="1">
            <a:gsLst>
              <a:gs pos="0">
                <a:schemeClr val="bg1"/>
              </a:gs>
              <a:gs pos="100000">
                <a:srgbClr val="00CC00"/>
              </a:gs>
            </a:gsLst>
            <a:lin ang="10800000" scaled="1"/>
            <a:tileRect/>
          </a:gradFill>
          <a:ln w="28575" cap="flat" cmpd="sng">
            <a:solidFill>
              <a:schemeClr val="tx1"/>
            </a:solidFill>
            <a:prstDash val="solid"/>
            <a:round/>
            <a:headEnd type="none" w="med" len="med"/>
            <a:tailEnd type="none" w="med" len="med"/>
          </a:ln>
          <a:effectLst/>
        </p:spPr>
        <p:txBody>
          <a:bodyPr/>
          <a:lstStyle/>
          <a:p>
            <a:endParaRPr lang="ru-RU"/>
          </a:p>
        </p:txBody>
      </p:sp>
      <p:sp>
        <p:nvSpPr>
          <p:cNvPr id="15" name="Овал 14"/>
          <p:cNvSpPr/>
          <p:nvPr/>
        </p:nvSpPr>
        <p:spPr>
          <a:xfrm>
            <a:off x="5643570" y="2571744"/>
            <a:ext cx="914400" cy="914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7715272" y="2357430"/>
            <a:ext cx="914400" cy="914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6929454" y="2500306"/>
            <a:ext cx="914400" cy="914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5143504" y="2357430"/>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286512" y="3143248"/>
            <a:ext cx="914400" cy="914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4929190" y="2786058"/>
            <a:ext cx="914400" cy="914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5000628" y="3071810"/>
            <a:ext cx="914400" cy="914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6286512" y="2857496"/>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42844" y="0"/>
            <a:ext cx="4286280" cy="3046988"/>
          </a:xfrm>
          <a:prstGeom prst="rect">
            <a:avLst/>
          </a:prstGeom>
        </p:spPr>
        <p:txBody>
          <a:bodyPr wrap="square">
            <a:spAutoFit/>
          </a:bodyPr>
          <a:lstStyle/>
          <a:p>
            <a:r>
              <a:rPr lang="uk-UA" sz="2400" b="1" i="1" dirty="0" smtClean="0">
                <a:latin typeface="Times New Roman" pitchFamily="18" charset="0"/>
                <a:cs typeface="Times New Roman" pitchFamily="18" charset="0"/>
              </a:rPr>
              <a:t>Задача1.</a:t>
            </a:r>
          </a:p>
          <a:p>
            <a:r>
              <a:rPr lang="uk-UA" sz="2400" b="1" i="1" dirty="0" smtClean="0">
                <a:latin typeface="Times New Roman" pitchFamily="18" charset="0"/>
                <a:cs typeface="Times New Roman" pitchFamily="18" charset="0"/>
              </a:rPr>
              <a:t>В урні лежать 2 зелених, 3 червоних і 6 синіх кульок. З неї навмання вибирають 1 кульку. Яка ймовірність того, що вона 1) синя, 2)зелена,3) не червона?</a:t>
            </a:r>
            <a:endParaRPr lang="ru-RU" sz="2400" b="1" i="1" dirty="0" smtClean="0">
              <a:latin typeface="Times New Roman" pitchFamily="18" charset="0"/>
              <a:cs typeface="Times New Roman" pitchFamily="18" charset="0"/>
            </a:endParaRPr>
          </a:p>
          <a:p>
            <a:pPr algn="ctr"/>
            <a:endParaRPr lang="ru-RU" sz="2400" b="1" i="1" dirty="0" smtClean="0">
              <a:solidFill>
                <a:srgbClr val="0000FF"/>
              </a:solidFill>
              <a:latin typeface="Times New Roman" pitchFamily="18" charset="0"/>
              <a:cs typeface="Times New Roman" pitchFamily="18" charset="0"/>
            </a:endParaRPr>
          </a:p>
        </p:txBody>
      </p:sp>
      <p:sp>
        <p:nvSpPr>
          <p:cNvPr id="4" name="Овал 3"/>
          <p:cNvSpPr/>
          <p:nvPr/>
        </p:nvSpPr>
        <p:spPr>
          <a:xfrm>
            <a:off x="7786710" y="3071810"/>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5643570" y="3214686"/>
            <a:ext cx="914400" cy="914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7143768" y="3214686"/>
            <a:ext cx="914400" cy="914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магнитный диск 13"/>
          <p:cNvSpPr/>
          <p:nvPr/>
        </p:nvSpPr>
        <p:spPr>
          <a:xfrm>
            <a:off x="4714876" y="1571612"/>
            <a:ext cx="4214842" cy="257176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1"/>
                                        </p:tgtEl>
                                      </p:cBhvr>
                                    </p:animEffect>
                                  </p:childTnLst>
                                </p:cTn>
                              </p:par>
                              <p:par>
                                <p:cTn id="21" presetID="25"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gtEl>
                                      </p:cBhvr>
                                    </p:animEffect>
                                  </p:childTnLst>
                                </p:cTn>
                              </p:par>
                              <p:par>
                                <p:cTn id="31" presetID="25" presetClass="entr"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1"/>
                                        </p:tgtEl>
                                      </p:cBhvr>
                                    </p:animEffect>
                                  </p:childTnLst>
                                </p:cTn>
                              </p:par>
                              <p:par>
                                <p:cTn id="41" presetID="25"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6" dur="1000" fill="hold"/>
                                        <p:tgtEl>
                                          <p:spTgt spid="12"/>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2"/>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6" dur="1000" fill="hold"/>
                                        <p:tgtEl>
                                          <p:spTgt spid="15"/>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5"/>
                                        </p:tgtEl>
                                      </p:cBhvr>
                                    </p:animEffect>
                                  </p:childTnLst>
                                </p:cTn>
                              </p:par>
                              <p:par>
                                <p:cTn id="71" presetID="25"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76" dur="1000" fill="hold"/>
                                        <p:tgtEl>
                                          <p:spTgt spid="3"/>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3"/>
                                        </p:tgtEl>
                                      </p:cBhvr>
                                    </p:animEffect>
                                  </p:childTnLst>
                                </p:cTn>
                              </p:par>
                              <p:par>
                                <p:cTn id="81" presetID="25" presetClass="entr" presetSubtype="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86" dur="1000" fill="hold"/>
                                        <p:tgtEl>
                                          <p:spTgt spid="6"/>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6"/>
                                        </p:tgtEl>
                                      </p:cBhvr>
                                    </p:animEffect>
                                  </p:childTnLst>
                                </p:cTn>
                              </p:par>
                              <p:par>
                                <p:cTn id="91" presetID="25" presetClass="entr" presetSubtype="0"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96" dur="1000" fill="hold"/>
                                        <p:tgtEl>
                                          <p:spTgt spid="9"/>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9"/>
                                        </p:tgtEl>
                                      </p:cBhvr>
                                    </p:animEffect>
                                  </p:childTnLst>
                                </p:cTn>
                              </p:par>
                              <p:par>
                                <p:cTn id="101" presetID="25" presetClass="entr" presetSubtype="0" fill="hold" grpId="1" nodeType="with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6" dur="1000" fill="hold"/>
                                        <p:tgtEl>
                                          <p:spTgt spid="15"/>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5"/>
                                        </p:tgtEl>
                                      </p:cBhvr>
                                    </p:animEffect>
                                  </p:childTnLst>
                                </p:cTn>
                              </p:par>
                              <p:par>
                                <p:cTn id="111" presetID="25" presetClass="entr" presetSubtype="0"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16" dur="1000" fill="hold"/>
                                        <p:tgtEl>
                                          <p:spTgt spid="10"/>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10"/>
                                        </p:tgtEl>
                                      </p:cBhvr>
                                    </p:animEffect>
                                  </p:childTnLst>
                                </p:cTn>
                              </p:par>
                              <p:par>
                                <p:cTn id="121" presetID="25" presetClass="entr" presetSubtype="0" fill="hold" grpId="1" nodeType="withEffect">
                                  <p:stCondLst>
                                    <p:cond delay="0"/>
                                  </p:stCondLst>
                                  <p:childTnLst>
                                    <p:set>
                                      <p:cBhvr>
                                        <p:cTn id="122" dur="1" fill="hold">
                                          <p:stCondLst>
                                            <p:cond delay="0"/>
                                          </p:stCondLst>
                                        </p:cTn>
                                        <p:tgtEl>
                                          <p:spTgt spid="3"/>
                                        </p:tgtEl>
                                        <p:attrNameLst>
                                          <p:attrName>style.visibility</p:attrName>
                                        </p:attrNameLst>
                                      </p:cBhvr>
                                      <p:to>
                                        <p:strVal val="visible"/>
                                      </p:to>
                                    </p:set>
                                    <p:anim calcmode="lin" valueType="num">
                                      <p:cBhvr>
                                        <p:cTn id="12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26" dur="1000" fill="hold"/>
                                        <p:tgtEl>
                                          <p:spTgt spid="3"/>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3"/>
                                        </p:tgtEl>
                                      </p:cBhvr>
                                    </p:animEffect>
                                  </p:childTnLst>
                                </p:cTn>
                              </p:par>
                              <p:par>
                                <p:cTn id="131" presetID="25" presetClass="entr" presetSubtype="0" fill="hold" grpId="2" nodeType="with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p:cTn id="13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36" dur="1000" fill="hold"/>
                                        <p:tgtEl>
                                          <p:spTgt spid="15"/>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15"/>
                                        </p:tgtEl>
                                      </p:cBhvr>
                                    </p:animEffect>
                                  </p:childTnLst>
                                </p:cTn>
                              </p:par>
                              <p:par>
                                <p:cTn id="141" presetID="25" presetClass="entr" presetSubtype="0" fill="hold" grpId="0" nodeType="withEffect">
                                  <p:stCondLst>
                                    <p:cond delay="0"/>
                                  </p:stCondLst>
                                  <p:childTnLst>
                                    <p:set>
                                      <p:cBhvr>
                                        <p:cTn id="142" dur="1" fill="hold">
                                          <p:stCondLst>
                                            <p:cond delay="0"/>
                                          </p:stCondLst>
                                        </p:cTn>
                                        <p:tgtEl>
                                          <p:spTgt spid="7"/>
                                        </p:tgtEl>
                                        <p:attrNameLst>
                                          <p:attrName>style.visibility</p:attrName>
                                        </p:attrNameLst>
                                      </p:cBhvr>
                                      <p:to>
                                        <p:strVal val="visible"/>
                                      </p:to>
                                    </p:set>
                                    <p:anim calcmode="lin" valueType="num">
                                      <p:cBhvr>
                                        <p:cTn id="1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6" dur="1000" fill="hold"/>
                                        <p:tgtEl>
                                          <p:spTgt spid="7"/>
                                        </p:tgtEl>
                                        <p:attrNameLst>
                                          <p:attrName>ppt_h</p:attrName>
                                        </p:attrNameLst>
                                      </p:cBhvr>
                                      <p:tavLst>
                                        <p:tav tm="0">
                                          <p:val>
                                            <p:strVal val="#ppt_h"/>
                                          </p:val>
                                        </p:tav>
                                        <p:tav tm="100000">
                                          <p:val>
                                            <p:strVal val="#ppt_h"/>
                                          </p:val>
                                        </p:tav>
                                      </p:tavLst>
                                    </p:anim>
                                    <p:anim calcmode="lin" valueType="num">
                                      <p:cBhvr>
                                        <p:cTn id="1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50" dur="1000" decel="50000">
                                          <p:stCondLst>
                                            <p:cond delay="0"/>
                                          </p:stCondLst>
                                        </p:cTn>
                                        <p:tgtEl>
                                          <p:spTgt spid="7"/>
                                        </p:tgtEl>
                                      </p:cBhvr>
                                    </p:animEffect>
                                  </p:childTnLst>
                                </p:cTn>
                              </p:par>
                              <p:par>
                                <p:cTn id="151" presetID="25" presetClass="entr" presetSubtype="0" fill="hold" grpId="0" nodeType="withEffect">
                                  <p:stCondLst>
                                    <p:cond delay="0"/>
                                  </p:stCondLst>
                                  <p:childTnLst>
                                    <p:set>
                                      <p:cBhvr>
                                        <p:cTn id="152" dur="1" fill="hold">
                                          <p:stCondLst>
                                            <p:cond delay="0"/>
                                          </p:stCondLst>
                                        </p:cTn>
                                        <p:tgtEl>
                                          <p:spTgt spid="8"/>
                                        </p:tgtEl>
                                        <p:attrNameLst>
                                          <p:attrName>style.visibility</p:attrName>
                                        </p:attrNameLst>
                                      </p:cBhvr>
                                      <p:to>
                                        <p:strVal val="visible"/>
                                      </p:to>
                                    </p:set>
                                    <p:anim calcmode="lin" valueType="num">
                                      <p:cBhvr>
                                        <p:cTn id="15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5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5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56" dur="1000" fill="hold"/>
                                        <p:tgtEl>
                                          <p:spTgt spid="8"/>
                                        </p:tgtEl>
                                        <p:attrNameLst>
                                          <p:attrName>ppt_h</p:attrName>
                                        </p:attrNameLst>
                                      </p:cBhvr>
                                      <p:tavLst>
                                        <p:tav tm="0">
                                          <p:val>
                                            <p:strVal val="#ppt_h"/>
                                          </p:val>
                                        </p:tav>
                                        <p:tav tm="100000">
                                          <p:val>
                                            <p:strVal val="#ppt_h"/>
                                          </p:val>
                                        </p:tav>
                                      </p:tavLst>
                                    </p:anim>
                                    <p:anim calcmode="lin" valueType="num">
                                      <p:cBhvr>
                                        <p:cTn id="15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5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5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60"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1" grpId="0" animBg="1"/>
      <p:bldP spid="11" grpId="1" animBg="1"/>
      <p:bldP spid="9" grpId="0" animBg="1"/>
      <p:bldP spid="7" grpId="0" animBg="1"/>
      <p:bldP spid="12" grpId="0" animBg="1"/>
      <p:bldP spid="6" grpId="0" animBg="1"/>
      <p:bldP spid="3" grpId="0" animBg="1"/>
      <p:bldP spid="3" grpId="1" animBg="1"/>
      <p:bldP spid="13" grpId="0" animBg="1"/>
      <p:bldP spid="2" grpId="0"/>
      <p:bldP spid="4"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66755.jpg"/>
          <p:cNvPicPr>
            <a:picLocks noChangeAspect="1"/>
          </p:cNvPicPr>
          <p:nvPr/>
        </p:nvPicPr>
        <p:blipFill>
          <a:blip r:embed="rId2"/>
          <a:stretch>
            <a:fillRect/>
          </a:stretch>
        </p:blipFill>
        <p:spPr>
          <a:xfrm>
            <a:off x="0" y="0"/>
            <a:ext cx="9144000" cy="6858000"/>
          </a:xfrm>
          <a:prstGeom prst="rect">
            <a:avLst/>
          </a:prstGeom>
        </p:spPr>
      </p:pic>
      <p:pic>
        <p:nvPicPr>
          <p:cNvPr id="4" name="Picture 4" descr="1244564717_schkoljnaja"/>
          <p:cNvPicPr>
            <a:picLocks noChangeAspect="1" noChangeArrowheads="1"/>
          </p:cNvPicPr>
          <p:nvPr/>
        </p:nvPicPr>
        <p:blipFill>
          <a:blip r:embed="rId3"/>
          <a:srcRect/>
          <a:stretch>
            <a:fillRect/>
          </a:stretch>
        </p:blipFill>
        <p:spPr bwMode="auto">
          <a:xfrm>
            <a:off x="214282" y="0"/>
            <a:ext cx="9144000" cy="6859588"/>
          </a:xfrm>
          <a:prstGeom prst="rect">
            <a:avLst/>
          </a:prstGeom>
          <a:noFill/>
          <a:ln w="9525">
            <a:noFill/>
            <a:miter lim="800000"/>
            <a:headEnd/>
            <a:tailEnd/>
          </a:ln>
        </p:spPr>
      </p:pic>
      <p:sp>
        <p:nvSpPr>
          <p:cNvPr id="5" name="TextBox 4"/>
          <p:cNvSpPr txBox="1"/>
          <p:nvPr/>
        </p:nvSpPr>
        <p:spPr>
          <a:xfrm rot="21363718">
            <a:off x="1964470" y="2178184"/>
            <a:ext cx="5517729" cy="1569660"/>
          </a:xfrm>
          <a:prstGeom prst="rect">
            <a:avLst/>
          </a:prstGeom>
          <a:noFill/>
        </p:spPr>
        <p:txBody>
          <a:bodyPr wrap="none" rtlCol="0">
            <a:spAutoFit/>
          </a:bodyPr>
          <a:lstStyle/>
          <a:p>
            <a:r>
              <a:rPr lang="uk-UA" sz="4800" b="1" i="1" dirty="0" smtClean="0">
                <a:solidFill>
                  <a:srgbClr val="0000FF"/>
                </a:solidFill>
                <a:latin typeface="Times New Roman" pitchFamily="18" charset="0"/>
                <a:cs typeface="Times New Roman" pitchFamily="18" charset="0"/>
              </a:rPr>
              <a:t>Домашнє завдання</a:t>
            </a:r>
          </a:p>
          <a:p>
            <a:r>
              <a:rPr lang="uk-UA" sz="4800" b="1" i="1" dirty="0" smtClean="0">
                <a:solidFill>
                  <a:srgbClr val="0000FF"/>
                </a:solidFill>
                <a:latin typeface="Times New Roman" pitchFamily="18" charset="0"/>
                <a:cs typeface="Times New Roman" pitchFamily="18" charset="0"/>
              </a:rPr>
              <a:t>§22, № 2-4стор.169</a:t>
            </a:r>
            <a:r>
              <a:rPr lang="uk-UA" sz="4000" b="1" i="1" dirty="0" smtClean="0">
                <a:solidFill>
                  <a:srgbClr val="0000FF"/>
                </a:solidFill>
                <a:latin typeface="Times New Roman" pitchFamily="18" charset="0"/>
                <a:cs typeface="Times New Roman" pitchFamily="18" charset="0"/>
              </a:rPr>
              <a:t>.</a:t>
            </a:r>
            <a:endParaRPr lang="ru-RU" sz="40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2257.jpg"/>
          <p:cNvPicPr>
            <a:picLocks noChangeAspect="1"/>
          </p:cNvPicPr>
          <p:nvPr/>
        </p:nvPicPr>
        <p:blipFill>
          <a:blip r:embed="rId3"/>
          <a:stretch>
            <a:fillRect/>
          </a:stretch>
        </p:blipFill>
        <p:spPr>
          <a:xfrm>
            <a:off x="0" y="0"/>
            <a:ext cx="9144000" cy="6858000"/>
          </a:xfrm>
          <a:prstGeom prst="rect">
            <a:avLst/>
          </a:prstGeom>
        </p:spPr>
      </p:pic>
      <p:pic>
        <p:nvPicPr>
          <p:cNvPr id="23560" name="Picture 8" descr="03"/>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3556" name="Rectangle 4"/>
          <p:cNvSpPr>
            <a:spLocks noChangeArrowheads="1"/>
          </p:cNvSpPr>
          <p:nvPr/>
        </p:nvSpPr>
        <p:spPr bwMode="auto">
          <a:xfrm>
            <a:off x="1928794" y="214290"/>
            <a:ext cx="3571900" cy="461665"/>
          </a:xfrm>
          <a:prstGeom prst="rect">
            <a:avLst/>
          </a:prstGeom>
          <a:noFill/>
          <a:ln w="9525">
            <a:noFill/>
            <a:miter lim="800000"/>
            <a:headEnd/>
            <a:tailEnd/>
          </a:ln>
        </p:spPr>
        <p:txBody>
          <a:bodyPr wrap="square">
            <a:spAutoFit/>
          </a:bodyPr>
          <a:lstStyle/>
          <a:p>
            <a:pPr>
              <a:spcBef>
                <a:spcPct val="50000"/>
              </a:spcBef>
            </a:pPr>
            <a:r>
              <a:rPr lang="uk-UA" sz="2400" b="1" i="1" u="none" dirty="0" smtClean="0">
                <a:solidFill>
                  <a:srgbClr val="6600CC"/>
                </a:solidFill>
                <a:latin typeface="Times New Roman" pitchFamily="18" charset="0"/>
                <a:cs typeface="Times New Roman" pitchFamily="18" charset="0"/>
              </a:rPr>
              <a:t>Історичні відомості</a:t>
            </a:r>
            <a:endParaRPr lang="uk-UA" sz="2400" b="1" u="none" dirty="0">
              <a:solidFill>
                <a:srgbClr val="6600CC"/>
              </a:solidFill>
              <a:latin typeface="Times New Roman" pitchFamily="18" charset="0"/>
              <a:cs typeface="Times New Roman" pitchFamily="18" charset="0"/>
            </a:endParaRPr>
          </a:p>
        </p:txBody>
      </p:sp>
      <p:sp>
        <p:nvSpPr>
          <p:cNvPr id="23557" name="Rectangle 5"/>
          <p:cNvSpPr>
            <a:spLocks noChangeArrowheads="1"/>
          </p:cNvSpPr>
          <p:nvPr/>
        </p:nvSpPr>
        <p:spPr bwMode="auto">
          <a:xfrm>
            <a:off x="928662" y="1000108"/>
            <a:ext cx="7715304" cy="4893647"/>
          </a:xfrm>
          <a:prstGeom prst="rect">
            <a:avLst/>
          </a:prstGeom>
          <a:noFill/>
          <a:ln w="9525">
            <a:noFill/>
            <a:miter lim="800000"/>
            <a:headEnd/>
            <a:tailEnd/>
          </a:ln>
        </p:spPr>
        <p:txBody>
          <a:bodyPr wrap="square" anchor="ctr">
            <a:spAutoFit/>
          </a:bodyPr>
          <a:lstStyle/>
          <a:p>
            <a:r>
              <a:rPr lang="ru-RU" sz="2400" b="1" i="1" u="none" dirty="0" err="1">
                <a:solidFill>
                  <a:srgbClr val="002060"/>
                </a:solidFill>
                <a:latin typeface="Times New Roman" pitchFamily="18" charset="0"/>
                <a:cs typeface="Times New Roman" pitchFamily="18" charset="0"/>
              </a:rPr>
              <a:t>Ще</a:t>
            </a:r>
            <a:r>
              <a:rPr lang="ru-RU" sz="2400" b="1" i="1" u="none" dirty="0">
                <a:solidFill>
                  <a:srgbClr val="002060"/>
                </a:solidFill>
                <a:latin typeface="Times New Roman" pitchFamily="18" charset="0"/>
                <a:cs typeface="Times New Roman" pitchFamily="18" charset="0"/>
              </a:rPr>
              <a:t> в </a:t>
            </a:r>
            <a:r>
              <a:rPr lang="ru-RU" sz="2400" b="1" i="1" u="none" dirty="0" err="1">
                <a:solidFill>
                  <a:srgbClr val="002060"/>
                </a:solidFill>
                <a:latin typeface="Times New Roman" pitchFamily="18" charset="0"/>
                <a:cs typeface="Times New Roman" pitchFamily="18" charset="0"/>
              </a:rPr>
              <a:t>глибокій</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старовині</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з'явилися</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різні</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ігри</a:t>
            </a:r>
            <a:r>
              <a:rPr lang="ru-RU" sz="2400" b="1" i="1" u="none" dirty="0">
                <a:solidFill>
                  <a:srgbClr val="002060"/>
                </a:solidFill>
                <a:latin typeface="Times New Roman" pitchFamily="18" charset="0"/>
                <a:cs typeface="Times New Roman" pitchFamily="18" charset="0"/>
              </a:rPr>
              <a:t>.</a:t>
            </a:r>
          </a:p>
          <a:p>
            <a:r>
              <a:rPr lang="ru-RU" sz="2400" b="1" i="1" u="none" dirty="0">
                <a:solidFill>
                  <a:srgbClr val="002060"/>
                </a:solidFill>
                <a:latin typeface="Times New Roman" pitchFamily="18" charset="0"/>
                <a:cs typeface="Times New Roman" pitchFamily="18" charset="0"/>
              </a:rPr>
              <a:t>У </a:t>
            </a:r>
            <a:r>
              <a:rPr lang="ru-RU" sz="2400" b="1" i="1" u="none" dirty="0" err="1">
                <a:solidFill>
                  <a:srgbClr val="002060"/>
                </a:solidFill>
                <a:latin typeface="Times New Roman" pitchFamily="18" charset="0"/>
                <a:cs typeface="Times New Roman" pitchFamily="18" charset="0"/>
              </a:rPr>
              <a:t>Древній</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Греції</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і</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Римі</a:t>
            </a:r>
            <a:r>
              <a:rPr lang="ru-RU" sz="2400" b="1" i="1" u="none" dirty="0">
                <a:solidFill>
                  <a:srgbClr val="002060"/>
                </a:solidFill>
                <a:latin typeface="Times New Roman" pitchFamily="18" charset="0"/>
                <a:cs typeface="Times New Roman" pitchFamily="18" charset="0"/>
              </a:rPr>
              <a:t> широкого </a:t>
            </a:r>
            <a:r>
              <a:rPr lang="ru-RU" sz="2400" b="1" i="1" u="none" dirty="0" err="1">
                <a:solidFill>
                  <a:srgbClr val="002060"/>
                </a:solidFill>
                <a:latin typeface="Times New Roman" pitchFamily="18" charset="0"/>
                <a:cs typeface="Times New Roman" pitchFamily="18" charset="0"/>
              </a:rPr>
              <a:t>поширення</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набули</a:t>
            </a:r>
            <a:endParaRPr lang="ru-RU" sz="2400" b="1" i="1" u="none" dirty="0">
              <a:solidFill>
                <a:srgbClr val="002060"/>
              </a:solidFill>
              <a:latin typeface="Times New Roman" pitchFamily="18" charset="0"/>
              <a:cs typeface="Times New Roman" pitchFamily="18" charset="0"/>
            </a:endParaRPr>
          </a:p>
          <a:p>
            <a:r>
              <a:rPr lang="ru-RU" sz="2400" b="1" i="1" u="none" dirty="0" err="1">
                <a:solidFill>
                  <a:srgbClr val="002060"/>
                </a:solidFill>
                <a:latin typeface="Times New Roman" pitchFamily="18" charset="0"/>
                <a:cs typeface="Times New Roman" pitchFamily="18" charset="0"/>
              </a:rPr>
              <a:t>ігри</a:t>
            </a:r>
            <a:r>
              <a:rPr lang="ru-RU" sz="2400" b="1" i="1" u="none" dirty="0">
                <a:solidFill>
                  <a:srgbClr val="002060"/>
                </a:solidFill>
                <a:latin typeface="Times New Roman" pitchFamily="18" charset="0"/>
                <a:cs typeface="Times New Roman" pitchFamily="18" charset="0"/>
              </a:rPr>
              <a:t> в </a:t>
            </a:r>
            <a:r>
              <a:rPr lang="ru-RU" sz="2400" b="1" i="1" u="none" dirty="0" err="1">
                <a:solidFill>
                  <a:srgbClr val="002060"/>
                </a:solidFill>
                <a:latin typeface="Times New Roman" pitchFamily="18" charset="0"/>
                <a:cs typeface="Times New Roman" pitchFamily="18" charset="0"/>
              </a:rPr>
              <a:t>астрагали</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тобто</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кидання</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кісток</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з</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кінцівок</a:t>
            </a:r>
            <a:r>
              <a:rPr lang="ru-RU" sz="2400" b="1" i="1" u="none" dirty="0">
                <a:solidFill>
                  <a:srgbClr val="002060"/>
                </a:solidFill>
                <a:latin typeface="Times New Roman" pitchFamily="18" charset="0"/>
                <a:cs typeface="Times New Roman" pitchFamily="18" charset="0"/>
              </a:rPr>
              <a:t>  </a:t>
            </a:r>
            <a:r>
              <a:rPr lang="uk-UA" sz="2400" b="1" i="1" u="none" dirty="0">
                <a:solidFill>
                  <a:srgbClr val="002060"/>
                </a:solidFill>
                <a:latin typeface="Times New Roman" pitchFamily="18" charset="0"/>
                <a:cs typeface="Times New Roman" pitchFamily="18" charset="0"/>
              </a:rPr>
              <a:t>тварин</a:t>
            </a:r>
            <a:r>
              <a:rPr lang="ru-RU" sz="2400" b="1" i="1" u="none" dirty="0" smtClean="0">
                <a:solidFill>
                  <a:srgbClr val="002060"/>
                </a:solidFill>
                <a:latin typeface="Times New Roman" pitchFamily="18" charset="0"/>
                <a:cs typeface="Times New Roman" pitchFamily="18" charset="0"/>
              </a:rPr>
              <a:t>) </a:t>
            </a:r>
            <a:r>
              <a:rPr lang="ru-RU" sz="2400" b="1" i="1" u="none" dirty="0" err="1" smtClean="0">
                <a:solidFill>
                  <a:srgbClr val="002060"/>
                </a:solidFill>
                <a:latin typeface="Times New Roman" pitchFamily="18" charset="0"/>
                <a:cs typeface="Times New Roman" pitchFamily="18" charset="0"/>
              </a:rPr>
              <a:t>і</a:t>
            </a:r>
            <a:r>
              <a:rPr lang="ru-RU" sz="2400" b="1" i="1" u="none" dirty="0" smtClean="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гральні</a:t>
            </a:r>
            <a:r>
              <a:rPr lang="ru-RU" sz="2400" b="1" i="1" u="none" dirty="0">
                <a:solidFill>
                  <a:srgbClr val="002060"/>
                </a:solidFill>
                <a:latin typeface="Times New Roman" pitchFamily="18" charset="0"/>
                <a:cs typeface="Times New Roman" pitchFamily="18" charset="0"/>
              </a:rPr>
              <a:t> </a:t>
            </a:r>
            <a:r>
              <a:rPr lang="ru-RU" sz="2400" b="1" i="1" u="none" dirty="0" err="1" smtClean="0">
                <a:solidFill>
                  <a:srgbClr val="002060"/>
                </a:solidFill>
                <a:latin typeface="Times New Roman" pitchFamily="18" charset="0"/>
                <a:cs typeface="Times New Roman" pitchFamily="18" charset="0"/>
              </a:rPr>
              <a:t>кості</a:t>
            </a:r>
            <a:r>
              <a:rPr lang="ru-RU" sz="2400" b="1" i="1" u="none" dirty="0" smtClean="0">
                <a:solidFill>
                  <a:srgbClr val="002060"/>
                </a:solidFill>
                <a:latin typeface="Times New Roman" pitchFamily="18" charset="0"/>
                <a:cs typeface="Times New Roman" pitchFamily="18" charset="0"/>
              </a:rPr>
              <a:t> </a:t>
            </a:r>
            <a:r>
              <a:rPr lang="ru-RU" sz="2400" b="1" i="1" u="none" dirty="0">
                <a:solidFill>
                  <a:srgbClr val="002060"/>
                </a:solidFill>
                <a:latin typeface="Times New Roman" pitchFamily="18" charset="0"/>
                <a:cs typeface="Times New Roman" pitchFamily="18" charset="0"/>
              </a:rPr>
              <a:t>(кубики </a:t>
            </a:r>
            <a:r>
              <a:rPr lang="ru-RU" sz="2400" b="1" i="1" u="none" dirty="0" err="1">
                <a:solidFill>
                  <a:srgbClr val="002060"/>
                </a:solidFill>
                <a:latin typeface="Times New Roman" pitchFamily="18" charset="0"/>
                <a:cs typeface="Times New Roman" pitchFamily="18" charset="0"/>
              </a:rPr>
              <a:t>з</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нанесеними</a:t>
            </a:r>
            <a:r>
              <a:rPr lang="ru-RU" sz="2400" b="1" i="1" u="none" dirty="0">
                <a:solidFill>
                  <a:srgbClr val="002060"/>
                </a:solidFill>
                <a:latin typeface="Times New Roman" pitchFamily="18" charset="0"/>
                <a:cs typeface="Times New Roman" pitchFamily="18" charset="0"/>
              </a:rPr>
              <a:t> на гранях точками).</a:t>
            </a:r>
          </a:p>
          <a:p>
            <a:r>
              <a:rPr lang="ru-RU" sz="2400" b="1" i="1" u="none" dirty="0" err="1" smtClean="0">
                <a:solidFill>
                  <a:srgbClr val="002060"/>
                </a:solidFill>
                <a:latin typeface="Times New Roman" pitchFamily="18" charset="0"/>
                <a:cs typeface="Times New Roman" pitchFamily="18" charset="0"/>
              </a:rPr>
              <a:t>Пізніше</a:t>
            </a:r>
            <a:r>
              <a:rPr lang="ru-RU" sz="2400" b="1" i="1" u="none" dirty="0" smtClean="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азартні</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ігри</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поширилися</a:t>
            </a:r>
            <a:r>
              <a:rPr lang="ru-RU" sz="2400" b="1" i="1" u="none" dirty="0">
                <a:solidFill>
                  <a:srgbClr val="002060"/>
                </a:solidFill>
                <a:latin typeface="Times New Roman" pitchFamily="18" charset="0"/>
                <a:cs typeface="Times New Roman" pitchFamily="18" charset="0"/>
              </a:rPr>
              <a:t> в </a:t>
            </a:r>
            <a:r>
              <a:rPr lang="ru-RU" sz="2400" b="1" i="1" u="none" dirty="0" err="1">
                <a:solidFill>
                  <a:srgbClr val="002060"/>
                </a:solidFill>
                <a:latin typeface="Times New Roman" pitchFamily="18" charset="0"/>
                <a:cs typeface="Times New Roman" pitchFamily="18" charset="0"/>
              </a:rPr>
              <a:t>середньовічній</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Європі</a:t>
            </a:r>
            <a:r>
              <a:rPr lang="ru-RU" sz="2400" b="1" i="1" u="none" dirty="0">
                <a:solidFill>
                  <a:srgbClr val="002060"/>
                </a:solidFill>
                <a:latin typeface="Times New Roman" pitchFamily="18" charset="0"/>
                <a:cs typeface="Times New Roman" pitchFamily="18" charset="0"/>
              </a:rPr>
              <a:t>. </a:t>
            </a:r>
          </a:p>
          <a:p>
            <a:r>
              <a:rPr lang="ru-RU" sz="2400" b="1" i="1" u="none" dirty="0" err="1">
                <a:solidFill>
                  <a:srgbClr val="002060"/>
                </a:solidFill>
                <a:latin typeface="Times New Roman" pitchFamily="18" charset="0"/>
                <a:cs typeface="Times New Roman" pitchFamily="18" charset="0"/>
              </a:rPr>
              <a:t>Зокрема</a:t>
            </a:r>
            <a:r>
              <a:rPr lang="ru-RU" sz="2400" b="1" i="1" u="none" dirty="0">
                <a:solidFill>
                  <a:srgbClr val="002060"/>
                </a:solidFill>
                <a:latin typeface="Times New Roman" pitchFamily="18" charset="0"/>
                <a:cs typeface="Times New Roman" pitchFamily="18" charset="0"/>
              </a:rPr>
              <a:t> у XIV ст. </a:t>
            </a:r>
            <a:r>
              <a:rPr lang="ru-RU" sz="2400" b="1" i="1" u="none" dirty="0" err="1">
                <a:solidFill>
                  <a:srgbClr val="002060"/>
                </a:solidFill>
                <a:latin typeface="Times New Roman" pitchFamily="18" charset="0"/>
                <a:cs typeface="Times New Roman" pitchFamily="18" charset="0"/>
              </a:rPr>
              <a:t>з'явилися</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гральні</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карти</a:t>
            </a:r>
            <a:r>
              <a:rPr lang="ru-RU" sz="2400" b="1" i="1" u="none" dirty="0">
                <a:solidFill>
                  <a:srgbClr val="002060"/>
                </a:solidFill>
                <a:latin typeface="Times New Roman" pitchFamily="18" charset="0"/>
                <a:cs typeface="Times New Roman" pitchFamily="18" charset="0"/>
              </a:rPr>
              <a:t>. </a:t>
            </a:r>
          </a:p>
          <a:p>
            <a:r>
              <a:rPr lang="ru-RU" sz="2400" b="1" i="1" u="none" dirty="0">
                <a:solidFill>
                  <a:srgbClr val="002060"/>
                </a:solidFill>
                <a:latin typeface="Times New Roman" pitchFamily="18" charset="0"/>
                <a:cs typeface="Times New Roman" pitchFamily="18" charset="0"/>
              </a:rPr>
              <a:t>У XVII ст. </a:t>
            </a:r>
            <a:r>
              <a:rPr lang="ru-RU" sz="2400" b="1" i="1" u="none" dirty="0" err="1">
                <a:solidFill>
                  <a:srgbClr val="002060"/>
                </a:solidFill>
                <a:latin typeface="Times New Roman" pitchFamily="18" charset="0"/>
                <a:cs typeface="Times New Roman" pitchFamily="18" charset="0"/>
              </a:rPr>
              <a:t>азартні</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ігри</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сприяли</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зародженню</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і</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становленню</a:t>
            </a:r>
            <a:r>
              <a:rPr lang="ru-RU" sz="2400" b="1" i="1" u="none" dirty="0">
                <a:solidFill>
                  <a:srgbClr val="002060"/>
                </a:solidFill>
                <a:latin typeface="Times New Roman" pitchFamily="18" charset="0"/>
                <a:cs typeface="Times New Roman" pitchFamily="18" charset="0"/>
              </a:rPr>
              <a:t> </a:t>
            </a:r>
            <a:r>
              <a:rPr lang="ru-RU" sz="2400" b="1" i="1" u="none" dirty="0" err="1" smtClean="0">
                <a:solidFill>
                  <a:srgbClr val="002060"/>
                </a:solidFill>
                <a:latin typeface="Times New Roman" pitchFamily="18" charset="0"/>
                <a:cs typeface="Times New Roman" pitchFamily="18" charset="0"/>
              </a:rPr>
              <a:t>комбінаторики</a:t>
            </a:r>
            <a:r>
              <a:rPr lang="ru-RU" sz="2400" b="1" i="1" u="none" dirty="0" smtClean="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і</a:t>
            </a:r>
            <a:r>
              <a:rPr lang="ru-RU" sz="2400" b="1" i="1" u="none" dirty="0">
                <a:solidFill>
                  <a:srgbClr val="002060"/>
                </a:solidFill>
                <a:latin typeface="Times New Roman" pitchFamily="18" charset="0"/>
                <a:cs typeface="Times New Roman" pitchFamily="18" charset="0"/>
              </a:rPr>
              <a:t> науки про </a:t>
            </a:r>
            <a:r>
              <a:rPr lang="ru-RU" sz="2400" b="1" i="1" u="none" dirty="0" err="1">
                <a:solidFill>
                  <a:srgbClr val="002060"/>
                </a:solidFill>
                <a:latin typeface="Times New Roman" pitchFamily="18" charset="0"/>
                <a:cs typeface="Times New Roman" pitchFamily="18" charset="0"/>
              </a:rPr>
              <a:t>випадкове</a:t>
            </a:r>
            <a:r>
              <a:rPr lang="ru-RU" sz="2400" b="1" i="1" u="none" dirty="0">
                <a:solidFill>
                  <a:srgbClr val="002060"/>
                </a:solidFill>
                <a:latin typeface="Times New Roman" pitchFamily="18" charset="0"/>
                <a:cs typeface="Times New Roman" pitchFamily="18" charset="0"/>
              </a:rPr>
              <a:t>. </a:t>
            </a:r>
          </a:p>
          <a:p>
            <a:r>
              <a:rPr lang="ru-RU" sz="2400" b="1" i="1" u="none" dirty="0" err="1">
                <a:solidFill>
                  <a:srgbClr val="002060"/>
                </a:solidFill>
                <a:latin typeface="Times New Roman" pitchFamily="18" charset="0"/>
                <a:cs typeface="Times New Roman" pitchFamily="18" charset="0"/>
              </a:rPr>
              <a:t>Учені</a:t>
            </a:r>
            <a:r>
              <a:rPr lang="ru-RU" sz="2400" b="1" i="1" u="none" dirty="0">
                <a:solidFill>
                  <a:srgbClr val="002060"/>
                </a:solidFill>
                <a:latin typeface="Times New Roman" pitchFamily="18" charset="0"/>
                <a:cs typeface="Times New Roman" pitchFamily="18" charset="0"/>
              </a:rPr>
              <a:t> XV - XVII </a:t>
            </a:r>
            <a:r>
              <a:rPr lang="ru-RU" sz="2400" b="1" i="1" dirty="0" smtClean="0">
                <a:solidFill>
                  <a:srgbClr val="002060"/>
                </a:solidFill>
                <a:latin typeface="Times New Roman" pitchFamily="18" charset="0"/>
                <a:cs typeface="Times New Roman" pitchFamily="18" charset="0"/>
              </a:rPr>
              <a:t>ст</a:t>
            </a:r>
            <a:r>
              <a:rPr lang="ru-RU" sz="2400" b="1" i="1" u="none" dirty="0" smtClean="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багато</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уваги</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приділили</a:t>
            </a:r>
            <a:endParaRPr lang="ru-RU" sz="2400" b="1" i="1" u="none" dirty="0">
              <a:solidFill>
                <a:srgbClr val="002060"/>
              </a:solidFill>
              <a:latin typeface="Times New Roman" pitchFamily="18" charset="0"/>
              <a:cs typeface="Times New Roman" pitchFamily="18" charset="0"/>
            </a:endParaRPr>
          </a:p>
          <a:p>
            <a:r>
              <a:rPr lang="ru-RU" sz="2400" b="1" i="1" u="none" dirty="0" err="1">
                <a:solidFill>
                  <a:srgbClr val="002060"/>
                </a:solidFill>
                <a:latin typeface="Times New Roman" pitchFamily="18" charset="0"/>
                <a:cs typeface="Times New Roman" pitchFamily="18" charset="0"/>
              </a:rPr>
              <a:t>розв’язуванню</a:t>
            </a:r>
            <a:r>
              <a:rPr lang="ru-RU" sz="2400" b="1" i="1" u="none" dirty="0">
                <a:solidFill>
                  <a:srgbClr val="002060"/>
                </a:solidFill>
                <a:latin typeface="Times New Roman" pitchFamily="18" charset="0"/>
                <a:cs typeface="Times New Roman" pitchFamily="18" charset="0"/>
              </a:rPr>
              <a:t> </a:t>
            </a:r>
            <a:r>
              <a:rPr lang="ru-RU" sz="2400" b="1" i="1" u="none" dirty="0" err="1">
                <a:solidFill>
                  <a:srgbClr val="002060"/>
                </a:solidFill>
                <a:latin typeface="Times New Roman" pitchFamily="18" charset="0"/>
                <a:cs typeface="Times New Roman" pitchFamily="18" charset="0"/>
              </a:rPr>
              <a:t>завдань</a:t>
            </a:r>
            <a:r>
              <a:rPr lang="ru-RU" sz="2400" b="1" i="1" u="none" dirty="0">
                <a:solidFill>
                  <a:srgbClr val="002060"/>
                </a:solidFill>
                <a:latin typeface="Times New Roman" pitchFamily="18" charset="0"/>
                <a:cs typeface="Times New Roman" pitchFamily="18" charset="0"/>
              </a:rPr>
              <a:t> про </a:t>
            </a:r>
            <a:r>
              <a:rPr lang="ru-RU" sz="2400" b="1" i="1" u="none" dirty="0" err="1">
                <a:solidFill>
                  <a:srgbClr val="002060"/>
                </a:solidFill>
                <a:latin typeface="Times New Roman" pitchFamily="18" charset="0"/>
                <a:cs typeface="Times New Roman" pitchFamily="18" charset="0"/>
              </a:rPr>
              <a:t>поділ</a:t>
            </a:r>
            <a:r>
              <a:rPr lang="ru-RU" sz="2400" b="1" i="1" u="none" dirty="0">
                <a:solidFill>
                  <a:srgbClr val="002060"/>
                </a:solidFill>
                <a:latin typeface="Times New Roman" pitchFamily="18" charset="0"/>
                <a:cs typeface="Times New Roman" pitchFamily="18" charset="0"/>
              </a:rPr>
              <a:t> ставки, </a:t>
            </a:r>
            <a:r>
              <a:rPr lang="ru-RU" sz="2400" b="1" i="1" u="none" dirty="0" smtClean="0">
                <a:solidFill>
                  <a:srgbClr val="002060"/>
                </a:solidFill>
                <a:latin typeface="Times New Roman" pitchFamily="18" charset="0"/>
                <a:cs typeface="Times New Roman" pitchFamily="18" charset="0"/>
              </a:rPr>
              <a:t>про </a:t>
            </a:r>
            <a:r>
              <a:rPr lang="ru-RU" sz="2400" b="1" i="1" u="none" dirty="0" err="1">
                <a:solidFill>
                  <a:srgbClr val="002060"/>
                </a:solidFill>
                <a:latin typeface="Times New Roman" pitchFamily="18" charset="0"/>
                <a:cs typeface="Times New Roman" pitchFamily="18" charset="0"/>
              </a:rPr>
              <a:t>гру</a:t>
            </a:r>
            <a:r>
              <a:rPr lang="ru-RU" sz="2400" b="1" i="1" u="none" dirty="0">
                <a:solidFill>
                  <a:srgbClr val="002060"/>
                </a:solidFill>
                <a:latin typeface="Times New Roman" pitchFamily="18" charset="0"/>
                <a:cs typeface="Times New Roman" pitchFamily="18" charset="0"/>
              </a:rPr>
              <a:t> в </a:t>
            </a:r>
            <a:r>
              <a:rPr lang="ru-RU" sz="2400" b="1" i="1" u="none" dirty="0" err="1" smtClean="0">
                <a:solidFill>
                  <a:srgbClr val="002060"/>
                </a:solidFill>
                <a:latin typeface="Times New Roman" pitchFamily="18" charset="0"/>
                <a:cs typeface="Times New Roman" pitchFamily="18" charset="0"/>
              </a:rPr>
              <a:t>кості</a:t>
            </a:r>
            <a:r>
              <a:rPr lang="ru-RU" sz="2400" b="1" i="1" u="none" dirty="0" smtClean="0">
                <a:solidFill>
                  <a:srgbClr val="002060"/>
                </a:solidFill>
                <a:latin typeface="Times New Roman" pitchFamily="18" charset="0"/>
                <a:cs typeface="Times New Roman" pitchFamily="18" charset="0"/>
              </a:rPr>
              <a:t>, </a:t>
            </a:r>
            <a:r>
              <a:rPr lang="ru-RU" sz="2400" b="1" i="1" u="none" dirty="0">
                <a:solidFill>
                  <a:srgbClr val="002060"/>
                </a:solidFill>
                <a:latin typeface="Times New Roman" pitchFamily="18" charset="0"/>
                <a:cs typeface="Times New Roman" pitchFamily="18" charset="0"/>
              </a:rPr>
              <a:t>про </a:t>
            </a:r>
            <a:r>
              <a:rPr lang="ru-RU" sz="2400" b="1" i="1" u="none" dirty="0" err="1">
                <a:solidFill>
                  <a:srgbClr val="002060"/>
                </a:solidFill>
                <a:latin typeface="Times New Roman" pitchFamily="18" charset="0"/>
                <a:cs typeface="Times New Roman" pitchFamily="18" charset="0"/>
              </a:rPr>
              <a:t>лотереї</a:t>
            </a:r>
            <a:r>
              <a:rPr lang="ru-RU" sz="2400" b="1" i="1" u="none" dirty="0">
                <a:solidFill>
                  <a:srgbClr val="002060"/>
                </a:solidFill>
                <a:latin typeface="Times New Roman" pitchFamily="18" charset="0"/>
                <a:cs typeface="Times New Roman" pitchFamily="18" charset="0"/>
              </a:rPr>
              <a:t>.</a:t>
            </a:r>
            <a:endParaRPr lang="ru-RU" b="1" i="1" u="none"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ipe(up)">
                                      <p:cBhvr>
                                        <p:cTn id="7" dur="2000"/>
                                        <p:tgtEl>
                                          <p:spTgt spid="2356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wipe(left)">
                                      <p:cBhvr>
                                        <p:cTn id="11" dur="1000"/>
                                        <p:tgtEl>
                                          <p:spTgt spid="23556"/>
                                        </p:tgtEl>
                                      </p:cBhvr>
                                    </p:animEffect>
                                  </p:childTnLst>
                                </p:cTn>
                              </p:par>
                            </p:childTnLst>
                          </p:cTn>
                        </p:par>
                        <p:par>
                          <p:cTn id="12" fill="hold">
                            <p:stCondLst>
                              <p:cond delay="3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23557"/>
                                        </p:tgtEl>
                                        <p:attrNameLst>
                                          <p:attrName>style.visibility</p:attrName>
                                        </p:attrNameLst>
                                      </p:cBhvr>
                                      <p:to>
                                        <p:strVal val="visible"/>
                                      </p:to>
                                    </p:set>
                                    <p:animEffect transition="in" filter="fade">
                                      <p:cBhvr>
                                        <p:cTn id="15" dur="1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нутый угол 9"/>
          <p:cNvSpPr/>
          <p:nvPr/>
        </p:nvSpPr>
        <p:spPr>
          <a:xfrm>
            <a:off x="0" y="0"/>
            <a:ext cx="9144000" cy="6858000"/>
          </a:xfrm>
          <a:prstGeom prst="foldedCorne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28596" y="214290"/>
            <a:ext cx="8429684" cy="5262979"/>
          </a:xfrm>
          <a:prstGeom prst="rect">
            <a:avLst/>
          </a:prstGeom>
        </p:spPr>
        <p:txBody>
          <a:bodyPr wrap="square">
            <a:spAutoFit/>
          </a:bodyPr>
          <a:lstStyle/>
          <a:p>
            <a:r>
              <a:rPr lang="uk-UA" sz="3600" b="1" i="1" dirty="0" smtClean="0">
                <a:solidFill>
                  <a:srgbClr val="FF0000"/>
                </a:solidFill>
                <a:latin typeface="Times New Roman" pitchFamily="18" charset="0"/>
                <a:cs typeface="Times New Roman" pitchFamily="18" charset="0"/>
              </a:rPr>
              <a:t>Подія  </a:t>
            </a:r>
            <a:r>
              <a:rPr lang="uk-UA" sz="3600" b="1" i="1" dirty="0" smtClean="0">
                <a:solidFill>
                  <a:srgbClr val="0000FF"/>
                </a:solidFill>
                <a:latin typeface="Times New Roman" pitchFamily="18" charset="0"/>
                <a:cs typeface="Times New Roman" pitchFamily="18" charset="0"/>
              </a:rPr>
              <a:t>—</a:t>
            </a:r>
            <a:r>
              <a:rPr lang="uk-UA" sz="3200" b="1" i="1" dirty="0" smtClean="0">
                <a:solidFill>
                  <a:srgbClr val="0000FF"/>
                </a:solidFill>
                <a:latin typeface="Times New Roman" pitchFamily="18" charset="0"/>
                <a:cs typeface="Times New Roman" pitchFamily="18" charset="0"/>
              </a:rPr>
              <a:t> це явище, про яке можна сказати, що воно відбувається чи не відбувається за певних умов. Події позначаються великими буквами латинського алфавіту (можна використовувати індексацію</a:t>
            </a:r>
            <a:r>
              <a:rPr lang="uk-UA" sz="3600" b="1" i="1" dirty="0" smtClean="0">
                <a:solidFill>
                  <a:srgbClr val="0000FF"/>
                </a:solidFill>
                <a:latin typeface="Times New Roman" pitchFamily="18" charset="0"/>
                <a:cs typeface="Times New Roman" pitchFamily="18" charset="0"/>
              </a:rPr>
              <a:t>):</a:t>
            </a:r>
          </a:p>
          <a:p>
            <a:pPr algn="ctr"/>
            <a:r>
              <a:rPr lang="uk-UA" sz="3600" b="1" i="1" dirty="0" smtClean="0">
                <a:solidFill>
                  <a:srgbClr val="0000FF"/>
                </a:solidFill>
                <a:latin typeface="Times New Roman" pitchFamily="18" charset="0"/>
                <a:cs typeface="Times New Roman" pitchFamily="18" charset="0"/>
              </a:rPr>
              <a:t> </a:t>
            </a:r>
            <a:r>
              <a:rPr lang="en-US" sz="3600" b="1" i="1" dirty="0" smtClean="0">
                <a:solidFill>
                  <a:srgbClr val="0000FF"/>
                </a:solidFill>
                <a:latin typeface="Times New Roman" pitchFamily="18" charset="0"/>
                <a:cs typeface="Times New Roman" pitchFamily="18" charset="0"/>
              </a:rPr>
              <a:t>A</a:t>
            </a:r>
            <a:r>
              <a:rPr lang="ru-RU" sz="3600" b="1" i="1" dirty="0" smtClean="0">
                <a:solidFill>
                  <a:srgbClr val="0000FF"/>
                </a:solidFill>
                <a:latin typeface="Times New Roman" pitchFamily="18" charset="0"/>
                <a:cs typeface="Times New Roman" pitchFamily="18" charset="0"/>
              </a:rPr>
              <a:t>, </a:t>
            </a:r>
            <a:r>
              <a:rPr lang="en-US" sz="3600" b="1" i="1" dirty="0" smtClean="0">
                <a:solidFill>
                  <a:srgbClr val="0000FF"/>
                </a:solidFill>
                <a:latin typeface="Times New Roman" pitchFamily="18" charset="0"/>
                <a:cs typeface="Times New Roman" pitchFamily="18" charset="0"/>
              </a:rPr>
              <a:t>B</a:t>
            </a:r>
            <a:r>
              <a:rPr lang="ru-RU" sz="3600" b="1" i="1" dirty="0" smtClean="0">
                <a:solidFill>
                  <a:srgbClr val="0000FF"/>
                </a:solidFill>
                <a:latin typeface="Times New Roman" pitchFamily="18" charset="0"/>
                <a:cs typeface="Times New Roman" pitchFamily="18" charset="0"/>
              </a:rPr>
              <a:t>, </a:t>
            </a:r>
            <a:r>
              <a:rPr lang="en-US" sz="3600" b="1" i="1" dirty="0" smtClean="0">
                <a:solidFill>
                  <a:srgbClr val="0000FF"/>
                </a:solidFill>
                <a:latin typeface="Times New Roman" pitchFamily="18" charset="0"/>
                <a:cs typeface="Times New Roman" pitchFamily="18" charset="0"/>
              </a:rPr>
              <a:t>C</a:t>
            </a:r>
            <a:r>
              <a:rPr lang="ru-RU" sz="3600" b="1" i="1" dirty="0" smtClean="0">
                <a:solidFill>
                  <a:srgbClr val="0000FF"/>
                </a:solidFill>
                <a:latin typeface="Times New Roman" pitchFamily="18" charset="0"/>
                <a:cs typeface="Times New Roman" pitchFamily="18" charset="0"/>
              </a:rPr>
              <a:t>, … </a:t>
            </a:r>
            <a:r>
              <a:rPr lang="uk-UA" sz="3600" b="1" i="1" dirty="0" smtClean="0">
                <a:solidFill>
                  <a:srgbClr val="0000FF"/>
                </a:solidFill>
                <a:latin typeface="Times New Roman" pitchFamily="18" charset="0"/>
                <a:cs typeface="Times New Roman" pitchFamily="18" charset="0"/>
              </a:rPr>
              <a:t>або </a:t>
            </a:r>
            <a:r>
              <a:rPr lang="en-US" sz="3600" b="1" i="1" dirty="0" smtClean="0">
                <a:solidFill>
                  <a:srgbClr val="0000FF"/>
                </a:solidFill>
                <a:latin typeface="Times New Roman" pitchFamily="18" charset="0"/>
                <a:cs typeface="Times New Roman" pitchFamily="18" charset="0"/>
              </a:rPr>
              <a:t>A</a:t>
            </a:r>
            <a:r>
              <a:rPr lang="ru-RU" sz="2400" b="1" i="1" dirty="0" smtClean="0">
                <a:solidFill>
                  <a:srgbClr val="0000FF"/>
                </a:solidFill>
                <a:latin typeface="Times New Roman" pitchFamily="18" charset="0"/>
                <a:cs typeface="Times New Roman" pitchFamily="18" charset="0"/>
              </a:rPr>
              <a:t>1</a:t>
            </a:r>
            <a:r>
              <a:rPr lang="ru-RU" sz="3600" b="1" i="1" dirty="0" smtClean="0">
                <a:solidFill>
                  <a:srgbClr val="0000FF"/>
                </a:solidFill>
                <a:latin typeface="Times New Roman" pitchFamily="18" charset="0"/>
                <a:cs typeface="Times New Roman" pitchFamily="18" charset="0"/>
              </a:rPr>
              <a:t>, </a:t>
            </a:r>
            <a:r>
              <a:rPr lang="en-US" sz="3600" b="1" i="1" dirty="0" smtClean="0">
                <a:solidFill>
                  <a:srgbClr val="0000FF"/>
                </a:solidFill>
                <a:latin typeface="Times New Roman" pitchFamily="18" charset="0"/>
                <a:cs typeface="Times New Roman" pitchFamily="18" charset="0"/>
              </a:rPr>
              <a:t>A</a:t>
            </a:r>
            <a:r>
              <a:rPr lang="ru-RU" sz="2800" b="1" i="1" dirty="0" smtClean="0">
                <a:solidFill>
                  <a:srgbClr val="0000FF"/>
                </a:solidFill>
                <a:latin typeface="Times New Roman" pitchFamily="18" charset="0"/>
                <a:cs typeface="Times New Roman" pitchFamily="18" charset="0"/>
              </a:rPr>
              <a:t>2,</a:t>
            </a:r>
            <a:r>
              <a:rPr lang="ru-RU" sz="3600" b="1" i="1" dirty="0" smtClean="0">
                <a:solidFill>
                  <a:srgbClr val="0000FF"/>
                </a:solidFill>
                <a:latin typeface="Times New Roman" pitchFamily="18" charset="0"/>
                <a:cs typeface="Times New Roman" pitchFamily="18" charset="0"/>
              </a:rPr>
              <a:t> </a:t>
            </a:r>
            <a:r>
              <a:rPr lang="en-US" sz="3600" b="1" i="1" dirty="0" smtClean="0">
                <a:solidFill>
                  <a:srgbClr val="0000FF"/>
                </a:solidFill>
                <a:latin typeface="Times New Roman" pitchFamily="18" charset="0"/>
                <a:cs typeface="Times New Roman" pitchFamily="18" charset="0"/>
              </a:rPr>
              <a:t>A</a:t>
            </a:r>
            <a:r>
              <a:rPr lang="ru-RU" sz="2800" b="1" i="1" dirty="0" smtClean="0">
                <a:solidFill>
                  <a:srgbClr val="0000FF"/>
                </a:solidFill>
                <a:latin typeface="Times New Roman" pitchFamily="18" charset="0"/>
                <a:cs typeface="Times New Roman" pitchFamily="18" charset="0"/>
              </a:rPr>
              <a:t>3</a:t>
            </a:r>
            <a:r>
              <a:rPr lang="ru-RU" sz="3600" b="1" i="1" dirty="0" smtClean="0">
                <a:solidFill>
                  <a:srgbClr val="0000FF"/>
                </a:solidFill>
                <a:latin typeface="Times New Roman" pitchFamily="18" charset="0"/>
                <a:cs typeface="Times New Roman" pitchFamily="18" charset="0"/>
              </a:rPr>
              <a:t>, … </a:t>
            </a:r>
          </a:p>
          <a:p>
            <a:pPr algn="ctr"/>
            <a:endParaRPr lang="ru-RU" sz="3600" b="1" i="1" dirty="0" smtClean="0">
              <a:solidFill>
                <a:srgbClr val="00FFFF"/>
              </a:solidFill>
              <a:latin typeface="Times New Roman" pitchFamily="18" charset="0"/>
              <a:cs typeface="Times New Roman" pitchFamily="18" charset="0"/>
            </a:endParaRPr>
          </a:p>
          <a:p>
            <a:r>
              <a:rPr lang="uk-UA" sz="3200" b="1" i="1" dirty="0" smtClean="0">
                <a:solidFill>
                  <a:srgbClr val="006600"/>
                </a:solidFill>
                <a:latin typeface="Times New Roman" pitchFamily="18" charset="0"/>
                <a:cs typeface="Times New Roman" pitchFamily="18" charset="0"/>
              </a:rPr>
              <a:t>Будь-яка подія відбувається внаслідок випробування (ймовірнісного експерименту, досліду).</a:t>
            </a:r>
            <a:endParaRPr lang="uk-UA" sz="3200" b="1" i="1" dirty="0">
              <a:solidFill>
                <a:srgbClr val="006600"/>
              </a:solidFill>
              <a:latin typeface="Times New Roman" pitchFamily="18" charset="0"/>
              <a:cs typeface="Times New Roman" pitchFamily="18" charset="0"/>
            </a:endParaRPr>
          </a:p>
        </p:txBody>
      </p:sp>
      <p:sp>
        <p:nvSpPr>
          <p:cNvPr id="5" name="Прямоугольник 4"/>
          <p:cNvSpPr/>
          <p:nvPr/>
        </p:nvSpPr>
        <p:spPr>
          <a:xfrm>
            <a:off x="571472" y="5286388"/>
            <a:ext cx="8572528" cy="1138773"/>
          </a:xfrm>
          <a:prstGeom prst="rect">
            <a:avLst/>
          </a:prstGeom>
        </p:spPr>
        <p:txBody>
          <a:bodyPr wrap="square">
            <a:spAutoFit/>
          </a:bodyPr>
          <a:lstStyle/>
          <a:p>
            <a:r>
              <a:rPr lang="uk-UA" sz="3600" b="1" i="1" dirty="0" smtClean="0">
                <a:solidFill>
                  <a:srgbClr val="FF0000"/>
                </a:solidFill>
                <a:latin typeface="Times New Roman" pitchFamily="18" charset="0"/>
                <a:cs typeface="Times New Roman" pitchFamily="18" charset="0"/>
              </a:rPr>
              <a:t>Випробування </a:t>
            </a:r>
            <a:r>
              <a:rPr lang="uk-UA" sz="3600" b="1" i="1" dirty="0" smtClean="0">
                <a:solidFill>
                  <a:srgbClr val="0000FF"/>
                </a:solidFill>
                <a:latin typeface="Times New Roman" pitchFamily="18" charset="0"/>
                <a:cs typeface="Times New Roman" pitchFamily="18" charset="0"/>
              </a:rPr>
              <a:t>— </a:t>
            </a:r>
            <a:r>
              <a:rPr lang="uk-UA" sz="3200" b="1" i="1" dirty="0" smtClean="0">
                <a:solidFill>
                  <a:srgbClr val="0000FF"/>
                </a:solidFill>
                <a:latin typeface="Times New Roman" pitchFamily="18" charset="0"/>
                <a:cs typeface="Times New Roman" pitchFamily="18" charset="0"/>
              </a:rPr>
              <a:t>це умови, в результаті яких відбувається чи не відбувається подія.</a:t>
            </a:r>
            <a:r>
              <a:rPr lang="ru-RU" sz="3200" b="1" i="1" dirty="0" smtClean="0">
                <a:solidFill>
                  <a:srgbClr val="0000FF"/>
                </a:solidFill>
                <a:latin typeface="Times New Roman" pitchFamily="18" charset="0"/>
                <a:cs typeface="Times New Roman" pitchFamily="18" charset="0"/>
              </a:rPr>
              <a:t> </a:t>
            </a:r>
            <a:endParaRPr lang="ru-RU" sz="3200" b="1" i="1" dirty="0">
              <a:solidFill>
                <a:srgbClr val="0000FF"/>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нутый угол 1"/>
          <p:cNvSpPr/>
          <p:nvPr/>
        </p:nvSpPr>
        <p:spPr>
          <a:xfrm>
            <a:off x="0" y="0"/>
            <a:ext cx="9144000" cy="6858000"/>
          </a:xfrm>
          <a:prstGeom prst="foldedCorne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0000"/>
                </a:solidFill>
                <a:latin typeface="Times New Roman" pitchFamily="18" charset="0"/>
                <a:cs typeface="Times New Roman" pitchFamily="18" charset="0"/>
              </a:rPr>
              <a:t> </a:t>
            </a:r>
            <a:endParaRPr lang="uk-UA" sz="3200" b="1" i="1" dirty="0">
              <a:solidFill>
                <a:srgbClr val="FF0000"/>
              </a:solidFill>
              <a:latin typeface="Times New Roman" pitchFamily="18" charset="0"/>
              <a:cs typeface="Times New Roman" pitchFamily="18" charset="0"/>
            </a:endParaRPr>
          </a:p>
        </p:txBody>
      </p:sp>
      <p:sp>
        <p:nvSpPr>
          <p:cNvPr id="3" name="Прямоугольник 2"/>
          <p:cNvSpPr/>
          <p:nvPr/>
        </p:nvSpPr>
        <p:spPr>
          <a:xfrm>
            <a:off x="1000100" y="214290"/>
            <a:ext cx="7047763" cy="584775"/>
          </a:xfrm>
          <a:prstGeom prst="rect">
            <a:avLst/>
          </a:prstGeom>
        </p:spPr>
        <p:txBody>
          <a:bodyPr wrap="none">
            <a:spAutoFit/>
          </a:bodyPr>
          <a:lstStyle/>
          <a:p>
            <a:pPr algn="ctr"/>
            <a:r>
              <a:rPr lang="uk-UA" sz="3200" b="1" i="1" dirty="0" smtClean="0">
                <a:solidFill>
                  <a:srgbClr val="FF0000"/>
                </a:solidFill>
                <a:latin typeface="Times New Roman" pitchFamily="18" charset="0"/>
                <a:cs typeface="Times New Roman" pitchFamily="18" charset="0"/>
              </a:rPr>
              <a:t>Основні поняття теорії ймовірності</a:t>
            </a:r>
            <a:endParaRPr lang="uk-UA" sz="3200" b="1" i="1" dirty="0">
              <a:solidFill>
                <a:srgbClr val="FF0000"/>
              </a:solidFill>
              <a:latin typeface="Times New Roman" pitchFamily="18" charset="0"/>
              <a:cs typeface="Times New Roman" pitchFamily="18" charset="0"/>
            </a:endParaRPr>
          </a:p>
        </p:txBody>
      </p:sp>
      <p:sp>
        <p:nvSpPr>
          <p:cNvPr id="5" name="Содержимое 4"/>
          <p:cNvSpPr>
            <a:spLocks noGrp="1"/>
          </p:cNvSpPr>
          <p:nvPr>
            <p:ph sz="half" idx="4294967295"/>
          </p:nvPr>
        </p:nvSpPr>
        <p:spPr>
          <a:xfrm>
            <a:off x="214282" y="1142984"/>
            <a:ext cx="8643966" cy="2900370"/>
          </a:xfrm>
        </p:spPr>
        <p:txBody>
          <a:bodyPr>
            <a:noAutofit/>
          </a:bodyPr>
          <a:lstStyle/>
          <a:p>
            <a:r>
              <a:rPr lang="uk-UA" sz="2800" b="1" i="1" dirty="0" smtClean="0">
                <a:solidFill>
                  <a:srgbClr val="0000FF"/>
                </a:solidFill>
                <a:latin typeface="Times New Roman" pitchFamily="18" charset="0"/>
                <a:cs typeface="Times New Roman" pitchFamily="18" charset="0"/>
              </a:rPr>
              <a:t>Випадковою подією називається така подія, яка може відбутися або не відбутися під час певного випробування. Випадкові події бувають масовими та одиничними. Масовими називають однорідні події, що спостерігаються за певних умов, які можуть бути відтворені (можна спостерігати) необмежену кількість разів.</a:t>
            </a:r>
            <a:r>
              <a:rPr lang="ru-RU" sz="2800" b="1" i="1" dirty="0" smtClean="0">
                <a:solidFill>
                  <a:srgbClr val="0000FF"/>
                </a:solidFill>
                <a:latin typeface="Times New Roman" pitchFamily="18" charset="0"/>
                <a:cs typeface="Times New Roman" pitchFamily="18" charset="0"/>
              </a:rPr>
              <a:t> </a:t>
            </a:r>
          </a:p>
          <a:p>
            <a:endParaRPr lang="ru-RU" sz="2800" dirty="0"/>
          </a:p>
        </p:txBody>
      </p:sp>
      <p:sp>
        <p:nvSpPr>
          <p:cNvPr id="9" name="Нашивка 8"/>
          <p:cNvSpPr/>
          <p:nvPr/>
        </p:nvSpPr>
        <p:spPr>
          <a:xfrm>
            <a:off x="285720" y="4000504"/>
            <a:ext cx="8643998" cy="142876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7" name="Прямоугольник 6"/>
          <p:cNvSpPr/>
          <p:nvPr/>
        </p:nvSpPr>
        <p:spPr>
          <a:xfrm>
            <a:off x="857224" y="4143380"/>
            <a:ext cx="7858180" cy="954107"/>
          </a:xfrm>
          <a:prstGeom prst="rect">
            <a:avLst/>
          </a:prstGeom>
        </p:spPr>
        <p:txBody>
          <a:bodyPr wrap="square">
            <a:spAutoFit/>
          </a:bodyPr>
          <a:lstStyle/>
          <a:p>
            <a:pPr marL="266700" indent="-266700">
              <a:buFontTx/>
              <a:buAutoNum type="arabicParenR"/>
              <a:tabLst>
                <a:tab pos="457200" algn="l"/>
              </a:tabLst>
            </a:pPr>
            <a:r>
              <a:rPr lang="uk-UA" sz="2800" b="1" i="1" dirty="0" smtClean="0">
                <a:solidFill>
                  <a:schemeClr val="accent2"/>
                </a:solidFill>
                <a:latin typeface="Times New Roman" pitchFamily="18" charset="0"/>
                <a:cs typeface="Times New Roman" pitchFamily="18" charset="0"/>
              </a:rPr>
              <a:t>випробування — витягування карти з колоди,  тоді подія A ={взято туза} є випадковою;</a:t>
            </a:r>
            <a:endParaRPr lang="ru-RU" sz="2800" b="1" i="1" dirty="0">
              <a:solidFill>
                <a:schemeClr val="accent2"/>
              </a:solidFill>
              <a:latin typeface="Times New Roman" pitchFamily="18" charset="0"/>
              <a:cs typeface="Times New Roman" pitchFamily="18" charset="0"/>
            </a:endParaRPr>
          </a:p>
        </p:txBody>
      </p:sp>
      <p:sp>
        <p:nvSpPr>
          <p:cNvPr id="11" name="Нашивка 10"/>
          <p:cNvSpPr/>
          <p:nvPr/>
        </p:nvSpPr>
        <p:spPr>
          <a:xfrm>
            <a:off x="0" y="4643446"/>
            <a:ext cx="9144000" cy="1643074"/>
          </a:xfrm>
          <a:prstGeom prst="chevron">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marL="266700" indent="-266700">
              <a:tabLst>
                <a:tab pos="457200" algn="l"/>
              </a:tabLst>
            </a:pPr>
            <a:r>
              <a:rPr lang="uk-UA" sz="2400" b="1" i="1" dirty="0" smtClean="0">
                <a:solidFill>
                  <a:srgbClr val="0000FF"/>
                </a:solidFill>
                <a:latin typeface="Times New Roman" pitchFamily="18" charset="0"/>
                <a:cs typeface="Times New Roman" pitchFamily="18" charset="0"/>
              </a:rPr>
              <a:t>2</a:t>
            </a:r>
            <a:r>
              <a:rPr lang="uk-UA" sz="2800" b="1" i="1" dirty="0" smtClean="0">
                <a:solidFill>
                  <a:srgbClr val="0000FF"/>
                </a:solidFill>
                <a:latin typeface="Times New Roman" pitchFamily="18" charset="0"/>
                <a:cs typeface="Times New Roman" pitchFamily="18" charset="0"/>
              </a:rPr>
              <a:t>) випробування — серія пострілів по мішені,</a:t>
            </a:r>
          </a:p>
          <a:p>
            <a:pPr marL="266700" indent="-266700">
              <a:tabLst>
                <a:tab pos="457200" algn="l"/>
              </a:tabLst>
            </a:pPr>
            <a:r>
              <a:rPr lang="uk-UA" sz="2800" b="1" i="1" dirty="0" smtClean="0">
                <a:solidFill>
                  <a:srgbClr val="0000FF"/>
                </a:solidFill>
                <a:latin typeface="Times New Roman" pitchFamily="18" charset="0"/>
                <a:cs typeface="Times New Roman" pitchFamily="18" charset="0"/>
              </a:rPr>
              <a:t>події : A ={влучаємо в ціль} і  </a:t>
            </a:r>
            <a:endParaRPr lang="ru-RU" sz="2800" b="1" i="1" dirty="0" smtClean="0">
              <a:solidFill>
                <a:srgbClr val="0000FF"/>
              </a:solidFill>
              <a:latin typeface="Times New Roman" pitchFamily="18" charset="0"/>
              <a:cs typeface="Times New Roman" pitchFamily="18" charset="0"/>
            </a:endParaRPr>
          </a:p>
          <a:p>
            <a:pPr marL="266700" indent="-266700">
              <a:tabLst>
                <a:tab pos="457200" algn="l"/>
              </a:tabLst>
            </a:pPr>
            <a:r>
              <a:rPr lang="uk-UA" sz="2800" b="1" i="1" dirty="0" smtClean="0">
                <a:solidFill>
                  <a:srgbClr val="0000FF"/>
                </a:solidFill>
                <a:latin typeface="Times New Roman" pitchFamily="18" charset="0"/>
                <a:cs typeface="Times New Roman" pitchFamily="18" charset="0"/>
              </a:rPr>
              <a:t>           B ={промах} є випадковими, масовими</a:t>
            </a:r>
          </a:p>
        </p:txBody>
      </p:sp>
      <p:sp>
        <p:nvSpPr>
          <p:cNvPr id="12" name="Нашивка 11"/>
          <p:cNvSpPr/>
          <p:nvPr/>
        </p:nvSpPr>
        <p:spPr>
          <a:xfrm>
            <a:off x="142844" y="5143512"/>
            <a:ext cx="8358246" cy="1500198"/>
          </a:xfrm>
          <a:prstGeom prst="chevron">
            <a:avLst/>
          </a:prstGeom>
        </p:spPr>
        <p:style>
          <a:lnRef idx="3">
            <a:schemeClr val="lt1"/>
          </a:lnRef>
          <a:fillRef idx="1001">
            <a:schemeClr val="lt2"/>
          </a:fillRef>
          <a:effectRef idx="1">
            <a:schemeClr val="accent5"/>
          </a:effectRef>
          <a:fontRef idx="minor">
            <a:schemeClr val="lt1"/>
          </a:fontRef>
        </p:style>
        <p:txBody>
          <a:bodyPr rtlCol="0" anchor="ctr"/>
          <a:lstStyle/>
          <a:p>
            <a:pPr marL="266700" indent="-266700">
              <a:tabLst>
                <a:tab pos="457200" algn="l"/>
              </a:tabLst>
            </a:pPr>
            <a:r>
              <a:rPr lang="uk-UA" i="1" dirty="0" smtClean="0">
                <a:solidFill>
                  <a:srgbClr val="006600"/>
                </a:solidFill>
              </a:rPr>
              <a:t>3</a:t>
            </a:r>
            <a:r>
              <a:rPr lang="uk-UA" sz="2800" b="1" i="1" dirty="0" smtClean="0">
                <a:solidFill>
                  <a:srgbClr val="006600"/>
                </a:solidFill>
                <a:latin typeface="Times New Roman" pitchFamily="18" charset="0"/>
                <a:cs typeface="Times New Roman" pitchFamily="18" charset="0"/>
              </a:rPr>
              <a:t>) подія С={падіння метеорита в Челябінську} є випадковою і одиничною.</a:t>
            </a:r>
            <a:r>
              <a:rPr lang="ru-RU" sz="2800" b="1" i="1" dirty="0" smtClean="0">
                <a:solidFill>
                  <a:srgbClr val="006600"/>
                </a:solidFill>
                <a:latin typeface="Times New Roman" pitchFamily="18" charset="0"/>
                <a:cs typeface="Times New Roman" pitchFamily="18" charset="0"/>
              </a:rPr>
              <a:t> </a:t>
            </a:r>
            <a:endParaRPr lang="ru-RU" sz="2800" b="1" i="1" dirty="0">
              <a:solidFill>
                <a:srgbClr val="0066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Scale>
                                      <p:cBhvr>
                                        <p:cTn id="2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1"/>
                                        </p:tgtEl>
                                        <p:attrNameLst>
                                          <p:attrName>ppt_x</p:attrName>
                                          <p:attrName>ppt_y</p:attrName>
                                        </p:attrNameLst>
                                      </p:cBhvr>
                                    </p:animMotion>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Scale>
                                      <p:cBhvr>
                                        <p:cTn id="34"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2"/>
                                        </p:tgtEl>
                                        <p:attrNameLst>
                                          <p:attrName>ppt_x</p:attrName>
                                          <p:attrName>ppt_y</p:attrName>
                                        </p:attrNameLst>
                                      </p:cBhvr>
                                    </p:animMotion>
                                    <p:animEffect transition="in" filter="fade">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P spid="7"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2257.jpg"/>
          <p:cNvPicPr>
            <a:picLocks noChangeAspect="1"/>
          </p:cNvPicPr>
          <p:nvPr/>
        </p:nvPicPr>
        <p:blipFill>
          <a:blip r:embed="rId2"/>
          <a:stretch>
            <a:fillRect/>
          </a:stretch>
        </p:blipFill>
        <p:spPr>
          <a:xfrm>
            <a:off x="152400" y="152400"/>
            <a:ext cx="9144000" cy="6858000"/>
          </a:xfrm>
          <a:prstGeom prst="rect">
            <a:avLst/>
          </a:prstGeom>
        </p:spPr>
      </p:pic>
      <p:pic>
        <p:nvPicPr>
          <p:cNvPr id="3" name="Рисунок 2" descr="66755.jpg"/>
          <p:cNvPicPr>
            <a:picLocks noChangeAspect="1"/>
          </p:cNvPicPr>
          <p:nvPr/>
        </p:nvPicPr>
        <p:blipFill>
          <a:blip r:embed="rId3"/>
          <a:stretch>
            <a:fillRect/>
          </a:stretch>
        </p:blipFill>
        <p:spPr>
          <a:xfrm flipH="1">
            <a:off x="-2190733" y="5214950"/>
            <a:ext cx="2190733" cy="1643050"/>
          </a:xfrm>
          <a:prstGeom prst="rect">
            <a:avLst/>
          </a:prstGeom>
        </p:spPr>
      </p:pic>
      <p:sp>
        <p:nvSpPr>
          <p:cNvPr id="5" name="Rectangle 6" descr="kletka3_20"/>
          <p:cNvSpPr>
            <a:spLocks noChangeArrowheads="1"/>
          </p:cNvSpPr>
          <p:nvPr/>
        </p:nvSpPr>
        <p:spPr bwMode="auto">
          <a:xfrm>
            <a:off x="-2500362" y="1571612"/>
            <a:ext cx="857256" cy="2554274"/>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p>
            <a:endParaRPr lang="ru-RU"/>
          </a:p>
        </p:txBody>
      </p:sp>
      <p:sp>
        <p:nvSpPr>
          <p:cNvPr id="6" name="Вертикальный свиток 5"/>
          <p:cNvSpPr/>
          <p:nvPr/>
        </p:nvSpPr>
        <p:spPr>
          <a:xfrm>
            <a:off x="0" y="0"/>
            <a:ext cx="9429784" cy="6858000"/>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514350" indent="-514350" algn="ctr">
              <a:buAutoNum type="arabicParenR"/>
              <a:tabLst>
                <a:tab pos="180975" algn="l"/>
              </a:tabLst>
            </a:pPr>
            <a:r>
              <a:rPr lang="uk-UA" sz="3200" b="1" i="1" dirty="0" smtClean="0">
                <a:solidFill>
                  <a:srgbClr val="C00000"/>
                </a:solidFill>
                <a:latin typeface="Times New Roman" pitchFamily="18" charset="0"/>
                <a:cs typeface="Times New Roman" pitchFamily="18" charset="0"/>
              </a:rPr>
              <a:t>випробування</a:t>
            </a:r>
            <a:r>
              <a:rPr lang="uk-UA" sz="3200" i="1" dirty="0" smtClean="0"/>
              <a:t> </a:t>
            </a:r>
            <a:r>
              <a:rPr lang="uk-UA" sz="3200" dirty="0" smtClean="0"/>
              <a:t>— </a:t>
            </a:r>
            <a:r>
              <a:rPr lang="uk-UA" sz="3200" b="1" i="1" dirty="0" smtClean="0">
                <a:latin typeface="Times New Roman" pitchFamily="18" charset="0"/>
                <a:cs typeface="Times New Roman" pitchFamily="18" charset="0"/>
              </a:rPr>
              <a:t>підкидання монет</a:t>
            </a:r>
          </a:p>
          <a:p>
            <a:pPr marL="514350" indent="-514350" algn="ctr">
              <a:tabLst>
                <a:tab pos="180975" algn="l"/>
              </a:tabLst>
            </a:pPr>
            <a:r>
              <a:rPr lang="uk-UA" sz="3200" b="1" i="1" dirty="0" smtClean="0">
                <a:latin typeface="Times New Roman" pitchFamily="18" charset="0"/>
                <a:cs typeface="Times New Roman" pitchFamily="18" charset="0"/>
              </a:rPr>
              <a:t>події:          A ={поява герба }, </a:t>
            </a:r>
            <a:endParaRPr lang="ru-RU" sz="3200" b="1" i="1" dirty="0" smtClean="0">
              <a:latin typeface="Times New Roman" pitchFamily="18" charset="0"/>
              <a:cs typeface="Times New Roman" pitchFamily="18" charset="0"/>
            </a:endParaRPr>
          </a:p>
          <a:p>
            <a:pPr algn="ctr">
              <a:tabLst>
                <a:tab pos="180975" algn="l"/>
              </a:tabLst>
            </a:pPr>
            <a:r>
              <a:rPr lang="uk-UA" sz="3200" b="1" i="1" dirty="0" smtClean="0">
                <a:latin typeface="Times New Roman" pitchFamily="18" charset="0"/>
                <a:cs typeface="Times New Roman" pitchFamily="18" charset="0"/>
              </a:rPr>
              <a:t>                     B ={поява цифри};</a:t>
            </a:r>
            <a:endParaRPr lang="ru-RU" sz="3200" b="1" i="1" dirty="0" smtClean="0">
              <a:latin typeface="Times New Roman" pitchFamily="18" charset="0"/>
              <a:cs typeface="Times New Roman" pitchFamily="18" charset="0"/>
            </a:endParaRPr>
          </a:p>
          <a:p>
            <a:pPr algn="ctr">
              <a:buFont typeface="Arial" pitchFamily="34" charset="0"/>
              <a:buChar char="•"/>
              <a:tabLst>
                <a:tab pos="180975" algn="l"/>
              </a:tabLst>
            </a:pPr>
            <a:r>
              <a:rPr lang="uk-UA" sz="3200" b="1" i="1" dirty="0" smtClean="0">
                <a:solidFill>
                  <a:srgbClr val="FF0000"/>
                </a:solidFill>
                <a:latin typeface="Times New Roman" pitchFamily="18" charset="0"/>
                <a:cs typeface="Times New Roman" pitchFamily="18" charset="0"/>
              </a:rPr>
              <a:t>2) випробування </a:t>
            </a:r>
            <a:r>
              <a:rPr lang="uk-UA" sz="3200" b="1" i="1" dirty="0" smtClean="0">
                <a:latin typeface="Times New Roman" pitchFamily="18" charset="0"/>
                <a:cs typeface="Times New Roman" pitchFamily="18" charset="0"/>
              </a:rPr>
              <a:t>— підкидання кубика події:           Е</a:t>
            </a:r>
            <a:r>
              <a:rPr lang="uk-UA" b="1" i="1" dirty="0" smtClean="0">
                <a:latin typeface="Times New Roman" pitchFamily="18" charset="0"/>
                <a:cs typeface="Times New Roman" pitchFamily="18" charset="0"/>
              </a:rPr>
              <a:t>1 =   </a:t>
            </a:r>
            <a:r>
              <a:rPr lang="uk-UA" sz="3200" b="1" i="1" dirty="0" smtClean="0">
                <a:latin typeface="Times New Roman" pitchFamily="18" charset="0"/>
                <a:cs typeface="Times New Roman" pitchFamily="18" charset="0"/>
              </a:rPr>
              <a:t>{ поява 1 очка}, </a:t>
            </a:r>
            <a:endParaRPr lang="ru-RU" sz="3200" b="1" i="1" dirty="0" smtClean="0">
              <a:latin typeface="Times New Roman" pitchFamily="18" charset="0"/>
              <a:cs typeface="Times New Roman" pitchFamily="18" charset="0"/>
            </a:endParaRPr>
          </a:p>
          <a:p>
            <a:pPr algn="ctr">
              <a:buFont typeface="Arial" pitchFamily="34" charset="0"/>
              <a:buChar char="•"/>
              <a:tabLst>
                <a:tab pos="180975" algn="l"/>
              </a:tabLst>
            </a:pPr>
            <a:r>
              <a:rPr lang="uk-UA" sz="3200" b="1" i="1" dirty="0" smtClean="0">
                <a:latin typeface="Times New Roman" pitchFamily="18" charset="0"/>
                <a:cs typeface="Times New Roman" pitchFamily="18" charset="0"/>
              </a:rPr>
              <a:t>                   Е</a:t>
            </a:r>
            <a:r>
              <a:rPr lang="uk-UA" b="1" i="1" dirty="0" smtClean="0">
                <a:latin typeface="Times New Roman" pitchFamily="18" charset="0"/>
                <a:cs typeface="Times New Roman" pitchFamily="18" charset="0"/>
              </a:rPr>
              <a:t>2 = </a:t>
            </a:r>
            <a:r>
              <a:rPr lang="uk-UA" sz="3200" b="1" i="1" dirty="0" smtClean="0">
                <a:latin typeface="Times New Roman" pitchFamily="18" charset="0"/>
                <a:cs typeface="Times New Roman" pitchFamily="18" charset="0"/>
              </a:rPr>
              <a:t>{ поява 2 очок }, </a:t>
            </a:r>
            <a:endParaRPr lang="ru-RU" sz="3200" b="1" i="1" dirty="0" smtClean="0">
              <a:latin typeface="Times New Roman" pitchFamily="18" charset="0"/>
              <a:cs typeface="Times New Roman" pitchFamily="18" charset="0"/>
            </a:endParaRPr>
          </a:p>
          <a:p>
            <a:pPr algn="ctr">
              <a:tabLst>
                <a:tab pos="180975" algn="l"/>
              </a:tabLst>
            </a:pPr>
            <a:r>
              <a:rPr lang="uk-UA" sz="3200" b="1" i="1" dirty="0" smtClean="0">
                <a:latin typeface="Times New Roman" pitchFamily="18" charset="0"/>
                <a:cs typeface="Times New Roman" pitchFamily="18" charset="0"/>
              </a:rPr>
              <a:t>                      Е</a:t>
            </a:r>
            <a:r>
              <a:rPr lang="uk-UA" b="1" i="1" dirty="0" smtClean="0">
                <a:latin typeface="Times New Roman" pitchFamily="18" charset="0"/>
                <a:cs typeface="Times New Roman" pitchFamily="18" charset="0"/>
              </a:rPr>
              <a:t>3 </a:t>
            </a:r>
            <a:r>
              <a:rPr lang="uk-UA" sz="3200" b="1" i="1" dirty="0" smtClean="0">
                <a:latin typeface="Times New Roman" pitchFamily="18" charset="0"/>
                <a:cs typeface="Times New Roman" pitchFamily="18" charset="0"/>
              </a:rPr>
              <a:t> = { поява 3 очок }, </a:t>
            </a:r>
            <a:endParaRPr lang="ru-RU" sz="3200" b="1" i="1" dirty="0" smtClean="0">
              <a:latin typeface="Times New Roman" pitchFamily="18" charset="0"/>
              <a:cs typeface="Times New Roman" pitchFamily="18" charset="0"/>
            </a:endParaRPr>
          </a:p>
          <a:p>
            <a:pPr algn="ctr">
              <a:tabLst>
                <a:tab pos="180975" algn="l"/>
              </a:tabLst>
            </a:pPr>
            <a:r>
              <a:rPr lang="uk-UA" sz="3200" b="1" i="1" dirty="0" smtClean="0">
                <a:latin typeface="Times New Roman" pitchFamily="18" charset="0"/>
                <a:cs typeface="Times New Roman" pitchFamily="18" charset="0"/>
              </a:rPr>
              <a:t>                      Е</a:t>
            </a:r>
            <a:r>
              <a:rPr lang="uk-UA" b="1" i="1" dirty="0" smtClean="0">
                <a:latin typeface="Times New Roman" pitchFamily="18" charset="0"/>
                <a:cs typeface="Times New Roman" pitchFamily="18" charset="0"/>
              </a:rPr>
              <a:t>4 </a:t>
            </a:r>
            <a:r>
              <a:rPr lang="uk-UA" sz="3200" b="1" i="1" dirty="0" smtClean="0">
                <a:latin typeface="Times New Roman" pitchFamily="18" charset="0"/>
                <a:cs typeface="Times New Roman" pitchFamily="18" charset="0"/>
              </a:rPr>
              <a:t> = { поява 4 очок }, </a:t>
            </a:r>
            <a:endParaRPr lang="ru-RU" sz="3200" b="1" i="1" dirty="0" smtClean="0">
              <a:latin typeface="Times New Roman" pitchFamily="18" charset="0"/>
              <a:cs typeface="Times New Roman" pitchFamily="18" charset="0"/>
            </a:endParaRPr>
          </a:p>
          <a:p>
            <a:pPr algn="ctr">
              <a:tabLst>
                <a:tab pos="180975" algn="l"/>
              </a:tabLst>
            </a:pPr>
            <a:r>
              <a:rPr lang="uk-UA" sz="3200" b="1" i="1" dirty="0" smtClean="0">
                <a:latin typeface="Times New Roman" pitchFamily="18" charset="0"/>
                <a:cs typeface="Times New Roman" pitchFamily="18" charset="0"/>
              </a:rPr>
              <a:t>                      Е</a:t>
            </a:r>
            <a:r>
              <a:rPr lang="uk-UA" b="1" i="1" dirty="0" smtClean="0">
                <a:latin typeface="Times New Roman" pitchFamily="18" charset="0"/>
                <a:cs typeface="Times New Roman" pitchFamily="18" charset="0"/>
              </a:rPr>
              <a:t>5 </a:t>
            </a:r>
            <a:r>
              <a:rPr lang="uk-UA" sz="3200" b="1" i="1" dirty="0" smtClean="0">
                <a:latin typeface="Times New Roman" pitchFamily="18" charset="0"/>
                <a:cs typeface="Times New Roman" pitchFamily="18" charset="0"/>
              </a:rPr>
              <a:t> = { поява 5 очок }, </a:t>
            </a:r>
            <a:endParaRPr lang="ru-RU" sz="3200" b="1" i="1" dirty="0" smtClean="0">
              <a:latin typeface="Times New Roman" pitchFamily="18" charset="0"/>
              <a:cs typeface="Times New Roman" pitchFamily="18" charset="0"/>
            </a:endParaRPr>
          </a:p>
          <a:p>
            <a:pPr algn="ctr">
              <a:tabLst>
                <a:tab pos="180975" algn="l"/>
              </a:tabLst>
            </a:pPr>
            <a:r>
              <a:rPr lang="uk-UA" sz="3200" b="1" i="1" dirty="0" smtClean="0">
                <a:latin typeface="Times New Roman" pitchFamily="18" charset="0"/>
                <a:cs typeface="Times New Roman" pitchFamily="18" charset="0"/>
              </a:rPr>
              <a:t>                      Е</a:t>
            </a:r>
            <a:r>
              <a:rPr lang="uk-UA" b="1" i="1" dirty="0" smtClean="0">
                <a:latin typeface="Times New Roman" pitchFamily="18" charset="0"/>
                <a:cs typeface="Times New Roman" pitchFamily="18" charset="0"/>
              </a:rPr>
              <a:t>6 </a:t>
            </a:r>
            <a:r>
              <a:rPr lang="uk-UA" sz="3200" b="1" i="1" dirty="0" smtClean="0">
                <a:latin typeface="Times New Roman" pitchFamily="18" charset="0"/>
                <a:cs typeface="Times New Roman" pitchFamily="18" charset="0"/>
              </a:rPr>
              <a:t> = { поява 6 очок };</a:t>
            </a:r>
            <a:endParaRPr lang="ru-RU" sz="3200" b="1" i="1" dirty="0" smtClean="0">
              <a:latin typeface="Times New Roman" pitchFamily="18" charset="0"/>
              <a:cs typeface="Times New Roman" pitchFamily="18" charset="0"/>
            </a:endParaRPr>
          </a:p>
          <a:p>
            <a:pPr algn="ctr">
              <a:tabLst>
                <a:tab pos="180975" algn="l"/>
              </a:tabLst>
            </a:pPr>
            <a:r>
              <a:rPr lang="uk-UA" sz="3200" b="1" i="1" dirty="0" smtClean="0">
                <a:solidFill>
                  <a:srgbClr val="FF0000"/>
                </a:solidFill>
                <a:latin typeface="Times New Roman" pitchFamily="18" charset="0"/>
                <a:cs typeface="Times New Roman" pitchFamily="18" charset="0"/>
              </a:rPr>
              <a:t>3) випробування </a:t>
            </a:r>
            <a:r>
              <a:rPr lang="uk-UA" sz="3200" b="1" i="1" dirty="0" smtClean="0">
                <a:latin typeface="Times New Roman" pitchFamily="18" charset="0"/>
                <a:cs typeface="Times New Roman" pitchFamily="18" charset="0"/>
              </a:rPr>
              <a:t>— постріл по мішені, </a:t>
            </a:r>
            <a:endParaRPr lang="ru-RU" sz="3200" b="1" i="1" dirty="0" smtClean="0">
              <a:latin typeface="Times New Roman" pitchFamily="18" charset="0"/>
              <a:cs typeface="Times New Roman" pitchFamily="18" charset="0"/>
            </a:endParaRPr>
          </a:p>
          <a:p>
            <a:pPr algn="ctr">
              <a:tabLst>
                <a:tab pos="180975" algn="l"/>
              </a:tabLst>
            </a:pPr>
            <a:r>
              <a:rPr lang="uk-UA" sz="3200" b="1" i="1" dirty="0" smtClean="0">
                <a:latin typeface="Times New Roman" pitchFamily="18" charset="0"/>
                <a:cs typeface="Times New Roman" pitchFamily="18" charset="0"/>
              </a:rPr>
              <a:t>      події:       A — { влучаємо в ціль },</a:t>
            </a:r>
          </a:p>
          <a:p>
            <a:pPr algn="ctr">
              <a:tabLst>
                <a:tab pos="180975" algn="l"/>
              </a:tabLst>
            </a:pPr>
            <a:r>
              <a:rPr lang="uk-UA" sz="3200" b="1" i="1" dirty="0" smtClean="0">
                <a:latin typeface="Times New Roman" pitchFamily="18" charset="0"/>
                <a:cs typeface="Times New Roman" pitchFamily="18" charset="0"/>
              </a:rPr>
              <a:t>         B — { промах }.</a:t>
            </a:r>
            <a:r>
              <a:rPr lang="ru-RU" sz="3200" b="1" i="1" dirty="0" smtClean="0">
                <a:latin typeface="Times New Roman" pitchFamily="18" charset="0"/>
                <a:cs typeface="Times New Roman" pitchFamily="18" charset="0"/>
              </a:rPr>
              <a:t> </a:t>
            </a:r>
            <a:endParaRPr lang="ru-RU" sz="3200" b="1" i="1" dirty="0">
              <a:latin typeface="Times New Roman" pitchFamily="18" charset="0"/>
              <a:cs typeface="Times New Roman" pitchFamily="18" charset="0"/>
            </a:endParaRPr>
          </a:p>
        </p:txBody>
      </p:sp>
      <p:pic>
        <p:nvPicPr>
          <p:cNvPr id="10" name="Рисунок 9" descr="Рисунок43.png"/>
          <p:cNvPicPr>
            <a:picLocks noChangeAspect="1"/>
          </p:cNvPicPr>
          <p:nvPr/>
        </p:nvPicPr>
        <p:blipFill>
          <a:blip r:embed="rId5"/>
          <a:stretch>
            <a:fillRect/>
          </a:stretch>
        </p:blipFill>
        <p:spPr>
          <a:xfrm>
            <a:off x="2928926" y="2500306"/>
            <a:ext cx="5217745" cy="3071834"/>
          </a:xfrm>
          <a:prstGeom prst="rect">
            <a:avLst/>
          </a:prstGeom>
        </p:spPr>
      </p:pic>
      <p:pic>
        <p:nvPicPr>
          <p:cNvPr id="11" name="Рисунок 10" descr="Рисунок43.png"/>
          <p:cNvPicPr>
            <a:picLocks noChangeAspect="1"/>
          </p:cNvPicPr>
          <p:nvPr/>
        </p:nvPicPr>
        <p:blipFill>
          <a:blip r:embed="rId5"/>
          <a:stretch>
            <a:fillRect/>
          </a:stretch>
        </p:blipFill>
        <p:spPr>
          <a:xfrm>
            <a:off x="3357554" y="857232"/>
            <a:ext cx="5217745" cy="1000132"/>
          </a:xfrm>
          <a:prstGeom prst="rect">
            <a:avLst/>
          </a:prstGeom>
        </p:spPr>
      </p:pic>
      <p:pic>
        <p:nvPicPr>
          <p:cNvPr id="12" name="Рисунок 11" descr="Рисунок43.png"/>
          <p:cNvPicPr>
            <a:picLocks noChangeAspect="1"/>
          </p:cNvPicPr>
          <p:nvPr/>
        </p:nvPicPr>
        <p:blipFill>
          <a:blip r:embed="rId5"/>
          <a:stretch>
            <a:fillRect/>
          </a:stretch>
        </p:blipFill>
        <p:spPr>
          <a:xfrm>
            <a:off x="3214678" y="5705468"/>
            <a:ext cx="5217745" cy="115253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4812.jpg"/>
          <p:cNvPicPr>
            <a:picLocks noChangeAspect="1"/>
          </p:cNvPicPr>
          <p:nvPr/>
        </p:nvPicPr>
        <p:blipFill>
          <a:blip r:embed="rId2"/>
          <a:stretch>
            <a:fillRect/>
          </a:stretch>
        </p:blipFill>
        <p:spPr>
          <a:xfrm>
            <a:off x="0" y="0"/>
            <a:ext cx="9144000" cy="6858000"/>
          </a:xfrm>
          <a:prstGeom prst="rect">
            <a:avLst/>
          </a:prstGeom>
        </p:spPr>
      </p:pic>
      <p:sp>
        <p:nvSpPr>
          <p:cNvPr id="6" name="Облако 5"/>
          <p:cNvSpPr/>
          <p:nvPr/>
        </p:nvSpPr>
        <p:spPr>
          <a:xfrm>
            <a:off x="214282" y="0"/>
            <a:ext cx="6215106" cy="271464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5" name="Прямоугольник 4"/>
          <p:cNvSpPr/>
          <p:nvPr/>
        </p:nvSpPr>
        <p:spPr>
          <a:xfrm>
            <a:off x="1000100" y="428604"/>
            <a:ext cx="5429288" cy="1815882"/>
          </a:xfrm>
          <a:prstGeom prst="rect">
            <a:avLst/>
          </a:prstGeom>
        </p:spPr>
        <p:txBody>
          <a:bodyPr wrap="square">
            <a:spAutoFit/>
          </a:bodyPr>
          <a:lstStyle/>
          <a:p>
            <a:r>
              <a:rPr lang="uk-UA" sz="2800" b="1" i="1" dirty="0" smtClean="0">
                <a:solidFill>
                  <a:srgbClr val="0000FF"/>
                </a:solidFill>
                <a:latin typeface="Times New Roman" pitchFamily="18" charset="0"/>
                <a:cs typeface="Times New Roman" pitchFamily="18" charset="0"/>
              </a:rPr>
              <a:t>Вірогідною подією називається подія, яка внаслідок даного випробування обов’язково відбудеться.</a:t>
            </a:r>
            <a:endParaRPr lang="uk-UA" sz="2800" b="1" i="1" dirty="0">
              <a:solidFill>
                <a:srgbClr val="0000FF"/>
              </a:solidFill>
              <a:latin typeface="Times New Roman" pitchFamily="18" charset="0"/>
              <a:cs typeface="Times New Roman" pitchFamily="18" charset="0"/>
            </a:endParaRPr>
          </a:p>
        </p:txBody>
      </p:sp>
      <p:sp>
        <p:nvSpPr>
          <p:cNvPr id="8" name="Нашивка 7"/>
          <p:cNvSpPr/>
          <p:nvPr/>
        </p:nvSpPr>
        <p:spPr>
          <a:xfrm>
            <a:off x="0" y="857232"/>
            <a:ext cx="9144000" cy="2000264"/>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dirty="0" smtClean="0">
                <a:solidFill>
                  <a:srgbClr val="0000FF"/>
                </a:solidFill>
                <a:latin typeface="Times New Roman" pitchFamily="18" charset="0"/>
                <a:cs typeface="Times New Roman" pitchFamily="18" charset="0"/>
              </a:rPr>
              <a:t>Випробування — підкидання кубика.</a:t>
            </a:r>
          </a:p>
          <a:p>
            <a:r>
              <a:rPr lang="uk-UA" sz="2800" b="1" i="1" dirty="0" smtClean="0">
                <a:solidFill>
                  <a:srgbClr val="0000FF"/>
                </a:solidFill>
                <a:latin typeface="Times New Roman" pitchFamily="18" charset="0"/>
                <a:cs typeface="Times New Roman" pitchFamily="18" charset="0"/>
              </a:rPr>
              <a:t>Подія А ={</a:t>
            </a:r>
            <a:r>
              <a:rPr lang="en-US" sz="2800" b="1" i="1" dirty="0" smtClean="0">
                <a:solidFill>
                  <a:srgbClr val="0000FF"/>
                </a:solidFill>
                <a:latin typeface="Times New Roman" pitchFamily="18" charset="0"/>
                <a:cs typeface="Times New Roman" pitchFamily="18" charset="0"/>
              </a:rPr>
              <a:t> </a:t>
            </a:r>
            <a:r>
              <a:rPr lang="uk-UA" sz="2800" b="1" i="1" dirty="0" smtClean="0">
                <a:solidFill>
                  <a:srgbClr val="0000FF"/>
                </a:solidFill>
                <a:latin typeface="Times New Roman" pitchFamily="18" charset="0"/>
                <a:cs typeface="Times New Roman" pitchFamily="18" charset="0"/>
              </a:rPr>
              <a:t>поява на одній з граней грального кубика числа, меншого за 7}</a:t>
            </a:r>
          </a:p>
          <a:p>
            <a:r>
              <a:rPr lang="uk-UA" sz="2800" b="1" i="1" dirty="0" smtClean="0">
                <a:solidFill>
                  <a:srgbClr val="0000FF"/>
                </a:solidFill>
                <a:latin typeface="Times New Roman" pitchFamily="18" charset="0"/>
                <a:cs typeface="Times New Roman" pitchFamily="18" charset="0"/>
              </a:rPr>
              <a:t>є вірогідною.</a:t>
            </a:r>
            <a:r>
              <a:rPr lang="ru-RU" sz="2800" b="1" i="1" dirty="0" smtClean="0">
                <a:solidFill>
                  <a:srgbClr val="0000FF"/>
                </a:solidFill>
                <a:latin typeface="Times New Roman" pitchFamily="18" charset="0"/>
                <a:cs typeface="Times New Roman" pitchFamily="18" charset="0"/>
              </a:rPr>
              <a:t> </a:t>
            </a:r>
          </a:p>
          <a:p>
            <a:pPr algn="ctr"/>
            <a:endParaRPr lang="ru-RU" sz="2000" dirty="0">
              <a:solidFill>
                <a:schemeClr val="tx1"/>
              </a:solidFill>
            </a:endParaRPr>
          </a:p>
        </p:txBody>
      </p:sp>
      <p:sp>
        <p:nvSpPr>
          <p:cNvPr id="11" name="Облако 10"/>
          <p:cNvSpPr/>
          <p:nvPr/>
        </p:nvSpPr>
        <p:spPr>
          <a:xfrm>
            <a:off x="428596" y="2928934"/>
            <a:ext cx="7215238" cy="2643206"/>
          </a:xfrm>
          <a:prstGeom prst="cloud">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100000" t="100000"/>
            </a:path>
            <a:tileRect r="-100000" b="-100000"/>
          </a:gradFill>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0" name="Нашивка 9"/>
          <p:cNvSpPr/>
          <p:nvPr/>
        </p:nvSpPr>
        <p:spPr>
          <a:xfrm>
            <a:off x="0" y="4786322"/>
            <a:ext cx="9144000" cy="2071678"/>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рямоугольник 8"/>
          <p:cNvSpPr/>
          <p:nvPr/>
        </p:nvSpPr>
        <p:spPr>
          <a:xfrm>
            <a:off x="1214414" y="3286124"/>
            <a:ext cx="5715040" cy="1384995"/>
          </a:xfrm>
          <a:prstGeom prst="rect">
            <a:avLst/>
          </a:prstGeom>
        </p:spPr>
        <p:txBody>
          <a:bodyPr wrap="square">
            <a:spAutoFit/>
          </a:bodyPr>
          <a:lstStyle/>
          <a:p>
            <a:r>
              <a:rPr lang="uk-UA" sz="2800" b="1" i="1" dirty="0" smtClean="0">
                <a:solidFill>
                  <a:srgbClr val="FF3300"/>
                </a:solidFill>
                <a:latin typeface="Times New Roman" pitchFamily="18" charset="0"/>
                <a:cs typeface="Times New Roman" pitchFamily="18" charset="0"/>
              </a:rPr>
              <a:t>Неможливою подією</a:t>
            </a:r>
            <a:r>
              <a:rPr lang="uk-UA" sz="2800" b="1" i="1" dirty="0" smtClean="0">
                <a:latin typeface="Times New Roman" pitchFamily="18" charset="0"/>
                <a:cs typeface="Times New Roman" pitchFamily="18" charset="0"/>
              </a:rPr>
              <a:t> називається подія, яка внаслідок даного випробування не може відбутися.</a:t>
            </a:r>
            <a:endParaRPr lang="uk-UA" sz="2800" b="1" i="1" dirty="0">
              <a:latin typeface="Times New Roman" pitchFamily="18" charset="0"/>
              <a:cs typeface="Times New Roman" pitchFamily="18" charset="0"/>
            </a:endParaRPr>
          </a:p>
        </p:txBody>
      </p:sp>
      <p:sp>
        <p:nvSpPr>
          <p:cNvPr id="12" name="Прямоугольник 11"/>
          <p:cNvSpPr/>
          <p:nvPr/>
        </p:nvSpPr>
        <p:spPr>
          <a:xfrm>
            <a:off x="857224" y="5042118"/>
            <a:ext cx="7286676" cy="1815882"/>
          </a:xfrm>
          <a:prstGeom prst="rect">
            <a:avLst/>
          </a:prstGeom>
        </p:spPr>
        <p:txBody>
          <a:bodyPr wrap="square">
            <a:spAutoFit/>
          </a:bodyPr>
          <a:lstStyle/>
          <a:p>
            <a:pPr algn="ctr"/>
            <a:r>
              <a:rPr lang="uk-UA" sz="2800" b="1" i="1" dirty="0" smtClean="0">
                <a:latin typeface="Times New Roman" pitchFamily="18" charset="0"/>
                <a:cs typeface="Times New Roman" pitchFamily="18" charset="0"/>
              </a:rPr>
              <a:t>Випробування — підкидання кубика.</a:t>
            </a:r>
          </a:p>
          <a:p>
            <a:r>
              <a:rPr lang="uk-UA" sz="2800" b="1" i="1" dirty="0" smtClean="0">
                <a:latin typeface="Times New Roman" pitchFamily="18" charset="0"/>
                <a:cs typeface="Times New Roman" pitchFamily="18" charset="0"/>
              </a:rPr>
              <a:t>   Подія В ={поява на одній з граней грального кубика числа, більшого за 6} є неможливою.</a:t>
            </a:r>
            <a:r>
              <a:rPr lang="ru-RU" sz="2800" b="1" i="1" dirty="0" smtClean="0">
                <a:latin typeface="Times New Roman" pitchFamily="18" charset="0"/>
                <a:cs typeface="Times New Roman" pitchFamily="18" charset="0"/>
              </a:rPr>
              <a:t> </a:t>
            </a:r>
            <a:endParaRPr lang="ru-RU" sz="2800" b="1" i="1" dirty="0">
              <a:latin typeface="Times New Roman" pitchFamily="18" charset="0"/>
              <a:cs typeface="Times New Roman" pitchFamily="18" charset="0"/>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animBg="1"/>
      <p:bldP spid="11" grpId="0" animBg="1"/>
      <p:bldP spid="10" grpId="0" animBg="1"/>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4812.jpg"/>
          <p:cNvPicPr>
            <a:picLocks noChangeAspect="1"/>
          </p:cNvPicPr>
          <p:nvPr/>
        </p:nvPicPr>
        <p:blipFill>
          <a:blip r:embed="rId2"/>
          <a:stretch>
            <a:fillRect/>
          </a:stretch>
        </p:blipFill>
        <p:spPr>
          <a:xfrm>
            <a:off x="0" y="0"/>
            <a:ext cx="9144000" cy="6858000"/>
          </a:xfrm>
          <a:prstGeom prst="rect">
            <a:avLst/>
          </a:prstGeom>
        </p:spPr>
      </p:pic>
      <p:sp>
        <p:nvSpPr>
          <p:cNvPr id="5" name="Выноска-облако 4"/>
          <p:cNvSpPr/>
          <p:nvPr/>
        </p:nvSpPr>
        <p:spPr>
          <a:xfrm rot="20503749">
            <a:off x="4230374" y="3765762"/>
            <a:ext cx="5303580" cy="2319341"/>
          </a:xfrm>
          <a:prstGeom prst="cloud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p:spPr>
        <p:style>
          <a:lnRef idx="3">
            <a:schemeClr val="lt1"/>
          </a:lnRef>
          <a:fillRef idx="1">
            <a:schemeClr val="accent5"/>
          </a:fillRef>
          <a:effectRef idx="1">
            <a:schemeClr val="accent5"/>
          </a:effectRef>
          <a:fontRef idx="minor">
            <a:schemeClr val="lt1"/>
          </a:fontRef>
        </p:style>
        <p:txBody>
          <a:bodyPr rtlCol="0" anchor="ctr"/>
          <a:lstStyle/>
          <a:p>
            <a:pPr algn="ctr"/>
            <a:r>
              <a:rPr lang="uk-UA" sz="3200" b="1" i="1" dirty="0" smtClean="0">
                <a:solidFill>
                  <a:srgbClr val="006600"/>
                </a:solidFill>
                <a:latin typeface="Times New Roman" pitchFamily="18" charset="0"/>
                <a:cs typeface="Times New Roman" pitchFamily="18" charset="0"/>
              </a:rPr>
              <a:t>Попадання і промах при одному пострілі </a:t>
            </a:r>
            <a:endParaRPr lang="ru-RU" sz="3200" b="1" i="1" dirty="0">
              <a:solidFill>
                <a:srgbClr val="006600"/>
              </a:solidFill>
              <a:latin typeface="Times New Roman" pitchFamily="18" charset="0"/>
              <a:cs typeface="Times New Roman" pitchFamily="18" charset="0"/>
            </a:endParaRPr>
          </a:p>
        </p:txBody>
      </p:sp>
      <p:sp>
        <p:nvSpPr>
          <p:cNvPr id="7" name="Выноска-облако 6"/>
          <p:cNvSpPr/>
          <p:nvPr/>
        </p:nvSpPr>
        <p:spPr>
          <a:xfrm rot="21112266">
            <a:off x="-286367" y="-109322"/>
            <a:ext cx="6786610" cy="3505296"/>
          </a:xfrm>
          <a:prstGeom prst="cloudCallou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6" name="Прямоугольник 5"/>
          <p:cNvSpPr/>
          <p:nvPr/>
        </p:nvSpPr>
        <p:spPr>
          <a:xfrm rot="20716069">
            <a:off x="515418" y="50798"/>
            <a:ext cx="5786478" cy="2554545"/>
          </a:xfrm>
          <a:prstGeom prst="rect">
            <a:avLst/>
          </a:prstGeom>
        </p:spPr>
        <p:txBody>
          <a:bodyPr wrap="square">
            <a:spAutoFit/>
          </a:bodyPr>
          <a:lstStyle/>
          <a:p>
            <a:r>
              <a:rPr lang="uk-UA" sz="3200" b="1" i="1" dirty="0" smtClean="0">
                <a:solidFill>
                  <a:srgbClr val="0000FF"/>
                </a:solidFill>
                <a:latin typeface="Times New Roman" pitchFamily="18" charset="0"/>
                <a:cs typeface="Times New Roman" pitchFamily="18" charset="0"/>
              </a:rPr>
              <a:t>Незалежними подіями називають такі події, якщо ймовірність появи однієї з цих подій не залежить від того, відбулись інші події чи ні.</a:t>
            </a:r>
            <a:r>
              <a:rPr lang="ru-RU" sz="3200" b="1" i="1" dirty="0" smtClean="0">
                <a:solidFill>
                  <a:srgbClr val="0000FF"/>
                </a:solidFill>
                <a:latin typeface="Times New Roman" pitchFamily="18" charset="0"/>
                <a:cs typeface="Times New Roman" pitchFamily="18" charset="0"/>
              </a:rPr>
              <a:t> </a:t>
            </a:r>
            <a:endParaRPr lang="ru-RU" sz="3200" b="1" i="1" dirty="0">
              <a:solidFill>
                <a:srgbClr val="0000FF"/>
              </a:solidFill>
              <a:latin typeface="Times New Roman" pitchFamily="18" charset="0"/>
              <a:cs typeface="Times New Roman" pitchFamily="18" charset="0"/>
            </a:endParaRPr>
          </a:p>
        </p:txBody>
      </p:sp>
      <p:sp>
        <p:nvSpPr>
          <p:cNvPr id="3" name="Вертикальный свиток 2"/>
          <p:cNvSpPr/>
          <p:nvPr/>
        </p:nvSpPr>
        <p:spPr>
          <a:xfrm>
            <a:off x="0" y="3429000"/>
            <a:ext cx="5357850" cy="2928934"/>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uk-UA" sz="3200" b="1" i="1" dirty="0" smtClean="0">
                <a:solidFill>
                  <a:srgbClr val="0000FF"/>
                </a:solidFill>
                <a:latin typeface="Times New Roman" pitchFamily="18" charset="0"/>
                <a:cs typeface="Times New Roman" pitchFamily="18" charset="0"/>
              </a:rPr>
              <a:t>Попарно несумісні події — це події, дві з яких не можуть відбуватися одночасно.</a:t>
            </a:r>
            <a:r>
              <a:rPr lang="ru-RU" sz="3200" b="1" i="1" dirty="0" smtClean="0">
                <a:solidFill>
                  <a:srgbClr val="0000FF"/>
                </a:solidFill>
                <a:latin typeface="Times New Roman" pitchFamily="18" charset="0"/>
                <a:cs typeface="Times New Roman" pitchFamily="18" charset="0"/>
              </a:rPr>
              <a:t> </a:t>
            </a:r>
            <a:endParaRPr lang="ru-RU" sz="3200" b="1" i="1" dirty="0">
              <a:solidFill>
                <a:srgbClr val="0000FF"/>
              </a:solidFill>
              <a:latin typeface="Times New Roman" pitchFamily="18" charset="0"/>
              <a:cs typeface="Times New Roman" pitchFamily="18" charset="0"/>
            </a:endParaRPr>
          </a:p>
        </p:txBody>
      </p:sp>
      <p:sp>
        <p:nvSpPr>
          <p:cNvPr id="8" name="Облако 7"/>
          <p:cNvSpPr/>
          <p:nvPr/>
        </p:nvSpPr>
        <p:spPr>
          <a:xfrm rot="20162435">
            <a:off x="4864351" y="1004916"/>
            <a:ext cx="5502487" cy="2607388"/>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3200" b="1" i="1" dirty="0">
              <a:solidFill>
                <a:srgbClr val="006600"/>
              </a:solidFill>
              <a:latin typeface="Times New Roman" pitchFamily="18" charset="0"/>
              <a:cs typeface="Times New Roman" pitchFamily="18" charset="0"/>
            </a:endParaRPr>
          </a:p>
        </p:txBody>
      </p:sp>
      <p:sp>
        <p:nvSpPr>
          <p:cNvPr id="9" name="Прямоугольник 8"/>
          <p:cNvSpPr/>
          <p:nvPr/>
        </p:nvSpPr>
        <p:spPr>
          <a:xfrm rot="19855336">
            <a:off x="5407362" y="1160462"/>
            <a:ext cx="4476428" cy="2246769"/>
          </a:xfrm>
          <a:prstGeom prst="rect">
            <a:avLst/>
          </a:prstGeom>
        </p:spPr>
        <p:txBody>
          <a:bodyPr wrap="square">
            <a:spAutoFit/>
          </a:bodyPr>
          <a:lstStyle/>
          <a:p>
            <a:pPr algn="ctr"/>
            <a:r>
              <a:rPr lang="uk-UA" sz="2800" b="1" i="1" dirty="0" smtClean="0">
                <a:solidFill>
                  <a:srgbClr val="006600"/>
                </a:solidFill>
                <a:latin typeface="Times New Roman" pitchFamily="18" charset="0"/>
                <a:cs typeface="Times New Roman" pitchFamily="18" charset="0"/>
              </a:rPr>
              <a:t>Події:  </a:t>
            </a:r>
            <a:r>
              <a:rPr lang="uk-UA" sz="2800" b="1" i="1" dirty="0" smtClean="0">
                <a:solidFill>
                  <a:srgbClr val="7030A0"/>
                </a:solidFill>
                <a:latin typeface="Times New Roman" pitchFamily="18" charset="0"/>
                <a:cs typeface="Times New Roman" pitchFamily="18" charset="0"/>
              </a:rPr>
              <a:t>А ={поява герба в 1-му випробуванні} і </a:t>
            </a:r>
          </a:p>
          <a:p>
            <a:pPr algn="ctr"/>
            <a:r>
              <a:rPr lang="uk-UA" sz="2800" b="1" i="1" dirty="0" smtClean="0">
                <a:solidFill>
                  <a:srgbClr val="7030A0"/>
                </a:solidFill>
                <a:latin typeface="Times New Roman" pitchFamily="18" charset="0"/>
                <a:cs typeface="Times New Roman" pitchFamily="18" charset="0"/>
              </a:rPr>
              <a:t>В ={</a:t>
            </a:r>
            <a:r>
              <a:rPr lang="uk-UA" sz="2800" b="1" i="1" dirty="0" smtClean="0">
                <a:solidFill>
                  <a:srgbClr val="006600"/>
                </a:solidFill>
                <a:latin typeface="Times New Roman" pitchFamily="18" charset="0"/>
                <a:cs typeface="Times New Roman" pitchFamily="18" charset="0"/>
              </a:rPr>
              <a:t> </a:t>
            </a:r>
            <a:r>
              <a:rPr lang="uk-UA" sz="2800" b="1" i="1" dirty="0" smtClean="0">
                <a:solidFill>
                  <a:srgbClr val="FF0000"/>
                </a:solidFill>
                <a:latin typeface="Times New Roman" pitchFamily="18" charset="0"/>
                <a:cs typeface="Times New Roman" pitchFamily="18" charset="0"/>
              </a:rPr>
              <a:t>поява  герба в 2-му випробуванні} — </a:t>
            </a:r>
            <a:r>
              <a:rPr lang="uk-UA" sz="2800" b="1" i="1" dirty="0" smtClean="0">
                <a:solidFill>
                  <a:srgbClr val="006600"/>
                </a:solidFill>
                <a:latin typeface="Times New Roman" pitchFamily="18" charset="0"/>
                <a:cs typeface="Times New Roman" pitchFamily="18" charset="0"/>
              </a:rPr>
              <a:t>незалежні.</a:t>
            </a:r>
            <a:endParaRPr lang="ru-RU" sz="2800" b="1" i="1" dirty="0">
              <a:solidFill>
                <a:srgbClr val="006600"/>
              </a:solidFill>
              <a:latin typeface="Times New Roman" pitchFamily="18" charset="0"/>
              <a:cs typeface="Times New Roman" pitchFamily="18" charset="0"/>
            </a:endParaRPr>
          </a:p>
        </p:txBody>
      </p:sp>
      <p:pic>
        <p:nvPicPr>
          <p:cNvPr id="10" name="Рисунок 9" descr="Рисунок43.png"/>
          <p:cNvPicPr>
            <a:picLocks noChangeAspect="1"/>
          </p:cNvPicPr>
          <p:nvPr/>
        </p:nvPicPr>
        <p:blipFill>
          <a:blip r:embed="rId3"/>
          <a:stretch>
            <a:fillRect/>
          </a:stretch>
        </p:blipFill>
        <p:spPr>
          <a:xfrm>
            <a:off x="6143636" y="500042"/>
            <a:ext cx="3857652" cy="3071834"/>
          </a:xfrm>
          <a:prstGeom prst="rect">
            <a:avLst/>
          </a:prstGeom>
        </p:spPr>
      </p:pic>
      <p:pic>
        <p:nvPicPr>
          <p:cNvPr id="11" name="Рисунок 10" descr="Рисунок43.png"/>
          <p:cNvPicPr>
            <a:picLocks noChangeAspect="1"/>
          </p:cNvPicPr>
          <p:nvPr/>
        </p:nvPicPr>
        <p:blipFill>
          <a:blip r:embed="rId3"/>
          <a:stretch>
            <a:fillRect/>
          </a:stretch>
        </p:blipFill>
        <p:spPr>
          <a:xfrm>
            <a:off x="4714877" y="3786166"/>
            <a:ext cx="4214842" cy="30718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11"/>
                                        </p:tgtEl>
                                      </p:cBhvr>
                                    </p:animEffect>
                                    <p:set>
                                      <p:cBhvr>
                                        <p:cTn id="3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шивка 4"/>
          <p:cNvSpPr/>
          <p:nvPr/>
        </p:nvSpPr>
        <p:spPr>
          <a:xfrm>
            <a:off x="-142908" y="500042"/>
            <a:ext cx="9286908" cy="1928826"/>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Прямоугольник 1"/>
          <p:cNvSpPr/>
          <p:nvPr/>
        </p:nvSpPr>
        <p:spPr>
          <a:xfrm>
            <a:off x="785786" y="500042"/>
            <a:ext cx="7929618" cy="1815882"/>
          </a:xfrm>
          <a:prstGeom prst="rect">
            <a:avLst/>
          </a:prstGeom>
        </p:spPr>
        <p:txBody>
          <a:bodyPr wrap="square">
            <a:spAutoFit/>
          </a:bodyPr>
          <a:lstStyle/>
          <a:p>
            <a:r>
              <a:rPr lang="uk-UA" sz="2800" b="1" i="1" dirty="0" err="1" smtClean="0">
                <a:solidFill>
                  <a:srgbClr val="FF0000"/>
                </a:solidFill>
                <a:latin typeface="Times New Roman" pitchFamily="18" charset="0"/>
                <a:cs typeface="Times New Roman" pitchFamily="18" charset="0"/>
              </a:rPr>
              <a:t>Рівноможливі</a:t>
            </a:r>
            <a:r>
              <a:rPr lang="uk-UA" sz="2800" b="1" i="1" dirty="0" smtClean="0">
                <a:solidFill>
                  <a:srgbClr val="FF0000"/>
                </a:solidFill>
                <a:latin typeface="Times New Roman" pitchFamily="18" charset="0"/>
                <a:cs typeface="Times New Roman" pitchFamily="18" charset="0"/>
              </a:rPr>
              <a:t> події — це такі події, кожна з яких не має переваг у появі частіше за іншу під час багаторазових випробувань, що проводяться за однакових умов.</a:t>
            </a:r>
            <a:endParaRPr lang="uk-UA" sz="2800" b="1" i="1" dirty="0">
              <a:solidFill>
                <a:srgbClr val="FF0000"/>
              </a:solidFill>
              <a:latin typeface="Times New Roman" pitchFamily="18" charset="0"/>
              <a:cs typeface="Times New Roman" pitchFamily="18" charset="0"/>
            </a:endParaRPr>
          </a:p>
        </p:txBody>
      </p:sp>
      <p:sp>
        <p:nvSpPr>
          <p:cNvPr id="3" name="Прямоугольник 2"/>
          <p:cNvSpPr/>
          <p:nvPr/>
        </p:nvSpPr>
        <p:spPr>
          <a:xfrm>
            <a:off x="785786" y="4857760"/>
            <a:ext cx="71438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sz="3200" b="1" i="1" dirty="0" smtClean="0">
                <a:solidFill>
                  <a:srgbClr val="0000FF"/>
                </a:solidFill>
                <a:latin typeface="Times New Roman" pitchFamily="18" charset="0"/>
                <a:cs typeface="Times New Roman" pitchFamily="18" charset="0"/>
              </a:rPr>
              <a:t>Поява цифр 1, 2, 3, 4, 5, 6 при киданні грального кубика — </a:t>
            </a:r>
            <a:r>
              <a:rPr lang="uk-UA" sz="3200" b="1" i="1" dirty="0" err="1" smtClean="0">
                <a:solidFill>
                  <a:srgbClr val="0000FF"/>
                </a:solidFill>
                <a:latin typeface="Times New Roman" pitchFamily="18" charset="0"/>
                <a:cs typeface="Times New Roman" pitchFamily="18" charset="0"/>
              </a:rPr>
              <a:t>рівноможливі</a:t>
            </a:r>
            <a:r>
              <a:rPr lang="uk-UA" sz="3200" b="1" i="1" dirty="0" smtClean="0">
                <a:solidFill>
                  <a:srgbClr val="0000FF"/>
                </a:solidFill>
                <a:latin typeface="Times New Roman" pitchFamily="18" charset="0"/>
                <a:cs typeface="Times New Roman" pitchFamily="18" charset="0"/>
              </a:rPr>
              <a:t> події.</a:t>
            </a:r>
            <a:r>
              <a:rPr lang="ru-RU" sz="3200" b="1" i="1" dirty="0" smtClean="0">
                <a:solidFill>
                  <a:srgbClr val="0000FF"/>
                </a:solidFill>
                <a:latin typeface="Times New Roman" pitchFamily="18" charset="0"/>
                <a:cs typeface="Times New Roman" pitchFamily="18" charset="0"/>
              </a:rPr>
              <a:t> </a:t>
            </a:r>
            <a:endParaRPr lang="ru-RU" sz="3200" b="1" i="1" dirty="0">
              <a:solidFill>
                <a:srgbClr val="0000FF"/>
              </a:solidFill>
              <a:latin typeface="Times New Roman" pitchFamily="18" charset="0"/>
              <a:cs typeface="Times New Roman" pitchFamily="18" charset="0"/>
            </a:endParaRPr>
          </a:p>
        </p:txBody>
      </p:sp>
      <p:sp>
        <p:nvSpPr>
          <p:cNvPr id="4" name="TextBox 3"/>
          <p:cNvSpPr txBox="1"/>
          <p:nvPr/>
        </p:nvSpPr>
        <p:spPr>
          <a:xfrm>
            <a:off x="928662" y="3071810"/>
            <a:ext cx="6929485"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uk-UA" sz="3200" b="1" i="1" dirty="0" smtClean="0">
                <a:solidFill>
                  <a:srgbClr val="0000FF"/>
                </a:solidFill>
                <a:latin typeface="Times New Roman" pitchFamily="18" charset="0"/>
                <a:cs typeface="Times New Roman" pitchFamily="18" charset="0"/>
              </a:rPr>
              <a:t>Грають дві </a:t>
            </a:r>
            <a:r>
              <a:rPr lang="uk-UA" sz="3200" b="1" i="1" dirty="0" err="1" smtClean="0">
                <a:solidFill>
                  <a:srgbClr val="0000FF"/>
                </a:solidFill>
                <a:latin typeface="Times New Roman" pitchFamily="18" charset="0"/>
                <a:cs typeface="Times New Roman" pitchFamily="18" charset="0"/>
              </a:rPr>
              <a:t>команди.Обидві</a:t>
            </a:r>
            <a:r>
              <a:rPr lang="uk-UA" sz="3200" b="1" i="1" dirty="0" smtClean="0">
                <a:solidFill>
                  <a:srgbClr val="0000FF"/>
                </a:solidFill>
                <a:latin typeface="Times New Roman" pitchFamily="18" charset="0"/>
                <a:cs typeface="Times New Roman" pitchFamily="18" charset="0"/>
              </a:rPr>
              <a:t> мають рівні шанси програти або виграти.</a:t>
            </a:r>
            <a:endParaRPr lang="ru-RU" sz="3200" b="1" i="1" dirty="0">
              <a:solidFill>
                <a:srgbClr val="0000FF"/>
              </a:solidFill>
              <a:latin typeface="Times New Roman" pitchFamily="18" charset="0"/>
              <a:cs typeface="Times New Roman" pitchFamily="18" charset="0"/>
            </a:endParaRPr>
          </a:p>
        </p:txBody>
      </p:sp>
      <p:pic>
        <p:nvPicPr>
          <p:cNvPr id="6" name="Рисунок 5" descr="Рисунок43.png"/>
          <p:cNvPicPr>
            <a:picLocks noChangeAspect="1"/>
          </p:cNvPicPr>
          <p:nvPr/>
        </p:nvPicPr>
        <p:blipFill>
          <a:blip r:embed="rId2"/>
          <a:stretch>
            <a:fillRect/>
          </a:stretch>
        </p:blipFill>
        <p:spPr>
          <a:xfrm>
            <a:off x="500034" y="2857496"/>
            <a:ext cx="7572428" cy="3714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4812.jpg"/>
          <p:cNvPicPr>
            <a:picLocks noChangeAspect="1"/>
          </p:cNvPicPr>
          <p:nvPr/>
        </p:nvPicPr>
        <p:blipFill>
          <a:blip r:embed="rId2"/>
          <a:stretch>
            <a:fillRect/>
          </a:stretch>
        </p:blipFill>
        <p:spPr>
          <a:xfrm>
            <a:off x="0" y="0"/>
            <a:ext cx="9144000" cy="6858000"/>
          </a:xfrm>
          <a:prstGeom prst="rect">
            <a:avLst/>
          </a:prstGeom>
        </p:spPr>
      </p:pic>
      <p:sp>
        <p:nvSpPr>
          <p:cNvPr id="7" name="Прямоугольник 6"/>
          <p:cNvSpPr/>
          <p:nvPr/>
        </p:nvSpPr>
        <p:spPr>
          <a:xfrm>
            <a:off x="285720" y="142852"/>
            <a:ext cx="8858280" cy="5509200"/>
          </a:xfrm>
          <a:prstGeom prst="rect">
            <a:avLst/>
          </a:prstGeom>
        </p:spPr>
        <p:txBody>
          <a:bodyPr wrap="square">
            <a:spAutoFit/>
          </a:bodyPr>
          <a:lstStyle/>
          <a:p>
            <a:pPr algn="ctr"/>
            <a:r>
              <a:rPr lang="uk-UA" sz="3200" b="1" i="1" dirty="0" smtClean="0">
                <a:solidFill>
                  <a:srgbClr val="002060"/>
                </a:solidFill>
                <a:latin typeface="Times New Roman" pitchFamily="18" charset="0"/>
                <a:cs typeface="Times New Roman" pitchFamily="18" charset="0"/>
              </a:rPr>
              <a:t>Випробування — підкидання кубика,</a:t>
            </a:r>
            <a:endParaRPr lang="ru-RU" sz="3200" b="1" i="1" dirty="0" smtClean="0">
              <a:solidFill>
                <a:srgbClr val="002060"/>
              </a:solidFill>
              <a:latin typeface="Times New Roman" pitchFamily="18" charset="0"/>
              <a:cs typeface="Times New Roman" pitchFamily="18" charset="0"/>
            </a:endParaRPr>
          </a:p>
          <a:p>
            <a:pPr algn="ctr"/>
            <a:r>
              <a:rPr lang="uk-UA" sz="3200" b="1" i="1" dirty="0" smtClean="0">
                <a:latin typeface="Times New Roman" pitchFamily="18" charset="0"/>
                <a:cs typeface="Times New Roman" pitchFamily="18" charset="0"/>
              </a:rPr>
              <a:t>     тоді </a:t>
            </a:r>
            <a:r>
              <a:rPr lang="uk-UA" sz="3200" b="1" i="1" dirty="0" smtClean="0">
                <a:solidFill>
                  <a:srgbClr val="FF0000"/>
                </a:solidFill>
                <a:latin typeface="Times New Roman" pitchFamily="18" charset="0"/>
                <a:cs typeface="Times New Roman" pitchFamily="18" charset="0"/>
              </a:rPr>
              <a:t>повну групу подій </a:t>
            </a:r>
            <a:r>
              <a:rPr lang="uk-UA" sz="3200" b="1" i="1" dirty="0" smtClean="0">
                <a:latin typeface="Times New Roman" pitchFamily="18" charset="0"/>
                <a:cs typeface="Times New Roman" pitchFamily="18" charset="0"/>
              </a:rPr>
              <a:t>становлять  події: </a:t>
            </a:r>
            <a:endParaRPr lang="ru-RU" sz="3200" b="1" i="1" dirty="0" smtClean="0">
              <a:latin typeface="Times New Roman" pitchFamily="18" charset="0"/>
              <a:cs typeface="Times New Roman" pitchFamily="18" charset="0"/>
            </a:endParaRPr>
          </a:p>
          <a:p>
            <a:pPr algn="ctr"/>
            <a:r>
              <a:rPr lang="uk-UA" sz="3200" b="1" i="1" dirty="0" smtClean="0">
                <a:latin typeface="Times New Roman" pitchFamily="18" charset="0"/>
                <a:cs typeface="Times New Roman" pitchFamily="18" charset="0"/>
              </a:rPr>
              <a:t>Е</a:t>
            </a:r>
            <a:r>
              <a:rPr lang="uk-UA" sz="2400" b="1" i="1" dirty="0" smtClean="0">
                <a:latin typeface="Times New Roman" pitchFamily="18" charset="0"/>
                <a:cs typeface="Times New Roman" pitchFamily="18" charset="0"/>
              </a:rPr>
              <a:t>1</a:t>
            </a:r>
            <a:r>
              <a:rPr lang="uk-UA" sz="3200" b="1" i="1" dirty="0" smtClean="0">
                <a:latin typeface="Times New Roman" pitchFamily="18" charset="0"/>
                <a:cs typeface="Times New Roman" pitchFamily="18" charset="0"/>
              </a:rPr>
              <a:t>=  {поява 1 очка}, </a:t>
            </a:r>
            <a:endParaRPr lang="ru-RU" sz="3200" b="1" i="1" dirty="0" smtClean="0">
              <a:latin typeface="Times New Roman" pitchFamily="18" charset="0"/>
              <a:cs typeface="Times New Roman" pitchFamily="18" charset="0"/>
            </a:endParaRPr>
          </a:p>
          <a:p>
            <a:pPr algn="ctr"/>
            <a:r>
              <a:rPr lang="uk-UA" sz="3200" b="1" i="1" dirty="0" smtClean="0">
                <a:latin typeface="Times New Roman" pitchFamily="18" charset="0"/>
                <a:cs typeface="Times New Roman" pitchFamily="18" charset="0"/>
              </a:rPr>
              <a:t>Е</a:t>
            </a:r>
            <a:r>
              <a:rPr lang="uk-UA" sz="2400" b="1" i="1" dirty="0" smtClean="0">
                <a:latin typeface="Times New Roman" pitchFamily="18" charset="0"/>
                <a:cs typeface="Times New Roman" pitchFamily="18" charset="0"/>
              </a:rPr>
              <a:t>2</a:t>
            </a:r>
            <a:r>
              <a:rPr lang="uk-UA" sz="3200" b="1" i="1" dirty="0" smtClean="0">
                <a:latin typeface="Times New Roman" pitchFamily="18" charset="0"/>
                <a:cs typeface="Times New Roman" pitchFamily="18" charset="0"/>
              </a:rPr>
              <a:t> = {поява 2 очок}, </a:t>
            </a:r>
            <a:endParaRPr lang="ru-RU" sz="3200" b="1" i="1" dirty="0" smtClean="0">
              <a:latin typeface="Times New Roman" pitchFamily="18" charset="0"/>
              <a:cs typeface="Times New Roman" pitchFamily="18" charset="0"/>
            </a:endParaRPr>
          </a:p>
          <a:p>
            <a:pPr algn="ctr"/>
            <a:r>
              <a:rPr lang="uk-UA" sz="3200" b="1" i="1" dirty="0" smtClean="0">
                <a:latin typeface="Times New Roman" pitchFamily="18" charset="0"/>
                <a:cs typeface="Times New Roman" pitchFamily="18" charset="0"/>
              </a:rPr>
              <a:t>Е</a:t>
            </a:r>
            <a:r>
              <a:rPr lang="uk-UA" sz="2400" b="1" i="1" dirty="0" smtClean="0">
                <a:latin typeface="Times New Roman" pitchFamily="18" charset="0"/>
                <a:cs typeface="Times New Roman" pitchFamily="18" charset="0"/>
              </a:rPr>
              <a:t>3</a:t>
            </a:r>
            <a:r>
              <a:rPr lang="uk-UA" sz="3200" b="1" i="1" dirty="0" smtClean="0">
                <a:latin typeface="Times New Roman" pitchFamily="18" charset="0"/>
                <a:cs typeface="Times New Roman" pitchFamily="18" charset="0"/>
              </a:rPr>
              <a:t> = {поява 3 очок}, </a:t>
            </a:r>
            <a:endParaRPr lang="ru-RU" sz="3200" b="1" i="1" dirty="0" smtClean="0">
              <a:latin typeface="Times New Roman" pitchFamily="18" charset="0"/>
              <a:cs typeface="Times New Roman" pitchFamily="18" charset="0"/>
            </a:endParaRPr>
          </a:p>
          <a:p>
            <a:pPr algn="ctr"/>
            <a:r>
              <a:rPr lang="uk-UA" sz="3200" b="1" i="1" dirty="0" smtClean="0">
                <a:latin typeface="Times New Roman" pitchFamily="18" charset="0"/>
                <a:cs typeface="Times New Roman" pitchFamily="18" charset="0"/>
              </a:rPr>
              <a:t>Е</a:t>
            </a:r>
            <a:r>
              <a:rPr lang="uk-UA" sz="2400" b="1" i="1" dirty="0" smtClean="0">
                <a:latin typeface="Times New Roman" pitchFamily="18" charset="0"/>
                <a:cs typeface="Times New Roman" pitchFamily="18" charset="0"/>
              </a:rPr>
              <a:t>4</a:t>
            </a:r>
            <a:r>
              <a:rPr lang="uk-UA" sz="3200" b="1" i="1" dirty="0" smtClean="0">
                <a:latin typeface="Times New Roman" pitchFamily="18" charset="0"/>
                <a:cs typeface="Times New Roman" pitchFamily="18" charset="0"/>
              </a:rPr>
              <a:t> = {поява 4 очок}, </a:t>
            </a:r>
            <a:endParaRPr lang="ru-RU" sz="3200" b="1" i="1" dirty="0" smtClean="0">
              <a:latin typeface="Times New Roman" pitchFamily="18" charset="0"/>
              <a:cs typeface="Times New Roman" pitchFamily="18" charset="0"/>
            </a:endParaRPr>
          </a:p>
          <a:p>
            <a:pPr algn="ctr"/>
            <a:r>
              <a:rPr lang="uk-UA" sz="3200" b="1" i="1" dirty="0" smtClean="0">
                <a:latin typeface="Times New Roman" pitchFamily="18" charset="0"/>
                <a:cs typeface="Times New Roman" pitchFamily="18" charset="0"/>
              </a:rPr>
              <a:t>Е</a:t>
            </a:r>
            <a:r>
              <a:rPr lang="uk-UA" sz="2400" b="1" i="1" dirty="0" smtClean="0">
                <a:latin typeface="Times New Roman" pitchFamily="18" charset="0"/>
                <a:cs typeface="Times New Roman" pitchFamily="18" charset="0"/>
              </a:rPr>
              <a:t>5</a:t>
            </a:r>
            <a:r>
              <a:rPr lang="uk-UA" sz="3200" b="1" i="1" dirty="0" smtClean="0">
                <a:latin typeface="Times New Roman" pitchFamily="18" charset="0"/>
                <a:cs typeface="Times New Roman" pitchFamily="18" charset="0"/>
              </a:rPr>
              <a:t> = {поява 5 очок}, </a:t>
            </a:r>
            <a:endParaRPr lang="ru-RU" sz="3200" b="1" i="1" dirty="0" smtClean="0">
              <a:latin typeface="Times New Roman" pitchFamily="18" charset="0"/>
              <a:cs typeface="Times New Roman" pitchFamily="18" charset="0"/>
            </a:endParaRPr>
          </a:p>
          <a:p>
            <a:pPr algn="ctr"/>
            <a:r>
              <a:rPr lang="uk-UA" sz="3200" b="1" i="1" dirty="0" smtClean="0">
                <a:latin typeface="Times New Roman" pitchFamily="18" charset="0"/>
                <a:cs typeface="Times New Roman" pitchFamily="18" charset="0"/>
              </a:rPr>
              <a:t>Е</a:t>
            </a:r>
            <a:r>
              <a:rPr lang="uk-UA" sz="2400" b="1" i="1" dirty="0" smtClean="0">
                <a:latin typeface="Times New Roman" pitchFamily="18" charset="0"/>
                <a:cs typeface="Times New Roman" pitchFamily="18" charset="0"/>
              </a:rPr>
              <a:t>6</a:t>
            </a:r>
            <a:r>
              <a:rPr lang="uk-UA" sz="3200" b="1" i="1" dirty="0" smtClean="0">
                <a:latin typeface="Times New Roman" pitchFamily="18" charset="0"/>
                <a:cs typeface="Times New Roman" pitchFamily="18" charset="0"/>
              </a:rPr>
              <a:t> ={поява 6 очок», </a:t>
            </a:r>
            <a:endParaRPr lang="ru-RU" sz="3200" b="1" i="1" dirty="0" smtClean="0">
              <a:latin typeface="Times New Roman" pitchFamily="18" charset="0"/>
              <a:cs typeface="Times New Roman" pitchFamily="18" charset="0"/>
            </a:endParaRPr>
          </a:p>
          <a:p>
            <a:pPr algn="ctr"/>
            <a:r>
              <a:rPr lang="uk-UA" sz="3200" b="1" i="1" dirty="0" smtClean="0">
                <a:latin typeface="Times New Roman" pitchFamily="18" charset="0"/>
                <a:cs typeface="Times New Roman" pitchFamily="18" charset="0"/>
              </a:rPr>
              <a:t>або події: </a:t>
            </a:r>
            <a:endParaRPr lang="ru-RU" sz="3200" b="1" i="1" dirty="0" smtClean="0">
              <a:latin typeface="Times New Roman" pitchFamily="18" charset="0"/>
              <a:cs typeface="Times New Roman" pitchFamily="18" charset="0"/>
            </a:endParaRPr>
          </a:p>
          <a:p>
            <a:pPr algn="ctr"/>
            <a:r>
              <a:rPr lang="uk-UA" sz="3200" b="1" i="1" dirty="0" smtClean="0">
                <a:latin typeface="Times New Roman" pitchFamily="18" charset="0"/>
                <a:cs typeface="Times New Roman" pitchFamily="18" charset="0"/>
              </a:rPr>
              <a:t>А</a:t>
            </a:r>
            <a:r>
              <a:rPr lang="uk-UA" sz="2400" b="1" i="1" dirty="0" smtClean="0">
                <a:latin typeface="Times New Roman" pitchFamily="18" charset="0"/>
                <a:cs typeface="Times New Roman" pitchFamily="18" charset="0"/>
              </a:rPr>
              <a:t>1</a:t>
            </a:r>
            <a:r>
              <a:rPr lang="uk-UA" sz="3200" b="1" i="1" dirty="0" smtClean="0">
                <a:latin typeface="Times New Roman" pitchFamily="18" charset="0"/>
                <a:cs typeface="Times New Roman" pitchFamily="18" charset="0"/>
              </a:rPr>
              <a:t> — {поява парного числа очок};</a:t>
            </a:r>
          </a:p>
          <a:p>
            <a:pPr algn="ctr"/>
            <a:r>
              <a:rPr lang="uk-UA" sz="3200" b="1" i="1" dirty="0" smtClean="0">
                <a:latin typeface="Times New Roman" pitchFamily="18" charset="0"/>
                <a:cs typeface="Times New Roman" pitchFamily="18" charset="0"/>
              </a:rPr>
              <a:t>    А</a:t>
            </a:r>
            <a:r>
              <a:rPr lang="uk-UA" sz="2400" b="1" i="1" dirty="0" smtClean="0">
                <a:latin typeface="Times New Roman" pitchFamily="18" charset="0"/>
                <a:cs typeface="Times New Roman" pitchFamily="18" charset="0"/>
              </a:rPr>
              <a:t>2</a:t>
            </a:r>
            <a:r>
              <a:rPr lang="uk-UA" sz="3200" b="1" i="1" dirty="0" smtClean="0">
                <a:latin typeface="Times New Roman" pitchFamily="18" charset="0"/>
                <a:cs typeface="Times New Roman" pitchFamily="18" charset="0"/>
              </a:rPr>
              <a:t> — {поява непарного числа очок}.</a:t>
            </a:r>
            <a:r>
              <a:rPr lang="ru-RU" sz="3200" b="1" i="1" dirty="0" smtClean="0">
                <a:latin typeface="Times New Roman" pitchFamily="18" charset="0"/>
                <a:cs typeface="Times New Roman" pitchFamily="18" charset="0"/>
              </a:rPr>
              <a:t> </a:t>
            </a:r>
            <a:endParaRPr lang="ru-RU" sz="3200" b="1" i="1" dirty="0">
              <a:latin typeface="Times New Roman" pitchFamily="18" charset="0"/>
              <a:cs typeface="Times New Roman" pitchFamily="18" charset="0"/>
            </a:endParaRPr>
          </a:p>
        </p:txBody>
      </p:sp>
      <p:sp>
        <p:nvSpPr>
          <p:cNvPr id="8" name="Вертикальный свиток 7"/>
          <p:cNvSpPr/>
          <p:nvPr/>
        </p:nvSpPr>
        <p:spPr>
          <a:xfrm>
            <a:off x="0" y="357166"/>
            <a:ext cx="8929718" cy="5500726"/>
          </a:xfrm>
          <a:prstGeom prst="verticalScroll">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5400" b="1" i="1" dirty="0" smtClean="0">
                <a:solidFill>
                  <a:srgbClr val="FF0000"/>
                </a:solidFill>
                <a:latin typeface="Times New Roman" pitchFamily="18" charset="0"/>
                <a:cs typeface="Times New Roman" pitchFamily="18" charset="0"/>
              </a:rPr>
              <a:t>Скільки різних подій може відбутися </a:t>
            </a:r>
            <a:r>
              <a:rPr lang="en-US" sz="5400" b="1" i="1" dirty="0" smtClean="0">
                <a:solidFill>
                  <a:srgbClr val="FF0000"/>
                </a:solidFill>
                <a:latin typeface="Times New Roman" pitchFamily="18" charset="0"/>
                <a:cs typeface="Times New Roman" pitchFamily="18" charset="0"/>
              </a:rPr>
              <a:t>?</a:t>
            </a:r>
            <a:endParaRPr lang="ru-RU" sz="5400" b="1" i="1" dirty="0">
              <a:solidFill>
                <a:srgbClr val="FF0000"/>
              </a:solidFill>
              <a:latin typeface="Times New Roman" pitchFamily="18" charset="0"/>
              <a:cs typeface="Times New Roman"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1015</Words>
  <PresentationFormat>Экран (4:3)</PresentationFormat>
  <Paragraphs>109</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Тема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dc:title>
  <dc:creator>Сирота Л.І.</dc:creator>
  <cp:lastModifiedBy>Дмитрий Каленюк</cp:lastModifiedBy>
  <cp:revision>58</cp:revision>
  <dcterms:created xsi:type="dcterms:W3CDTF">2013-03-14T08:59:12Z</dcterms:created>
  <dcterms:modified xsi:type="dcterms:W3CDTF">2013-03-17T18:24:01Z</dcterms:modified>
</cp:coreProperties>
</file>