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5143500" cx="9144000"/>
  <p:notesSz cx="6858000" cy="9144000"/>
  <p:embeddedFontLst>
    <p:embeddedFont>
      <p:font typeface="Akatab"/>
      <p:regular r:id="rId26"/>
      <p:bold r:id="rId27"/>
    </p:embeddedFont>
    <p:embeddedFont>
      <p:font typeface="Karla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Akatab-regular.fntdata"/><Relationship Id="rId25" Type="http://schemas.openxmlformats.org/officeDocument/2006/relationships/slide" Target="slides/slide20.xml"/><Relationship Id="rId28" Type="http://schemas.openxmlformats.org/officeDocument/2006/relationships/font" Target="fonts/Karla-regular.fntdata"/><Relationship Id="rId27" Type="http://schemas.openxmlformats.org/officeDocument/2006/relationships/font" Target="fonts/Akatab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Karla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Karla-boldItalic.fntdata"/><Relationship Id="rId30" Type="http://schemas.openxmlformats.org/officeDocument/2006/relationships/font" Target="fonts/Karla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b27542c7a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b27542c7a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69b27543784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69b27543784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69b27543787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69b27543787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69b2754378b6a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69b2754378b6a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69b2754378fac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69b2754378fac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69b27543794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69b27543794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69b27543798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69b27543798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69b2754379cca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69b2754379cca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69b275437a1fe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69b275437a1fe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69b275437a6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69b275437a6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69b27543c8b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69b27543c8b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9b27542e6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9b27542e6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69b27544056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69b27544056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69b275433c3b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69b275433c3b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69b27543588a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69b27543588a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69b2754358c0c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69b2754358c0c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69b2754358f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69b2754358f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69b27543590bf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69b27543590bf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69b27543778f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69b27543778f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69b2754377dd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69b2754377dd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1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9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8.jpg"/><Relationship Id="rId5" Type="http://schemas.openxmlformats.org/officeDocument/2006/relationships/image" Target="../media/image10.jpg"/><Relationship Id="rId6" Type="http://schemas.openxmlformats.org/officeDocument/2006/relationships/image" Target="../media/image1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jpg"/><Relationship Id="rId4" Type="http://schemas.openxmlformats.org/officeDocument/2006/relationships/image" Target="../media/image1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1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7260" y="74295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14900" y="1371600"/>
            <a:ext cx="4194900" cy="19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45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Нерівність трикутника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Секрети сторін та кутів у трикутнику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2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Який правильний порядок? 🥚​</a:t>
            </a:r>
            <a:r>
              <a:rPr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8" name="Google Shape;168;p22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Розташуй сторони трикутника ABC від найменшої до найбільшої, якщо: кут A = 40°, кут B = 60°, кут C = 80°.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9" name="Google Shape;169;p22"/>
          <p:cNvSpPr txBox="1"/>
          <p:nvPr/>
        </p:nvSpPr>
        <p:spPr>
          <a:xfrm>
            <a:off x="1714500" y="1771650"/>
            <a:ext cx="5715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AC (навпроти 60°)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0" name="Google Shape;170;p22"/>
          <p:cNvSpPr txBox="1"/>
          <p:nvPr/>
        </p:nvSpPr>
        <p:spPr>
          <a:xfrm>
            <a:off x="1714500" y="2514600"/>
            <a:ext cx="5715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AB (навпроти 80°)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1" name="Google Shape;171;p22"/>
          <p:cNvSpPr txBox="1"/>
          <p:nvPr/>
        </p:nvSpPr>
        <p:spPr>
          <a:xfrm>
            <a:off x="1714500" y="3257550"/>
            <a:ext cx="5715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BC (навпроти 40°)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2" name="Google Shape;172;p22"/>
          <p:cNvSpPr txBox="1"/>
          <p:nvPr/>
        </p:nvSpPr>
        <p:spPr>
          <a:xfrm>
            <a:off x="1714500" y="4000500"/>
            <a:ext cx="5715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Немає правильної відповіді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3" name="Google Shape;173;p22"/>
          <p:cNvSpPr txBox="1"/>
          <p:nvPr/>
        </p:nvSpPr>
        <p:spPr>
          <a:xfrm>
            <a:off x="6160770" y="30861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Відповіді на наступному слайді...</a:t>
            </a:r>
            <a:endParaRPr sz="16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3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Який правильний порядок? 🥚​</a:t>
            </a:r>
            <a:r>
              <a:rPr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9" name="Google Shape;179;p23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Розташуй сторони трикутника ABC від найменшої до найбільшої, якщо: кут A = 40°, кут B = 60°, кут C = 80°.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80" name="Google Shape;180;p23"/>
          <p:cNvSpPr txBox="1"/>
          <p:nvPr/>
        </p:nvSpPr>
        <p:spPr>
          <a:xfrm>
            <a:off x="1714500" y="1771650"/>
            <a:ext cx="5715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BC (навпроти 40°)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81" name="Google Shape;181;p23"/>
          <p:cNvSpPr txBox="1"/>
          <p:nvPr/>
        </p:nvSpPr>
        <p:spPr>
          <a:xfrm>
            <a:off x="7635240" y="1885950"/>
            <a:ext cx="685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1.</a:t>
            </a:r>
            <a:endParaRPr b="1"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82" name="Google Shape;182;p23"/>
          <p:cNvSpPr txBox="1"/>
          <p:nvPr/>
        </p:nvSpPr>
        <p:spPr>
          <a:xfrm>
            <a:off x="1714500" y="2514600"/>
            <a:ext cx="5715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AC (навпроти 60°)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83" name="Google Shape;183;p23"/>
          <p:cNvSpPr txBox="1"/>
          <p:nvPr/>
        </p:nvSpPr>
        <p:spPr>
          <a:xfrm>
            <a:off x="7635240" y="2628900"/>
            <a:ext cx="685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2.</a:t>
            </a:r>
            <a:endParaRPr b="1"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84" name="Google Shape;184;p23"/>
          <p:cNvSpPr txBox="1"/>
          <p:nvPr/>
        </p:nvSpPr>
        <p:spPr>
          <a:xfrm>
            <a:off x="1714500" y="3257550"/>
            <a:ext cx="5715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AB (навпроти 80°)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85" name="Google Shape;185;p23"/>
          <p:cNvSpPr txBox="1"/>
          <p:nvPr/>
        </p:nvSpPr>
        <p:spPr>
          <a:xfrm>
            <a:off x="7635240" y="3371850"/>
            <a:ext cx="685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3.</a:t>
            </a:r>
            <a:endParaRPr b="1"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86" name="Google Shape;186;p23"/>
          <p:cNvSpPr txBox="1"/>
          <p:nvPr/>
        </p:nvSpPr>
        <p:spPr>
          <a:xfrm>
            <a:off x="1714500" y="4000500"/>
            <a:ext cx="5715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Немає правильної відповіді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87" name="Google Shape;187;p23"/>
          <p:cNvSpPr txBox="1"/>
          <p:nvPr/>
        </p:nvSpPr>
        <p:spPr>
          <a:xfrm>
            <a:off x="7635240" y="4114800"/>
            <a:ext cx="685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4.</a:t>
            </a:r>
            <a:endParaRPr b="1"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88" name="Google Shape;188;p23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✅​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Співвідношення сторін і кутів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194" name="Google Shape;194;p24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У трикутнику найменша сторона має довжину 5 см. Який кут лежить навпроти цієї сторони?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95" name="Google Shape;195;p24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96" name="Google Shape;196;p24"/>
          <p:cNvSpPr txBox="1"/>
          <p:nvPr/>
        </p:nvSpPr>
        <p:spPr>
          <a:xfrm>
            <a:off x="857250" y="15430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Найменший кут трикутника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97" name="Google Shape;197;p24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2.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98" name="Google Shape;198;p24"/>
          <p:cNvSpPr txBox="1"/>
          <p:nvPr/>
        </p:nvSpPr>
        <p:spPr>
          <a:xfrm>
            <a:off x="857250" y="24003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Найбільший кут трикутника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99" name="Google Shape;199;p24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00" name="Google Shape;200;p24"/>
          <p:cNvSpPr txBox="1"/>
          <p:nvPr/>
        </p:nvSpPr>
        <p:spPr>
          <a:xfrm>
            <a:off x="857250" y="32575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Середній за величиною кут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01" name="Google Shape;201;p24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4.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02" name="Google Shape;202;p24"/>
          <p:cNvSpPr txBox="1"/>
          <p:nvPr/>
        </p:nvSpPr>
        <p:spPr>
          <a:xfrm>
            <a:off x="857250" y="41148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Неможливо визначити без знання кутів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03" name="Google Shape;203;p24"/>
          <p:cNvSpPr txBox="1"/>
          <p:nvPr/>
        </p:nvSpPr>
        <p:spPr>
          <a:xfrm>
            <a:off x="6160770" y="30861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Відповіді на наступному слайді...</a:t>
            </a:r>
            <a:endParaRPr sz="16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Сторони та кути трикутника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209" name="Google Shape;209;p25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У трикутнику ABC сторона AB = 10 см, BC = 7 см, а AC = 5 см. Які три твердження щодо цього трикутника є правильними?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10" name="Google Shape;210;p25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11" name="Google Shape;211;p25"/>
          <p:cNvSpPr txBox="1"/>
          <p:nvPr/>
        </p:nvSpPr>
        <p:spPr>
          <a:xfrm>
            <a:off x="857250" y="15430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Кут C є найбільшим кутом трикутника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12" name="Google Shape;212;p25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2.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13" name="Google Shape;213;p25"/>
          <p:cNvSpPr txBox="1"/>
          <p:nvPr/>
        </p:nvSpPr>
        <p:spPr>
          <a:xfrm>
            <a:off x="857250" y="24003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Кут B є найменшим кутом трикутника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14" name="Google Shape;214;p25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15" name="Google Shape;215;p25"/>
          <p:cNvSpPr txBox="1"/>
          <p:nvPr/>
        </p:nvSpPr>
        <p:spPr>
          <a:xfrm>
            <a:off x="857250" y="32575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Сума сторін AC та BC більша за сторону AB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16" name="Google Shape;216;p25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4.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17" name="Google Shape;217;p25"/>
          <p:cNvSpPr txBox="1"/>
          <p:nvPr/>
        </p:nvSpPr>
        <p:spPr>
          <a:xfrm>
            <a:off x="857250" y="41148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Кут A є найбільшим кутом, бо сторона BC менша за AB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18" name="Google Shape;218;p25"/>
          <p:cNvSpPr txBox="1"/>
          <p:nvPr/>
        </p:nvSpPr>
        <p:spPr>
          <a:xfrm>
            <a:off x="6160770" y="30861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Відповіді на наступному слайді...</a:t>
            </a:r>
            <a:endParaRPr sz="16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6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Аналіз властивостей сторін і кутів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224" name="Google Shape;224;p26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У трикутнику KMN довжини сторін дорівнюють KM = 8 см, MN = 12 см, KN = 6 см. Вибери твердження, що правильно описує співвідношення між його кутами.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25" name="Google Shape;225;p26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26" name="Google Shape;226;p26"/>
          <p:cNvSpPr txBox="1"/>
          <p:nvPr/>
        </p:nvSpPr>
        <p:spPr>
          <a:xfrm>
            <a:off x="857250" y="15430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Кут N є найбільшим, а кут M — найменшим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27" name="Google Shape;227;p26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2.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28" name="Google Shape;228;p26"/>
          <p:cNvSpPr txBox="1"/>
          <p:nvPr/>
        </p:nvSpPr>
        <p:spPr>
          <a:xfrm>
            <a:off x="857250" y="24003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Кут K є найбільшим, а кут N — найменшим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29" name="Google Shape;229;p26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30" name="Google Shape;230;p26"/>
          <p:cNvSpPr txBox="1"/>
          <p:nvPr/>
        </p:nvSpPr>
        <p:spPr>
          <a:xfrm>
            <a:off x="857250" y="32575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Кут M є найбільшим, а кут K — найменшим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31" name="Google Shape;231;p26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4.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32" name="Google Shape;232;p26"/>
          <p:cNvSpPr txBox="1"/>
          <p:nvPr/>
        </p:nvSpPr>
        <p:spPr>
          <a:xfrm>
            <a:off x="857250" y="41148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Всі кути рівні, оскільки виконується нерівність трикутника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33" name="Google Shape;233;p26"/>
          <p:cNvSpPr txBox="1"/>
          <p:nvPr/>
        </p:nvSpPr>
        <p:spPr>
          <a:xfrm>
            <a:off x="6160770" y="30861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Відповіді на наступному слайді...</a:t>
            </a:r>
            <a:endParaRPr sz="16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7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Аналіз властивостей сторін і кутів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239" name="Google Shape;239;p27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У трикутнику KMN довжини сторін дорівнюють KM = 8 см, MN = 12 см, KN = 6 см. Вибери твердження, що правильно описує співвідношення між його кутами.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40" name="Google Shape;240;p27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41" name="Google Shape;241;p27"/>
          <p:cNvSpPr txBox="1"/>
          <p:nvPr/>
        </p:nvSpPr>
        <p:spPr>
          <a:xfrm>
            <a:off x="857250" y="15430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2C6E49"/>
                </a:solidFill>
                <a:latin typeface="Karla"/>
                <a:ea typeface="Karla"/>
                <a:cs typeface="Karla"/>
                <a:sym typeface="Karla"/>
              </a:rPr>
              <a:t>Кут N є найбільшим, а кут M — найменшим</a:t>
            </a:r>
            <a:endParaRPr b="1" sz="1600">
              <a:solidFill>
                <a:srgbClr val="2C6E49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42" name="Google Shape;242;p27"/>
          <p:cNvSpPr txBox="1"/>
          <p:nvPr/>
        </p:nvSpPr>
        <p:spPr>
          <a:xfrm>
            <a:off x="8515350" y="16002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👍​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43" name="Google Shape;243;p27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2.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44" name="Google Shape;244;p27"/>
          <p:cNvSpPr txBox="1"/>
          <p:nvPr/>
        </p:nvSpPr>
        <p:spPr>
          <a:xfrm>
            <a:off x="857250" y="24003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Кут K є найбільшим, а кут N — найменшим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45" name="Google Shape;245;p27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46" name="Google Shape;246;p27"/>
          <p:cNvSpPr txBox="1"/>
          <p:nvPr/>
        </p:nvSpPr>
        <p:spPr>
          <a:xfrm>
            <a:off x="857250" y="32575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Кут M є найбільшим, а кут K — найменшим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47" name="Google Shape;247;p27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4.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48" name="Google Shape;248;p27"/>
          <p:cNvSpPr txBox="1"/>
          <p:nvPr/>
        </p:nvSpPr>
        <p:spPr>
          <a:xfrm>
            <a:off x="857250" y="41148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Всі кути рівні, оскільки виконується нерівність трикутника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49" name="Google Shape;249;p27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✅​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8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Сторони та кути трикутника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255" name="Google Shape;255;p28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У трикутнику ABC сторона AB = 10 см, BC = 7 см, а AC = 5 см. Які три твердження щодо цього трикутника є правильними?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56" name="Google Shape;256;p28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57" name="Google Shape;257;p28"/>
          <p:cNvSpPr txBox="1"/>
          <p:nvPr/>
        </p:nvSpPr>
        <p:spPr>
          <a:xfrm>
            <a:off x="857250" y="15430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2C6E49"/>
                </a:solidFill>
                <a:latin typeface="Karla"/>
                <a:ea typeface="Karla"/>
                <a:cs typeface="Karla"/>
                <a:sym typeface="Karla"/>
              </a:rPr>
              <a:t>Кут C є найбільшим кутом трикутника</a:t>
            </a:r>
            <a:endParaRPr b="1" sz="1600">
              <a:solidFill>
                <a:srgbClr val="2C6E49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58" name="Google Shape;258;p28"/>
          <p:cNvSpPr txBox="1"/>
          <p:nvPr/>
        </p:nvSpPr>
        <p:spPr>
          <a:xfrm>
            <a:off x="8515350" y="16002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👍​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59" name="Google Shape;259;p28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2.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60" name="Google Shape;260;p28"/>
          <p:cNvSpPr txBox="1"/>
          <p:nvPr/>
        </p:nvSpPr>
        <p:spPr>
          <a:xfrm>
            <a:off x="857250" y="24003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2C6E49"/>
                </a:solidFill>
                <a:latin typeface="Karla"/>
                <a:ea typeface="Karla"/>
                <a:cs typeface="Karla"/>
                <a:sym typeface="Karla"/>
              </a:rPr>
              <a:t>Кут B є найменшим кутом трикутника</a:t>
            </a:r>
            <a:endParaRPr b="1" sz="1600">
              <a:solidFill>
                <a:srgbClr val="2C6E49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61" name="Google Shape;261;p28"/>
          <p:cNvSpPr txBox="1"/>
          <p:nvPr/>
        </p:nvSpPr>
        <p:spPr>
          <a:xfrm>
            <a:off x="8515350" y="245745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👍​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62" name="Google Shape;262;p28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63" name="Google Shape;263;p28"/>
          <p:cNvSpPr txBox="1"/>
          <p:nvPr/>
        </p:nvSpPr>
        <p:spPr>
          <a:xfrm>
            <a:off x="857250" y="32575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2C6E49"/>
                </a:solidFill>
                <a:latin typeface="Karla"/>
                <a:ea typeface="Karla"/>
                <a:cs typeface="Karla"/>
                <a:sym typeface="Karla"/>
              </a:rPr>
              <a:t>Сума сторін AC та BC більша за сторону AB</a:t>
            </a:r>
            <a:endParaRPr b="1" sz="1600">
              <a:solidFill>
                <a:srgbClr val="2C6E49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64" name="Google Shape;264;p28"/>
          <p:cNvSpPr txBox="1"/>
          <p:nvPr/>
        </p:nvSpPr>
        <p:spPr>
          <a:xfrm>
            <a:off x="8515350" y="33147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👍​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65" name="Google Shape;265;p28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4.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66" name="Google Shape;266;p28"/>
          <p:cNvSpPr txBox="1"/>
          <p:nvPr/>
        </p:nvSpPr>
        <p:spPr>
          <a:xfrm>
            <a:off x="857250" y="41148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Кут A є найбільшим кутом, бо сторона BC менша за AB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67" name="Google Shape;267;p28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✅​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9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Співвідношення сторін і кутів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273" name="Google Shape;273;p29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У трикутнику найменша сторона має довжину 5 см. Який кут лежить навпроти цієї сторони?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74" name="Google Shape;274;p29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75" name="Google Shape;275;p29"/>
          <p:cNvSpPr txBox="1"/>
          <p:nvPr/>
        </p:nvSpPr>
        <p:spPr>
          <a:xfrm>
            <a:off x="857250" y="15430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2C6E49"/>
                </a:solidFill>
                <a:latin typeface="Karla"/>
                <a:ea typeface="Karla"/>
                <a:cs typeface="Karla"/>
                <a:sym typeface="Karla"/>
              </a:rPr>
              <a:t>Найменший кут трикутника</a:t>
            </a:r>
            <a:endParaRPr b="1" sz="1600">
              <a:solidFill>
                <a:srgbClr val="2C6E49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76" name="Google Shape;276;p29"/>
          <p:cNvSpPr txBox="1"/>
          <p:nvPr/>
        </p:nvSpPr>
        <p:spPr>
          <a:xfrm>
            <a:off x="8515350" y="16002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👍​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77" name="Google Shape;277;p29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2.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78" name="Google Shape;278;p29"/>
          <p:cNvSpPr txBox="1"/>
          <p:nvPr/>
        </p:nvSpPr>
        <p:spPr>
          <a:xfrm>
            <a:off x="857250" y="24003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Найбільший кут трикутника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79" name="Google Shape;279;p29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80" name="Google Shape;280;p29"/>
          <p:cNvSpPr txBox="1"/>
          <p:nvPr/>
        </p:nvSpPr>
        <p:spPr>
          <a:xfrm>
            <a:off x="857250" y="32575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Середній за величиною кут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81" name="Google Shape;281;p29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4.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82" name="Google Shape;282;p29"/>
          <p:cNvSpPr txBox="1"/>
          <p:nvPr/>
        </p:nvSpPr>
        <p:spPr>
          <a:xfrm>
            <a:off x="857250" y="41148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Неможливо визначити без знання кутів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83" name="Google Shape;283;p29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✅​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Google Shape;288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330" y="651510"/>
            <a:ext cx="8332470" cy="430911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9" name="Google Shape;289;p3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03020" y="1657350"/>
            <a:ext cx="2834640" cy="2194560"/>
          </a:xfrm>
          <a:prstGeom prst="rect">
            <a:avLst/>
          </a:prstGeom>
          <a:noFill/>
          <a:ln>
            <a:noFill/>
          </a:ln>
        </p:spPr>
      </p:pic>
      <p:sp>
        <p:nvSpPr>
          <p:cNvPr id="290" name="Google Shape;290;p30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Обговорення! 🤷‍♀️​ 💁‍♂️​ </a:t>
            </a:r>
            <a:r>
              <a:rPr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💬​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91" name="Google Shape;291;p30"/>
          <p:cNvSpPr txBox="1"/>
          <p:nvPr/>
        </p:nvSpPr>
        <p:spPr>
          <a:xfrm>
            <a:off x="4297680" y="1828800"/>
            <a:ext cx="3726300" cy="198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Трикутна рамка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Ви майструєте дерев'яну трикутну рамку для картини. Чому важливо знати правило нерівності трикутника перед тим, як нарізати дерево?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" name="Google Shape;296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330" y="651510"/>
            <a:ext cx="8332470" cy="4309110"/>
          </a:xfrm>
          <a:prstGeom prst="rect">
            <a:avLst/>
          </a:prstGeom>
          <a:noFill/>
          <a:ln>
            <a:noFill/>
          </a:ln>
        </p:spPr>
      </p:pic>
      <p:sp>
        <p:nvSpPr>
          <p:cNvPr id="297" name="Google Shape;297;p3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Обговорення! 🤷‍♀️​ 💁‍♂️​ </a:t>
            </a:r>
            <a:r>
              <a:rPr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💬​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98" name="Google Shape;298;p31"/>
          <p:cNvSpPr txBox="1"/>
          <p:nvPr/>
        </p:nvSpPr>
        <p:spPr>
          <a:xfrm>
            <a:off x="982980" y="1657350"/>
            <a:ext cx="7041000" cy="198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Ви могли б сказати...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Щоб уникнути відрізання занадто довгої деталі, неправильного розрахунку кутів нахилу для міцності, та переконатися, що сума двох сторін більша за третю для замкнення рамки.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99" name="Google Shape;299;p31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✅​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48590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11830" y="91440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149340" y="1485900"/>
            <a:ext cx="269748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Важливі терміни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85750" y="331470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Співвідношення сторін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Зв'язок між довжинами сторін, що визначає, чи може трикутник існувати.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211830" y="274320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Протилежний кут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Кут, що лежить навпроти певної сторони трикутника.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6149340" y="331470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Нерівність трикутника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Будь-яка сторона трикутника менша за суму двох інших.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4" name="Google Shape;304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57850" y="0"/>
            <a:ext cx="348615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05" name="Google Shape;305;p32"/>
          <p:cNvSpPr txBox="1"/>
          <p:nvPr/>
        </p:nvSpPr>
        <p:spPr>
          <a:xfrm>
            <a:off x="297180" y="171450"/>
            <a:ext cx="51435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325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Підсумок уроку</a:t>
            </a:r>
            <a:endParaRPr b="1" sz="325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Вставте пропущені слова:</a:t>
            </a:r>
            <a:endParaRPr b="1"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Трикутник існує, якщо сума двох сторін ________ за третю.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У трикутнику навпроти більшої сторони лежить більший ________.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Властивості трикутників допомагають будувати ________ конструкції.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До зустрічі на наступному уроці геометрії!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11430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Головне правило існування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285750" y="11430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Чи кожен трикутник можна побудувати?</a:t>
            </a:r>
            <a:endParaRPr b="1"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Щоб побудувати трикутник, сума довжин будь-яких двох сторін має бути більшою за довжину третьої сторони.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Правило нерівності: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Для сторін a, b, c: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 &lt; b + c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b &lt; a + c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Char char="●"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c &lt; a + b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Якщо хоча б одна умова не виконується, трикутник побудувати неможливо.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Перевіримо знання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79" name="Google Shape;79;p16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Чи існує трикутник зі сторонами 3 см, 4 см та 10 см?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80" name="Google Shape;80;p16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857250" y="15430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Так, звісно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2.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857250" y="24003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Ні, бо 3 + 4 &lt; 10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857250" y="32575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Так, бо всі числа різні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86" name="Google Shape;86;p16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4.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87" name="Google Shape;87;p16"/>
          <p:cNvSpPr txBox="1"/>
          <p:nvPr/>
        </p:nvSpPr>
        <p:spPr>
          <a:xfrm>
            <a:off x="857250" y="41148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Ні, бо 10 - 4 &gt; 3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88" name="Google Shape;88;p16"/>
          <p:cNvSpPr txBox="1"/>
          <p:nvPr/>
        </p:nvSpPr>
        <p:spPr>
          <a:xfrm>
            <a:off x="6160770" y="30861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Відповіді на наступному слайді...</a:t>
            </a:r>
            <a:endParaRPr sz="16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Перевіримо знання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94" name="Google Shape;94;p17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Чи існує трикутник зі сторонами 3 см, 4 см та 10 см?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6" name="Google Shape;96;p17"/>
          <p:cNvSpPr txBox="1"/>
          <p:nvPr/>
        </p:nvSpPr>
        <p:spPr>
          <a:xfrm>
            <a:off x="857250" y="15430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Так, звісно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7" name="Google Shape;97;p17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2.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8" name="Google Shape;98;p17"/>
          <p:cNvSpPr txBox="1"/>
          <p:nvPr/>
        </p:nvSpPr>
        <p:spPr>
          <a:xfrm>
            <a:off x="857250" y="24003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2C6E49"/>
                </a:solidFill>
                <a:latin typeface="Karla"/>
                <a:ea typeface="Karla"/>
                <a:cs typeface="Karla"/>
                <a:sym typeface="Karla"/>
              </a:rPr>
              <a:t>Ні, бо 3 + 4 &lt; 10</a:t>
            </a:r>
            <a:endParaRPr b="1" sz="1600">
              <a:solidFill>
                <a:srgbClr val="2C6E49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9" name="Google Shape;99;p17"/>
          <p:cNvSpPr txBox="1"/>
          <p:nvPr/>
        </p:nvSpPr>
        <p:spPr>
          <a:xfrm>
            <a:off x="8515350" y="245745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👍​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0" name="Google Shape;100;p17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1" name="Google Shape;101;p17"/>
          <p:cNvSpPr txBox="1"/>
          <p:nvPr/>
        </p:nvSpPr>
        <p:spPr>
          <a:xfrm>
            <a:off x="857250" y="32575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Так, бо всі числа різні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2" name="Google Shape;102;p17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4.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3" name="Google Shape;103;p17"/>
          <p:cNvSpPr txBox="1"/>
          <p:nvPr/>
        </p:nvSpPr>
        <p:spPr>
          <a:xfrm>
            <a:off x="857250" y="41148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Ні, бо 10 - 4 &gt; 3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4" name="Google Shape;104;p17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✅​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Сторони та кути: Хто головний?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110" name="Google Shape;110;p18"/>
          <p:cNvSpPr txBox="1"/>
          <p:nvPr/>
        </p:nvSpPr>
        <p:spPr>
          <a:xfrm>
            <a:off x="285750" y="11430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Більшому куту — більша сторона</a:t>
            </a:r>
            <a:endParaRPr b="1"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У трикутнику існує залежність: більший кут протилежить довшій стороні. Це як двері: чим ширше відчинені (кут), тим більша відстань між краєм та стіною (сторона).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1" name="Google Shape;111;p18"/>
          <p:cNvSpPr txBox="1"/>
          <p:nvPr/>
        </p:nvSpPr>
        <p:spPr>
          <a:xfrm>
            <a:off x="4686300" y="11430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І навпаки!</a:t>
            </a:r>
            <a:endParaRPr b="1"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Це правило працює в обидва боки: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AutoNum type="arabicPeriod"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Навпроти більшої сторони лежить більший кут.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AutoNum type="arabicPeriod"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Навпроти меншої сторони лежить менший кут.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/>
              <a:buAutoNum type="arabicPeriod"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Навпроти рівних сторін лежать рівні кути.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Це допомагає порівнювати елементи трикутника без вимірювання!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965960"/>
            <a:ext cx="8572500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9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Візуалізація залежності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118" name="Google Shape;118;p19"/>
          <p:cNvSpPr txBox="1"/>
          <p:nvPr/>
        </p:nvSpPr>
        <p:spPr>
          <a:xfrm>
            <a:off x="285750" y="1143000"/>
            <a:ext cx="85725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Подивіться на цей трикутник. Кут A — найбільший, а кут C — найменший.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9" name="Google Shape;119;p19"/>
          <p:cNvSpPr txBox="1"/>
          <p:nvPr/>
        </p:nvSpPr>
        <p:spPr>
          <a:xfrm>
            <a:off x="285750" y="4114800"/>
            <a:ext cx="8572500" cy="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Отже, сторона BC (навпроти A) буде найдовшою, а сторона AB (навпроти C) — найкоротшою.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0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З'єднайте слова з визначеннями 🎯</a:t>
            </a:r>
            <a:r>
              <a:rPr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5" name="Google Shape;125;p20"/>
          <p:cNvSpPr txBox="1"/>
          <p:nvPr/>
        </p:nvSpPr>
        <p:spPr>
          <a:xfrm>
            <a:off x="285750" y="11430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1.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6" name="Google Shape;126;p20"/>
          <p:cNvSpPr txBox="1"/>
          <p:nvPr/>
        </p:nvSpPr>
        <p:spPr>
          <a:xfrm>
            <a:off x="685800" y="11430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Нерівність</a:t>
            </a:r>
            <a:endParaRPr b="1"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7" name="Google Shape;127;p20"/>
          <p:cNvSpPr txBox="1"/>
          <p:nvPr/>
        </p:nvSpPr>
        <p:spPr>
          <a:xfrm>
            <a:off x="285750" y="20574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2.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8" name="Google Shape;128;p20"/>
          <p:cNvSpPr txBox="1"/>
          <p:nvPr/>
        </p:nvSpPr>
        <p:spPr>
          <a:xfrm>
            <a:off x="685800" y="20574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Сума двох сторін</a:t>
            </a:r>
            <a:endParaRPr b="1"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9" name="Google Shape;129;p20"/>
          <p:cNvSpPr txBox="1"/>
          <p:nvPr/>
        </p:nvSpPr>
        <p:spPr>
          <a:xfrm>
            <a:off x="285750" y="29718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3.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0" name="Google Shape;130;p20"/>
          <p:cNvSpPr txBox="1"/>
          <p:nvPr/>
        </p:nvSpPr>
        <p:spPr>
          <a:xfrm>
            <a:off x="685800" y="29718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Найбільша сторона</a:t>
            </a:r>
            <a:endParaRPr b="1"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1" name="Google Shape;131;p20"/>
          <p:cNvSpPr txBox="1"/>
          <p:nvPr/>
        </p:nvSpPr>
        <p:spPr>
          <a:xfrm>
            <a:off x="285750" y="38862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4.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2" name="Google Shape;132;p20"/>
          <p:cNvSpPr txBox="1"/>
          <p:nvPr/>
        </p:nvSpPr>
        <p:spPr>
          <a:xfrm>
            <a:off x="685800" y="38862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Найменший кут</a:t>
            </a:r>
            <a:endParaRPr b="1"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3" name="Google Shape;133;p20"/>
          <p:cNvSpPr txBox="1"/>
          <p:nvPr/>
        </p:nvSpPr>
        <p:spPr>
          <a:xfrm>
            <a:off x="3429000" y="11430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a)</a:t>
            </a:r>
            <a:endParaRPr b="1"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4" name="Google Shape;134;p20"/>
          <p:cNvSpPr txBox="1"/>
          <p:nvPr/>
        </p:nvSpPr>
        <p:spPr>
          <a:xfrm>
            <a:off x="3829050" y="11430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Лежить навпроти найкоротшої сторони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5" name="Google Shape;135;p20"/>
          <p:cNvSpPr txBox="1"/>
          <p:nvPr/>
        </p:nvSpPr>
        <p:spPr>
          <a:xfrm>
            <a:off x="3429000" y="20574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b)</a:t>
            </a:r>
            <a:endParaRPr b="1"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6" name="Google Shape;136;p20"/>
          <p:cNvSpPr txBox="1"/>
          <p:nvPr/>
        </p:nvSpPr>
        <p:spPr>
          <a:xfrm>
            <a:off x="3829050" y="20574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Лежить навпроти найбільшого кута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7" name="Google Shape;137;p20"/>
          <p:cNvSpPr txBox="1"/>
          <p:nvPr/>
        </p:nvSpPr>
        <p:spPr>
          <a:xfrm>
            <a:off x="3429000" y="29718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c)</a:t>
            </a:r>
            <a:endParaRPr b="1"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8" name="Google Shape;138;p20"/>
          <p:cNvSpPr txBox="1"/>
          <p:nvPr/>
        </p:nvSpPr>
        <p:spPr>
          <a:xfrm>
            <a:off x="3829050" y="29718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Сторона &lt; сума двох інших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9" name="Google Shape;139;p20"/>
          <p:cNvSpPr txBox="1"/>
          <p:nvPr/>
        </p:nvSpPr>
        <p:spPr>
          <a:xfrm>
            <a:off x="3429000" y="38862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d)</a:t>
            </a:r>
            <a:endParaRPr b="1"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0" name="Google Shape;140;p20"/>
          <p:cNvSpPr txBox="1"/>
          <p:nvPr/>
        </p:nvSpPr>
        <p:spPr>
          <a:xfrm>
            <a:off x="3829050" y="38862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Завжди більша за третю сторону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З'єднайте слова з визначеннями 🎯</a:t>
            </a:r>
            <a:r>
              <a:rPr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6" name="Google Shape;146;p21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✅​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7" name="Google Shape;147;p21"/>
          <p:cNvSpPr txBox="1"/>
          <p:nvPr/>
        </p:nvSpPr>
        <p:spPr>
          <a:xfrm>
            <a:off x="285750" y="11430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1.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8" name="Google Shape;148;p21"/>
          <p:cNvSpPr txBox="1"/>
          <p:nvPr/>
        </p:nvSpPr>
        <p:spPr>
          <a:xfrm>
            <a:off x="685800" y="11430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Нерівність</a:t>
            </a:r>
            <a:endParaRPr b="1"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9" name="Google Shape;149;p21"/>
          <p:cNvSpPr txBox="1"/>
          <p:nvPr/>
        </p:nvSpPr>
        <p:spPr>
          <a:xfrm>
            <a:off x="285750" y="20574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2.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0" name="Google Shape;150;p21"/>
          <p:cNvSpPr txBox="1"/>
          <p:nvPr/>
        </p:nvSpPr>
        <p:spPr>
          <a:xfrm>
            <a:off x="685800" y="20574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Сума двох сторін</a:t>
            </a:r>
            <a:endParaRPr b="1"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1" name="Google Shape;151;p21"/>
          <p:cNvSpPr txBox="1"/>
          <p:nvPr/>
        </p:nvSpPr>
        <p:spPr>
          <a:xfrm>
            <a:off x="285750" y="29718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3.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2" name="Google Shape;152;p21"/>
          <p:cNvSpPr txBox="1"/>
          <p:nvPr/>
        </p:nvSpPr>
        <p:spPr>
          <a:xfrm>
            <a:off x="685800" y="29718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Найбільша сторона</a:t>
            </a:r>
            <a:endParaRPr b="1"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3" name="Google Shape;153;p21"/>
          <p:cNvSpPr txBox="1"/>
          <p:nvPr/>
        </p:nvSpPr>
        <p:spPr>
          <a:xfrm>
            <a:off x="285750" y="38862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4.</a:t>
            </a:r>
            <a:endParaRPr b="1"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4" name="Google Shape;154;p21"/>
          <p:cNvSpPr txBox="1"/>
          <p:nvPr/>
        </p:nvSpPr>
        <p:spPr>
          <a:xfrm>
            <a:off x="685800" y="38862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Найменший кут</a:t>
            </a:r>
            <a:endParaRPr b="1"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5" name="Google Shape;155;p21"/>
          <p:cNvSpPr txBox="1"/>
          <p:nvPr/>
        </p:nvSpPr>
        <p:spPr>
          <a:xfrm>
            <a:off x="3429000" y="11430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c)</a:t>
            </a:r>
            <a:endParaRPr b="1"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6" name="Google Shape;156;p21"/>
          <p:cNvSpPr txBox="1"/>
          <p:nvPr/>
        </p:nvSpPr>
        <p:spPr>
          <a:xfrm>
            <a:off x="3829050" y="11430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Сторона &lt; сума двох інших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7" name="Google Shape;157;p21"/>
          <p:cNvSpPr txBox="1"/>
          <p:nvPr/>
        </p:nvSpPr>
        <p:spPr>
          <a:xfrm>
            <a:off x="3429000" y="20574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d)</a:t>
            </a:r>
            <a:endParaRPr b="1"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8" name="Google Shape;158;p21"/>
          <p:cNvSpPr txBox="1"/>
          <p:nvPr/>
        </p:nvSpPr>
        <p:spPr>
          <a:xfrm>
            <a:off x="3829050" y="20574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Завжди більша за третю сторону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9" name="Google Shape;159;p21"/>
          <p:cNvSpPr txBox="1"/>
          <p:nvPr/>
        </p:nvSpPr>
        <p:spPr>
          <a:xfrm>
            <a:off x="3429000" y="29718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b)</a:t>
            </a:r>
            <a:endParaRPr b="1"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0" name="Google Shape;160;p21"/>
          <p:cNvSpPr txBox="1"/>
          <p:nvPr/>
        </p:nvSpPr>
        <p:spPr>
          <a:xfrm>
            <a:off x="3829050" y="29718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Лежить навпроти найбільшого кута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1" name="Google Shape;161;p21"/>
          <p:cNvSpPr txBox="1"/>
          <p:nvPr/>
        </p:nvSpPr>
        <p:spPr>
          <a:xfrm>
            <a:off x="3429000" y="38862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a)</a:t>
            </a:r>
            <a:endParaRPr b="1"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2" name="Google Shape;162;p21"/>
          <p:cNvSpPr txBox="1"/>
          <p:nvPr/>
        </p:nvSpPr>
        <p:spPr>
          <a:xfrm>
            <a:off x="3829050" y="38862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Лежить навпроти найкоротшої сторони</a:t>
            </a:r>
            <a:endParaRPr sz="1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