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801F5-09A9-4CAA-981B-1B74619163D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FF071C-7020-41C8-987A-6B4AE87EC2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261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68825" cy="34274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9A5C27-BADB-4BA1-9370-DCD9802784FD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37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4588" y="685800"/>
            <a:ext cx="4568825" cy="342741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9A5C27-BADB-4BA1-9370-DCD9802784FD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3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../theme/media/image2.png"/><Relationship Id="rId7" Type="http://schemas.microsoft.com/office/2007/relationships/hdphoto" Target="../media/hdphoto1.wdp"/><Relationship Id="rId2" Type="http://schemas.openxmlformats.org/officeDocument/2006/relationships/image" Target="../../theme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.png"/><Relationship Id="rId5" Type="http://schemas.openxmlformats.org/officeDocument/2006/relationships/image" Target="../../theme/media/image4.png"/><Relationship Id="rId4" Type="http://schemas.openxmlformats.org/officeDocument/2006/relationships/image" Target="../../theme/media/image3.png"/><Relationship Id="rId9" Type="http://schemas.openxmlformats.org/officeDocument/2006/relationships/image" Target="../media/image3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163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328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195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214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104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080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665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406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5880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Рамка 4"/>
          <p:cNvSpPr/>
          <p:nvPr/>
        </p:nvSpPr>
        <p:spPr>
          <a:xfrm>
            <a:off x="0" y="-99393"/>
            <a:ext cx="9144001" cy="6952255"/>
          </a:xfrm>
          <a:prstGeom prst="frame">
            <a:avLst>
              <a:gd name="adj1" fmla="val 3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30823" y="-99393"/>
            <a:ext cx="755576" cy="68848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 rot="19271610">
                <a:off x="38678" y="191362"/>
                <a:ext cx="70827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200" i="1">
                              <a:solidFill>
                                <a:prstClr val="white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k-UA" sz="1200" i="1">
                              <a:solidFill>
                                <a:prstClr val="white"/>
                              </a:solidFill>
                              <a:latin typeface="Cambria Math"/>
                            </a:rPr>
                            <m:t>х</m:t>
                          </m:r>
                        </m:e>
                        <m:sup>
                          <m:r>
                            <a:rPr lang="uk-UA" sz="1200" i="1">
                              <a:solidFill>
                                <a:prstClr val="white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uk-UA" sz="1200" i="1">
                          <a:solidFill>
                            <a:prstClr val="white"/>
                          </a:solidFill>
                          <a:latin typeface="Cambria Math"/>
                        </a:rPr>
                        <m:t>−4х</m:t>
                      </m:r>
                    </m:oMath>
                  </m:oMathPara>
                </a14:m>
                <a:endParaRPr lang="ru-RU" sz="120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 rot="19271610">
                <a:off x="38678" y="191362"/>
                <a:ext cx="708271" cy="27699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 rot="3823181">
            <a:off x="35956" y="904940"/>
            <a:ext cx="5501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dirty="0">
                <a:solidFill>
                  <a:prstClr val="white"/>
                </a:solidFill>
              </a:rPr>
              <a:t>х(х-4)</a:t>
            </a:r>
            <a:endParaRPr lang="ru-RU" sz="120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 rot="19271610">
                <a:off x="-56990" y="1763727"/>
                <a:ext cx="89960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1200" i="1">
                          <a:solidFill>
                            <a:prstClr val="white"/>
                          </a:solidFill>
                          <a:latin typeface="Cambria Math"/>
                        </a:rPr>
                        <m:t>Д</m:t>
                      </m:r>
                      <m:r>
                        <a:rPr lang="uk-UA" sz="1200" b="1" i="1">
                          <a:solidFill>
                            <a:prstClr val="white"/>
                          </a:solidFill>
                          <a:latin typeface="Cambria Math"/>
                        </a:rPr>
                        <m:t>ОБУТОК</m:t>
                      </m:r>
                    </m:oMath>
                  </m:oMathPara>
                </a14:m>
                <a:endParaRPr lang="ru-RU" sz="120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 rot="19271610">
                <a:off x="-56990" y="1763727"/>
                <a:ext cx="899605" cy="2769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 rot="3823181">
            <a:off x="-68605" y="2790907"/>
            <a:ext cx="7857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dirty="0">
                <a:solidFill>
                  <a:prstClr val="white"/>
                </a:solidFill>
              </a:rPr>
              <a:t>(х+5)(х-4)</a:t>
            </a:r>
            <a:endParaRPr lang="ru-RU" sz="120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 rot="19424754">
                <a:off x="-35262" y="5551036"/>
                <a:ext cx="90864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k-UA" sz="1200" i="1" dirty="0">
                              <a:solidFill>
                                <a:prstClr val="white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k-UA" sz="1200" i="1" dirty="0">
                              <a:solidFill>
                                <a:prstClr val="white"/>
                              </a:solidFill>
                              <a:latin typeface="Cambria Math"/>
                            </a:rPr>
                            <m:t>х</m:t>
                          </m:r>
                        </m:e>
                        <m:sup>
                          <m:r>
                            <a:rPr lang="uk-UA" sz="1200" i="1" dirty="0">
                              <a:solidFill>
                                <a:prstClr val="white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uk-UA" sz="1200" i="1" dirty="0">
                          <a:solidFill>
                            <a:prstClr val="white"/>
                          </a:solidFill>
                          <a:latin typeface="Cambria Math"/>
                        </a:rPr>
                        <m:t>(5−</m:t>
                      </m:r>
                      <m:sSup>
                        <m:sSupPr>
                          <m:ctrlPr>
                            <a:rPr lang="uk-UA" sz="1200" i="1" dirty="0">
                              <a:solidFill>
                                <a:prstClr val="white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k-UA" sz="1200" i="1" dirty="0">
                              <a:solidFill>
                                <a:prstClr val="white"/>
                              </a:solidFill>
                              <a:latin typeface="Cambria Math"/>
                            </a:rPr>
                            <m:t>х</m:t>
                          </m:r>
                        </m:e>
                        <m:sup>
                          <m:r>
                            <a:rPr lang="uk-UA" sz="1200" i="1" dirty="0">
                              <a:solidFill>
                                <a:prstClr val="white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uk-UA" sz="1200" i="1" dirty="0">
                          <a:solidFill>
                            <a:prstClr val="white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120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 rot="19424754">
                <a:off x="-35262" y="5551036"/>
                <a:ext cx="908647" cy="27699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rot="19271610">
                <a:off x="-122794" y="4048484"/>
                <a:ext cx="100540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1200" i="1">
                          <a:solidFill>
                            <a:prstClr val="white"/>
                          </a:solidFill>
                          <a:latin typeface="Cambria Math"/>
                        </a:rPr>
                        <m:t>МНОЖНИК</m:t>
                      </m:r>
                    </m:oMath>
                  </m:oMathPara>
                </a14:m>
                <a:endParaRPr lang="ru-RU" sz="120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 rot="19271610">
                <a:off x="-122794" y="4048484"/>
                <a:ext cx="1005403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 rot="583161">
            <a:off x="111242" y="4821818"/>
            <a:ext cx="5373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dirty="0">
                <a:solidFill>
                  <a:prstClr val="white"/>
                </a:solidFill>
              </a:rPr>
              <a:t>х(х-4)</a:t>
            </a:r>
            <a:endParaRPr lang="ru-RU" sz="1200" dirty="0">
              <a:solidFill>
                <a:prstClr val="white"/>
              </a:solidFill>
            </a:endParaRPr>
          </a:p>
        </p:txBody>
      </p:sp>
      <p:grpSp>
        <p:nvGrpSpPr>
          <p:cNvPr id="14" name="Группа 13"/>
          <p:cNvGrpSpPr/>
          <p:nvPr userDrawn="1"/>
        </p:nvGrpSpPr>
        <p:grpSpPr>
          <a:xfrm>
            <a:off x="-3650" y="-1"/>
            <a:ext cx="9147650" cy="6851916"/>
            <a:chOff x="-3650" y="-1"/>
            <a:chExt cx="9147650" cy="6851916"/>
          </a:xfrm>
          <a:solidFill>
            <a:srgbClr val="CCFFFF"/>
          </a:solidFill>
        </p:grpSpPr>
        <p:sp>
          <p:nvSpPr>
            <p:cNvPr id="15" name="Фигура, имеющая форму буквы L 14"/>
            <p:cNvSpPr/>
            <p:nvPr/>
          </p:nvSpPr>
          <p:spPr>
            <a:xfrm>
              <a:off x="0" y="0"/>
              <a:ext cx="9144000" cy="6851915"/>
            </a:xfrm>
            <a:prstGeom prst="corner">
              <a:avLst>
                <a:gd name="adj1" fmla="val 3616"/>
                <a:gd name="adj2" fmla="val 17209"/>
              </a:avLst>
            </a:prstGeom>
            <a:grp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6" name="Фигура, имеющая форму буквы L 15"/>
            <p:cNvSpPr/>
            <p:nvPr/>
          </p:nvSpPr>
          <p:spPr>
            <a:xfrm rot="10800000">
              <a:off x="-3650" y="-1"/>
              <a:ext cx="9144000" cy="6851915"/>
            </a:xfrm>
            <a:prstGeom prst="corner">
              <a:avLst>
                <a:gd name="adj1" fmla="val 3616"/>
                <a:gd name="adj2" fmla="val 434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grpSp>
        <p:nvGrpSpPr>
          <p:cNvPr id="17" name="Группа 16"/>
          <p:cNvGrpSpPr/>
          <p:nvPr userDrawn="1"/>
        </p:nvGrpSpPr>
        <p:grpSpPr>
          <a:xfrm rot="1566665">
            <a:off x="131166" y="185751"/>
            <a:ext cx="1011072" cy="720082"/>
            <a:chOff x="1979712" y="997238"/>
            <a:chExt cx="1011072" cy="720080"/>
          </a:xfrm>
        </p:grpSpPr>
        <p:pic>
          <p:nvPicPr>
            <p:cNvPr id="18" name="Picture 2"/>
            <p:cNvPicPr>
              <a:picLocks noChangeAspect="1" noChangeArrowheads="1"/>
            </p:cNvPicPr>
            <p:nvPr userDrawn="1"/>
          </p:nvPicPr>
          <p:blipFill rotWithShape="1"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667" b="31667" l="1750" r="29875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59" t="6315" r="71763" b="70631"/>
            <a:stretch/>
          </p:blipFill>
          <p:spPr bwMode="auto">
            <a:xfrm>
              <a:off x="1979712" y="997238"/>
              <a:ext cx="1011072" cy="7200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" name="TextBox 18"/>
            <p:cNvSpPr txBox="1"/>
            <p:nvPr userDrawn="1"/>
          </p:nvSpPr>
          <p:spPr>
            <a:xfrm>
              <a:off x="2032364" y="1357279"/>
              <a:ext cx="256802" cy="2616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1100" b="1" i="1" dirty="0">
                  <a:solidFill>
                    <a:srgbClr val="C00000"/>
                  </a:solidFill>
                </a:rPr>
                <a:t>2</a:t>
              </a:r>
              <a:endParaRPr lang="ru-RU" sz="11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20" name="Прямоугольник 19"/>
            <p:cNvSpPr/>
            <p:nvPr userDrawn="1"/>
          </p:nvSpPr>
          <p:spPr>
            <a:xfrm>
              <a:off x="2221388" y="1046889"/>
              <a:ext cx="288862" cy="33855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1600" b="1" i="1" dirty="0">
                  <a:solidFill>
                    <a:srgbClr val="C00000"/>
                  </a:solidFill>
                </a:rPr>
                <a:t>1</a:t>
              </a:r>
              <a:endParaRPr lang="ru-RU" sz="1600" b="1" i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21" name="TextBox 20"/>
          <p:cNvSpPr txBox="1"/>
          <p:nvPr userDrawn="1"/>
        </p:nvSpPr>
        <p:spPr>
          <a:xfrm rot="1702815">
            <a:off x="-59136" y="836121"/>
            <a:ext cx="1237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dirty="0">
                <a:solidFill>
                  <a:srgbClr val="C00000"/>
                </a:solidFill>
              </a:rPr>
              <a:t>∠1+∠2+∠3=180°</a:t>
            </a:r>
            <a:endParaRPr lang="ru-RU" sz="1200" b="1" dirty="0">
              <a:solidFill>
                <a:srgbClr val="C00000"/>
              </a:solidFill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89" t="23280" r="48318" b="46403"/>
          <a:stretch/>
        </p:blipFill>
        <p:spPr bwMode="auto">
          <a:xfrm>
            <a:off x="28670" y="2247021"/>
            <a:ext cx="997646" cy="84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40" t="19895" r="12907" b="47894"/>
          <a:stretch/>
        </p:blipFill>
        <p:spPr bwMode="auto">
          <a:xfrm>
            <a:off x="-8938" y="3284986"/>
            <a:ext cx="1139068" cy="940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Прямоугольник 23"/>
          <p:cNvSpPr/>
          <p:nvPr userDrawn="1"/>
        </p:nvSpPr>
        <p:spPr>
          <a:xfrm>
            <a:off x="4" y="3212976"/>
            <a:ext cx="127991" cy="144016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5051" y="2148852"/>
            <a:ext cx="127991" cy="144016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94" r="74887" b="3727"/>
          <a:stretch/>
        </p:blipFill>
        <p:spPr bwMode="auto">
          <a:xfrm>
            <a:off x="118469" y="4245913"/>
            <a:ext cx="838820" cy="1191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38" t="53950" r="29284"/>
          <a:stretch/>
        </p:blipFill>
        <p:spPr bwMode="auto">
          <a:xfrm>
            <a:off x="25047" y="5517234"/>
            <a:ext cx="1122090" cy="1208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931" t="53089" r="2168" b="10839"/>
          <a:stretch/>
        </p:blipFill>
        <p:spPr bwMode="auto">
          <a:xfrm>
            <a:off x="109279" y="1224967"/>
            <a:ext cx="764199" cy="98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8655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72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815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777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4155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8816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5825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CA33C-0415-48B8-AE2C-A3B0D1D353A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4A80-1319-4344-AE90-0E3A6BC2761B}" type="slidenum">
              <a:rPr 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535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37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48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91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10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78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501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38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0D7CA-C95A-4C8C-BDC3-FEC92F0A2660}" type="datetimeFigureOut">
              <a:rPr lang="ru-RU" smtClean="0"/>
              <a:t>13.03.2024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75CFF-04C8-4E36-9938-F80D289975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042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CA33C-0415-48B8-AE2C-A3B0D1D35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13.03.2024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C4A80-1319-4344-AE90-0E3A6BC2761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91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806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95958" y="692696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Задача №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(2)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flipH="1">
            <a:off x="1108001" y="1028733"/>
            <a:ext cx="7056784" cy="4992555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stCxn id="3" idx="0"/>
            <a:endCxn id="3" idx="3"/>
          </p:cNvCxnSpPr>
          <p:nvPr/>
        </p:nvCxnSpPr>
        <p:spPr>
          <a:xfrm flipH="1">
            <a:off x="4636393" y="1028733"/>
            <a:ext cx="3528392" cy="49925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7804745" y="5541235"/>
            <a:ext cx="360040" cy="4800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29" name="Дуга 28"/>
          <p:cNvSpPr/>
          <p:nvPr/>
        </p:nvSpPr>
        <p:spPr>
          <a:xfrm>
            <a:off x="4259399" y="5480530"/>
            <a:ext cx="792088" cy="1056117"/>
          </a:xfrm>
          <a:prstGeom prst="arc">
            <a:avLst>
              <a:gd name="adj1" fmla="val 18748724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30" name="Дуга 29"/>
          <p:cNvSpPr/>
          <p:nvPr/>
        </p:nvSpPr>
        <p:spPr>
          <a:xfrm>
            <a:off x="707951" y="5384519"/>
            <a:ext cx="936104" cy="1248139"/>
          </a:xfrm>
          <a:prstGeom prst="arc">
            <a:avLst>
              <a:gd name="adj1" fmla="val 19762052"/>
              <a:gd name="adj2" fmla="val 0"/>
            </a:avLst>
          </a:prstGeom>
          <a:solidFill>
            <a:srgbClr val="00B050"/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1561" y="5781261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A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64786" y="548680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B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164784" y="5672475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 C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61893" y="5915263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O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63688" y="5384519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30</a:t>
            </a:r>
            <a:r>
              <a:rPr lang="ru-RU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51487" y="5384519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45</a:t>
            </a:r>
            <a:r>
              <a:rPr lang="ru-RU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234144" y="343792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20</a:t>
            </a:r>
            <a:r>
              <a:rPr lang="uk-UA" sz="2800" dirty="0">
                <a:solidFill>
                  <a:prstClr val="black"/>
                </a:solidFill>
              </a:rPr>
              <a:t>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76004" y="1988840"/>
            <a:ext cx="4044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ОС.</a:t>
            </a:r>
            <a:endParaRPr lang="uk-UA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81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763" y="692696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Задача №</a:t>
            </a:r>
            <a:r>
              <a:rPr lang="uk-UA" dirty="0">
                <a:solidFill>
                  <a:schemeClr val="accent1">
                    <a:lumMod val="50000"/>
                  </a:schemeClr>
                </a:solidFill>
              </a:rPr>
              <a:t>5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(2)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flipH="1">
            <a:off x="1108001" y="1028733"/>
            <a:ext cx="7056784" cy="4992555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stCxn id="3" idx="0"/>
          </p:cNvCxnSpPr>
          <p:nvPr/>
        </p:nvCxnSpPr>
        <p:spPr>
          <a:xfrm flipH="1">
            <a:off x="5580113" y="1028733"/>
            <a:ext cx="2584673" cy="49925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7804745" y="5541235"/>
            <a:ext cx="360040" cy="4800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30" name="Дуга 29"/>
          <p:cNvSpPr/>
          <p:nvPr/>
        </p:nvSpPr>
        <p:spPr>
          <a:xfrm>
            <a:off x="707951" y="5384519"/>
            <a:ext cx="936104" cy="1248139"/>
          </a:xfrm>
          <a:prstGeom prst="arc">
            <a:avLst>
              <a:gd name="adj1" fmla="val 19762052"/>
              <a:gd name="adj2" fmla="val 0"/>
            </a:avLst>
          </a:prstGeom>
          <a:solidFill>
            <a:srgbClr val="00B050"/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1561" y="5781261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A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64786" y="548680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B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164784" y="5672475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 C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31892" y="6041872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O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63688" y="5384519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30</a:t>
            </a:r>
            <a:r>
              <a:rPr lang="ru-RU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98038" y="6043877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10 </a:t>
            </a:r>
            <a:r>
              <a:rPr lang="uk-UA" sz="2800" dirty="0">
                <a:solidFill>
                  <a:prstClr val="black"/>
                </a:solidFill>
              </a:rPr>
              <a:t>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76004" y="1988840"/>
            <a:ext cx="4044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СО.</a:t>
            </a:r>
            <a:endParaRPr lang="uk-UA" sz="2800" b="1" dirty="0">
              <a:solidFill>
                <a:prstClr val="black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>
            <a:off x="7791715" y="609840"/>
            <a:ext cx="720080" cy="960107"/>
          </a:xfrm>
          <a:prstGeom prst="arc">
            <a:avLst>
              <a:gd name="adj1" fmla="val 5400000"/>
              <a:gd name="adj2" fmla="val 7526492"/>
            </a:avLst>
          </a:prstGeom>
          <a:solidFill>
            <a:srgbClr val="00B050"/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24" name="Дуга 23"/>
          <p:cNvSpPr/>
          <p:nvPr/>
        </p:nvSpPr>
        <p:spPr>
          <a:xfrm>
            <a:off x="7451843" y="189922"/>
            <a:ext cx="1335946" cy="1781261"/>
          </a:xfrm>
          <a:prstGeom prst="arc">
            <a:avLst>
              <a:gd name="adj1" fmla="val 7057459"/>
              <a:gd name="adj2" fmla="val 9172739"/>
            </a:avLst>
          </a:prstGeom>
          <a:solidFill>
            <a:srgbClr val="00B050"/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 rot="17996311">
            <a:off x="5728546" y="3464844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10 </a:t>
            </a:r>
            <a:r>
              <a:rPr lang="uk-UA" sz="2800" dirty="0">
                <a:solidFill>
                  <a:prstClr val="black"/>
                </a:solidFill>
              </a:rPr>
              <a:t>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41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573"/>
            <a:ext cx="4287521" cy="3421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" y="3573016"/>
            <a:ext cx="4464496" cy="3142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666" y="74801"/>
            <a:ext cx="3548742" cy="3354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58111"/>
            <a:ext cx="4392488" cy="3120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651875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" y="75297"/>
            <a:ext cx="4491300" cy="332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684" y="75297"/>
            <a:ext cx="4486275" cy="332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32" y="3507642"/>
            <a:ext cx="4486275" cy="332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1507" y="3546181"/>
            <a:ext cx="4486275" cy="332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874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Задача №1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2051720" y="1604797"/>
            <a:ext cx="3096344" cy="4128459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5363924"/>
            <a:ext cx="50212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573325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А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6644" y="117157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В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56644" y="5384443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С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10" name="Дуга 9"/>
          <p:cNvSpPr/>
          <p:nvPr/>
        </p:nvSpPr>
        <p:spPr>
          <a:xfrm>
            <a:off x="4732970" y="5179800"/>
            <a:ext cx="792088" cy="1056117"/>
          </a:xfrm>
          <a:prstGeom prst="arc">
            <a:avLst>
              <a:gd name="adj1" fmla="val 10860355"/>
              <a:gd name="adj2" fmla="val 13421138"/>
            </a:avLst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39952" y="5098287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45</a:t>
            </a:r>
            <a:r>
              <a:rPr lang="uk-UA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1655875" y="1105680"/>
            <a:ext cx="792088" cy="1056117"/>
          </a:xfrm>
          <a:prstGeom prst="arc">
            <a:avLst>
              <a:gd name="adj1" fmla="val 2691660"/>
              <a:gd name="adj2" fmla="val 5322376"/>
            </a:avLst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3848" y="5784271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5см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83968" y="1869203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ВС.</a:t>
            </a:r>
            <a:endParaRPr lang="uk-UA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27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Задача №2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2051720" y="1604797"/>
            <a:ext cx="5472608" cy="432048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5533493"/>
            <a:ext cx="50212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60332" y="590282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А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6644" y="117157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В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56644" y="5384443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С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1655875" y="1105679"/>
            <a:ext cx="792088" cy="1056117"/>
          </a:xfrm>
          <a:prstGeom prst="arc">
            <a:avLst>
              <a:gd name="adj1" fmla="val 1769821"/>
              <a:gd name="adj2" fmla="val 5322376"/>
            </a:avLst>
          </a:prstGeom>
          <a:solidFill>
            <a:schemeClr val="accent4">
              <a:lumMod val="40000"/>
              <a:lumOff val="60000"/>
            </a:schemeClr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95242" y="1965416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АВ; </a:t>
            </a:r>
            <a:r>
              <a:rPr lang="uk-UA" sz="2800" b="1" dirty="0">
                <a:solidFill>
                  <a:prstClr val="black"/>
                </a:solidFill>
                <a:sym typeface="Symbol"/>
              </a:rPr>
              <a:t>А</a:t>
            </a:r>
            <a:r>
              <a:rPr lang="uk-UA" sz="2800" b="1" dirty="0">
                <a:solidFill>
                  <a:prstClr val="black"/>
                </a:solidFill>
              </a:rPr>
              <a:t>.</a:t>
            </a:r>
            <a:endParaRPr lang="uk-UA" sz="2800" b="1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42170" y="198884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60</a:t>
            </a:r>
            <a:r>
              <a:rPr lang="uk-UA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1882322">
            <a:off x="4089142" y="3034875"/>
            <a:ext cx="1101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14см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75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Задача №3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2051720" y="1604797"/>
            <a:ext cx="3096344" cy="4128459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573325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А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6644" y="117157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В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66021" y="5458073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С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1655875" y="1105678"/>
            <a:ext cx="792088" cy="1056117"/>
          </a:xfrm>
          <a:prstGeom prst="arc">
            <a:avLst>
              <a:gd name="adj1" fmla="val 2691660"/>
              <a:gd name="adj2" fmla="val 5322376"/>
            </a:avLst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79912" y="1846105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</a:t>
            </a:r>
            <a:r>
              <a:rPr lang="uk-UA" sz="2800" b="1" dirty="0">
                <a:solidFill>
                  <a:prstClr val="black"/>
                </a:solidFill>
                <a:sym typeface="Symbol"/>
              </a:rPr>
              <a:t>AВ</a:t>
            </a:r>
            <a:r>
              <a:rPr lang="uk-UA" sz="2800" b="1" dirty="0">
                <a:solidFill>
                  <a:prstClr val="black"/>
                </a:solidFill>
              </a:rPr>
              <a:t>.</a:t>
            </a:r>
            <a:endParaRPr lang="uk-UA" sz="2800" b="1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90057" y="2133363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45</a:t>
            </a:r>
            <a:r>
              <a:rPr lang="uk-UA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cxnSp>
        <p:nvCxnSpPr>
          <p:cNvPr id="3" name="Прямая соединительная линия 2"/>
          <p:cNvCxnSpPr>
            <a:stCxn id="5" idx="5"/>
            <a:endCxn id="5" idx="2"/>
          </p:cNvCxnSpPr>
          <p:nvPr/>
        </p:nvCxnSpPr>
        <p:spPr>
          <a:xfrm flipH="1">
            <a:off x="2051720" y="3669027"/>
            <a:ext cx="1548172" cy="20642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 rot="18857525">
            <a:off x="3373190" y="3802287"/>
            <a:ext cx="412143" cy="34443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62065" y="5297369"/>
            <a:ext cx="324036" cy="4320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18871283">
            <a:off x="2189369" y="3994858"/>
            <a:ext cx="1159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8cм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71811" y="3140968"/>
            <a:ext cx="86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D</a:t>
            </a:r>
            <a:endParaRPr lang="uk-UA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78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Здача №4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flipH="1">
            <a:off x="1108001" y="1028733"/>
            <a:ext cx="7056784" cy="4992555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stCxn id="3" idx="0"/>
            <a:endCxn id="3" idx="3"/>
          </p:cNvCxnSpPr>
          <p:nvPr/>
        </p:nvCxnSpPr>
        <p:spPr>
          <a:xfrm flipH="1">
            <a:off x="4636393" y="1028733"/>
            <a:ext cx="3528392" cy="49925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7804745" y="5541235"/>
            <a:ext cx="360040" cy="4800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29" name="Дуга 28"/>
          <p:cNvSpPr/>
          <p:nvPr/>
        </p:nvSpPr>
        <p:spPr>
          <a:xfrm>
            <a:off x="4259399" y="5480530"/>
            <a:ext cx="792088" cy="1056117"/>
          </a:xfrm>
          <a:prstGeom prst="arc">
            <a:avLst>
              <a:gd name="adj1" fmla="val 18748724"/>
              <a:gd name="adj2" fmla="val 0"/>
            </a:avLst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30" name="Дуга 29"/>
          <p:cNvSpPr/>
          <p:nvPr/>
        </p:nvSpPr>
        <p:spPr>
          <a:xfrm>
            <a:off x="707951" y="5384519"/>
            <a:ext cx="936104" cy="1248139"/>
          </a:xfrm>
          <a:prstGeom prst="arc">
            <a:avLst>
              <a:gd name="adj1" fmla="val 19762052"/>
              <a:gd name="adj2" fmla="val 0"/>
            </a:avLst>
          </a:prstGeom>
          <a:solidFill>
            <a:srgbClr val="00B050"/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1561" y="5781261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A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64786" y="548680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B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164784" y="5672475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 C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61893" y="5915263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O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63688" y="5384519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30</a:t>
            </a:r>
            <a:r>
              <a:rPr lang="ru-RU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51487" y="5384519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45</a:t>
            </a:r>
            <a:r>
              <a:rPr lang="ru-RU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940152" y="6021288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5</a:t>
            </a:r>
            <a:r>
              <a:rPr lang="uk-UA" sz="2800" dirty="0">
                <a:solidFill>
                  <a:prstClr val="black"/>
                </a:solidFill>
              </a:rPr>
              <a:t>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76004" y="1988840"/>
            <a:ext cx="4044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АВ.</a:t>
            </a:r>
            <a:endParaRPr lang="uk-UA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98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Здача №5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рямоугольный треугольник 2"/>
          <p:cNvSpPr/>
          <p:nvPr/>
        </p:nvSpPr>
        <p:spPr>
          <a:xfrm flipH="1">
            <a:off x="1108001" y="1028733"/>
            <a:ext cx="7056784" cy="4992555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stCxn id="3" idx="0"/>
          </p:cNvCxnSpPr>
          <p:nvPr/>
        </p:nvCxnSpPr>
        <p:spPr>
          <a:xfrm flipH="1">
            <a:off x="5580113" y="1028733"/>
            <a:ext cx="2584673" cy="49925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7804745" y="5541235"/>
            <a:ext cx="360040" cy="4800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30" name="Дуга 29"/>
          <p:cNvSpPr/>
          <p:nvPr/>
        </p:nvSpPr>
        <p:spPr>
          <a:xfrm>
            <a:off x="707951" y="5384519"/>
            <a:ext cx="936104" cy="1248139"/>
          </a:xfrm>
          <a:prstGeom prst="arc">
            <a:avLst>
              <a:gd name="adj1" fmla="val 19762052"/>
              <a:gd name="adj2" fmla="val 0"/>
            </a:avLst>
          </a:prstGeom>
          <a:solidFill>
            <a:srgbClr val="00B050"/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1561" y="5781261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A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164786" y="548680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B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164784" y="5672475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 C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31892" y="6041872"/>
            <a:ext cx="496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O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63688" y="5384519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30</a:t>
            </a:r>
            <a:r>
              <a:rPr lang="ru-RU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28184" y="6008588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7</a:t>
            </a:r>
            <a:r>
              <a:rPr lang="uk-UA" sz="2800" dirty="0">
                <a:solidFill>
                  <a:prstClr val="black"/>
                </a:solidFill>
              </a:rPr>
              <a:t>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76004" y="1988840"/>
            <a:ext cx="4044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АО.</a:t>
            </a:r>
            <a:endParaRPr lang="uk-UA" sz="2800" b="1" dirty="0">
              <a:solidFill>
                <a:prstClr val="black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>
            <a:off x="7791715" y="609840"/>
            <a:ext cx="720080" cy="960107"/>
          </a:xfrm>
          <a:prstGeom prst="arc">
            <a:avLst>
              <a:gd name="adj1" fmla="val 5400000"/>
              <a:gd name="adj2" fmla="val 7526492"/>
            </a:avLst>
          </a:prstGeom>
          <a:solidFill>
            <a:srgbClr val="00B050"/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24" name="Дуга 23"/>
          <p:cNvSpPr/>
          <p:nvPr/>
        </p:nvSpPr>
        <p:spPr>
          <a:xfrm>
            <a:off x="7451843" y="189922"/>
            <a:ext cx="1335946" cy="1781261"/>
          </a:xfrm>
          <a:prstGeom prst="arc">
            <a:avLst>
              <a:gd name="adj1" fmla="val 7433486"/>
              <a:gd name="adj2" fmla="val 9172739"/>
            </a:avLst>
          </a:prstGeom>
          <a:solidFill>
            <a:srgbClr val="00B050"/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 rot="18245690">
            <a:off x="5700850" y="3464843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14</a:t>
            </a:r>
            <a:r>
              <a:rPr lang="uk-UA" sz="2800" dirty="0">
                <a:solidFill>
                  <a:prstClr val="black"/>
                </a:solidFill>
              </a:rPr>
              <a:t>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92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608" y="987813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</a:rPr>
              <a:t>Задача №1(2)</a:t>
            </a:r>
            <a:endParaRPr lang="uk-UA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2051720" y="1604797"/>
            <a:ext cx="3096344" cy="4128459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5363924"/>
            <a:ext cx="50212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573325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А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6644" y="117157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56644" y="5384443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В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10" name="Дуга 9"/>
          <p:cNvSpPr/>
          <p:nvPr/>
        </p:nvSpPr>
        <p:spPr>
          <a:xfrm>
            <a:off x="4732970" y="5179800"/>
            <a:ext cx="792088" cy="1056117"/>
          </a:xfrm>
          <a:prstGeom prst="arc">
            <a:avLst>
              <a:gd name="adj1" fmla="val 10860355"/>
              <a:gd name="adj2" fmla="val 13421138"/>
            </a:avLst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39952" y="5098287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45</a:t>
            </a:r>
            <a:r>
              <a:rPr lang="uk-UA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1655875" y="1105680"/>
            <a:ext cx="792088" cy="1056117"/>
          </a:xfrm>
          <a:prstGeom prst="arc">
            <a:avLst>
              <a:gd name="adj1" fmla="val 2691660"/>
              <a:gd name="adj2" fmla="val 5322376"/>
            </a:avLst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43608" y="3311745"/>
            <a:ext cx="937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23см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83968" y="1869203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ВС.</a:t>
            </a:r>
            <a:endParaRPr lang="uk-UA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39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0442" y="822416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Задача №2(2)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2051720" y="1604797"/>
            <a:ext cx="5472608" cy="432048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5533493"/>
            <a:ext cx="50212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60332" y="5902824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В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6644" y="117157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56644" y="5384443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А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1655875" y="1105679"/>
            <a:ext cx="792088" cy="1056117"/>
          </a:xfrm>
          <a:prstGeom prst="arc">
            <a:avLst>
              <a:gd name="adj1" fmla="val 1769821"/>
              <a:gd name="adj2" fmla="val 5322376"/>
            </a:avLst>
          </a:prstGeom>
          <a:solidFill>
            <a:schemeClr val="accent4">
              <a:lumMod val="40000"/>
              <a:lumOff val="60000"/>
            </a:schemeClr>
          </a:solidFill>
          <a:ln w="76200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95242" y="1965416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СВ; </a:t>
            </a:r>
            <a:r>
              <a:rPr lang="uk-UA" sz="2800" b="1" dirty="0">
                <a:solidFill>
                  <a:prstClr val="black"/>
                </a:solidFill>
                <a:sym typeface="Symbol"/>
              </a:rPr>
              <a:t>В</a:t>
            </a:r>
            <a:r>
              <a:rPr lang="uk-UA" sz="2800" b="1" dirty="0">
                <a:solidFill>
                  <a:prstClr val="black"/>
                </a:solidFill>
              </a:rPr>
              <a:t>.</a:t>
            </a:r>
            <a:endParaRPr lang="uk-UA" sz="2800" b="1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42170" y="1988840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60</a:t>
            </a:r>
            <a:r>
              <a:rPr lang="uk-UA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1085252" y="3219017"/>
            <a:ext cx="1101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14см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43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702496"/>
            <a:ext cx="8229600" cy="1143000"/>
          </a:xfrm>
        </p:spPr>
        <p:txBody>
          <a:bodyPr/>
          <a:lstStyle/>
          <a:p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Задача №3(2)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2051720" y="1604797"/>
            <a:ext cx="3096344" cy="4128459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573325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А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56644" y="1171576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В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66021" y="5458073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С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18" name="Дуга 17"/>
          <p:cNvSpPr/>
          <p:nvPr/>
        </p:nvSpPr>
        <p:spPr>
          <a:xfrm>
            <a:off x="1655875" y="1105678"/>
            <a:ext cx="792088" cy="1056117"/>
          </a:xfrm>
          <a:prstGeom prst="arc">
            <a:avLst>
              <a:gd name="adj1" fmla="val 2691660"/>
              <a:gd name="adj2" fmla="val 5322376"/>
            </a:avLst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79912" y="1846105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prstClr val="black"/>
                </a:solidFill>
              </a:rPr>
              <a:t>Знайти: </a:t>
            </a:r>
            <a:r>
              <a:rPr lang="uk-UA" sz="2800" b="1" dirty="0">
                <a:solidFill>
                  <a:prstClr val="black"/>
                </a:solidFill>
                <a:sym typeface="Symbol"/>
              </a:rPr>
              <a:t>AВ</a:t>
            </a:r>
            <a:r>
              <a:rPr lang="uk-UA" sz="2800" b="1" dirty="0">
                <a:solidFill>
                  <a:prstClr val="black"/>
                </a:solidFill>
              </a:rPr>
              <a:t>.</a:t>
            </a:r>
            <a:endParaRPr lang="uk-UA" sz="2800" b="1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90057" y="2133363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45</a:t>
            </a:r>
            <a:r>
              <a:rPr lang="uk-UA" sz="2800" baseline="30000" dirty="0">
                <a:solidFill>
                  <a:prstClr val="black"/>
                </a:solidFill>
              </a:rPr>
              <a:t>0</a:t>
            </a:r>
            <a:endParaRPr lang="uk-UA" sz="2800" baseline="30000" dirty="0">
              <a:solidFill>
                <a:prstClr val="black"/>
              </a:solidFill>
            </a:endParaRPr>
          </a:p>
        </p:txBody>
      </p:sp>
      <p:cxnSp>
        <p:nvCxnSpPr>
          <p:cNvPr id="3" name="Прямая соединительная линия 2"/>
          <p:cNvCxnSpPr>
            <a:stCxn id="5" idx="5"/>
            <a:endCxn id="5" idx="2"/>
          </p:cNvCxnSpPr>
          <p:nvPr/>
        </p:nvCxnSpPr>
        <p:spPr>
          <a:xfrm flipH="1">
            <a:off x="2051720" y="3669027"/>
            <a:ext cx="1548172" cy="20642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 rot="18857525">
            <a:off x="3373190" y="3802287"/>
            <a:ext cx="412143" cy="34443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62065" y="5297369"/>
            <a:ext cx="324036" cy="43204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2702898">
            <a:off x="2947770" y="2447361"/>
            <a:ext cx="1159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>
                <a:solidFill>
                  <a:prstClr val="black"/>
                </a:solidFill>
              </a:rPr>
              <a:t>18cм</a:t>
            </a:r>
            <a:endParaRPr lang="uk-UA" sz="2800" dirty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71811" y="3140968"/>
            <a:ext cx="86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D</a:t>
            </a:r>
            <a:endParaRPr lang="uk-UA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06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розкладання множник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153</Words>
  <Application>Microsoft Office PowerPoint</Application>
  <PresentationFormat>Экран (4:3)</PresentationFormat>
  <Paragraphs>82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розкладання множники</vt:lpstr>
      <vt:lpstr>Презентация PowerPoint</vt:lpstr>
      <vt:lpstr>Задача №1</vt:lpstr>
      <vt:lpstr>Задача №2</vt:lpstr>
      <vt:lpstr>Задача №3</vt:lpstr>
      <vt:lpstr>Здача №4</vt:lpstr>
      <vt:lpstr>Здача №5</vt:lpstr>
      <vt:lpstr>Задача №1(2)</vt:lpstr>
      <vt:lpstr>Задача №2(2)</vt:lpstr>
      <vt:lpstr>Задача №3(2)</vt:lpstr>
      <vt:lpstr>Задача №4(2)</vt:lpstr>
      <vt:lpstr>Задача №5(2)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Юлiя Iгнатова</dc:creator>
  <cp:lastModifiedBy>Юлiя Iгнатова</cp:lastModifiedBy>
  <cp:revision>1</cp:revision>
  <dcterms:created xsi:type="dcterms:W3CDTF">2024-03-13T11:22:43Z</dcterms:created>
  <dcterms:modified xsi:type="dcterms:W3CDTF">2024-03-13T11:27:08Z</dcterms:modified>
</cp:coreProperties>
</file>