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C51FE-63B7-4623-ACB7-2B3B07296758}" type="datetimeFigureOut">
              <a:rPr lang="ru-RU" smtClean="0"/>
              <a:t>04.08.2018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D6C02-12F7-4E21-928F-DF58B2E98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554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953F5-B500-49DC-AA51-9F1E40FF8DD6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82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83394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13B15EC-C628-4098-89C8-30789676EFC3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14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7264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A29694-A969-4ACE-BD7C-ECD65906D23D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25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67054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27012A3-7932-489F-AAA7-4E47B774B507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35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21325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F778CB-6ECA-47FE-B915-9923603A531D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45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83855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213AB05-4AC0-4B62-912A-6256AD5E6182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55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42665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A09849-4F9B-4223-B18A-7C1C9272404D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66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7619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D1F970D-C2CC-410C-B951-EA68898D3FB9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832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6346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A8B60D1-6C53-4E75-8BB1-B334D4750A0A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843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8537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E0DB479-79B8-4A62-9E09-4EE7A42AE972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853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6302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AF10A9A-CE8F-48D9-B450-8E8230BB2BDC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863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28743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7B53F3-04A5-41A6-ADC9-17E135359C97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873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1920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29C3C90-872A-4924-8BC2-D38A4127DFD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884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7106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3F735B2-A793-415F-A29C-88726C984C8B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894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8845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17EE37-B896-4207-B9A9-989247C7FFF2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04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9414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3A0D8C-B981-4137-8EE2-552572C809CA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6DE71-298E-415B-8C47-8473BAFB49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1651415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B7C0DE-32AE-4856-ABCA-CF6AF0765CAC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11A89-25E6-4535-8AF9-9E293B9942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36952553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86800" y="381000"/>
            <a:ext cx="259080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381000"/>
            <a:ext cx="756920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E90BE-2754-4E99-A722-ED4D9944ABF3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AEF86-B537-4246-9C85-FCF5727AEE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1612800"/>
      </p:ext>
    </p:extLst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3E5D2DF9-9A07-4D08-94F6-05DF6E3EEC10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CE5D0666-EC04-485D-A372-FEF878E15F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4703284"/>
      </p:ext>
    </p:extLst>
  </p:cSld>
  <p:clrMapOvr>
    <a:masterClrMapping/>
  </p:clrMapOvr>
  <p:transition spd="med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есто для изображения из Интернета 2"/>
          <p:cNvSpPr>
            <a:spLocks noGrp="1"/>
          </p:cNvSpPr>
          <p:nvPr>
            <p:ph type="clipArt" sz="half" idx="1"/>
          </p:nvPr>
        </p:nvSpPr>
        <p:spPr>
          <a:xfrm>
            <a:off x="914400" y="2057400"/>
            <a:ext cx="508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976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BFD59CE4-434D-42D5-912E-0B671BA79F44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90C0F233-97B5-4507-B349-0F8DCE5489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858451"/>
      </p:ext>
    </p:extLst>
  </p:cSld>
  <p:clrMapOvr>
    <a:masterClrMapping/>
  </p:clrMapOvr>
  <p:transition spd="med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6197600" y="2057400"/>
            <a:ext cx="508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26822FEA-7B1D-4458-88D1-B21DD03DDD80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3F9F0C44-BEE7-4EFA-A9F9-9EF5D4D4B2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0952472"/>
      </p:ext>
    </p:extLst>
  </p:cSld>
  <p:clrMapOvr>
    <a:masterClrMapping/>
  </p:clrMapOvr>
  <p:transition spd="med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6197600" y="2057400"/>
            <a:ext cx="508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15E95179-732A-4581-B21D-B11CE314632D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E343DC22-3027-4057-8728-E3C6EDE3FD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7139412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BC20DA-39D7-4C20-82CF-A17BD3B50A33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978F38-9C03-4409-9F94-CB811265F0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1389681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6A3E39-4CCD-4188-898D-2B6983526879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072CD-0F9B-4552-A8E3-AC62262C90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5112274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DBEC39-46FD-4E01-AE20-C47BB9673B40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04BA2-4E3F-452B-87CF-6E855CF5D8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8297710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337FB0-ED17-4070-B01B-66F52A5FEAFB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5DD5F0-811F-484E-90EA-DAE7DD5471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3308026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E78C0E-393E-4E33-A2E0-E08F5F9F5088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03158-EE16-4DC2-849D-CA57127446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4664587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FD14FD-87F9-4FB8-A36B-B3A99987BD28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2B3F6-0715-47EA-8B3F-A3CC3BF826C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9231622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2A72AA-30CB-46BB-A903-4533194BC27E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DB8A5-F760-4685-A9B1-FD30515BF2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583388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B2D2E5-6515-40F2-85F4-B419B2917F9F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C838C-6917-4B06-91B9-FEA834E4FB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7197215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609600" y="992188"/>
            <a:ext cx="10871200" cy="1600200"/>
            <a:chOff x="288" y="625"/>
            <a:chExt cx="5136" cy="1008"/>
          </a:xfrm>
        </p:grpSpPr>
        <p:sp>
          <p:nvSpPr>
            <p:cNvPr id="9219" name="Arc 3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199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199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800"/>
            </a:p>
          </p:txBody>
        </p:sp>
        <p:sp>
          <p:nvSpPr>
            <p:cNvPr id="9220" name="Arc 4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199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199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800"/>
            </a:p>
          </p:txBody>
        </p:sp>
        <p:sp>
          <p:nvSpPr>
            <p:cNvPr id="9221" name="Arc 5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199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199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800"/>
            </a:p>
          </p:txBody>
        </p:sp>
        <p:sp>
          <p:nvSpPr>
            <p:cNvPr id="9222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800"/>
            </a:p>
          </p:txBody>
        </p:sp>
      </p:grp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810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0574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fld id="{F1BD9E3B-1B55-430B-B74B-2C9D09F26531}" type="datetime1">
              <a:rPr lang="uk-UA" altLang="ru-RU"/>
              <a:pPr/>
              <a:t>04.08.2018</a:t>
            </a:fld>
            <a:endParaRPr lang="ru-RU" altLang="ru-RU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246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246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1424B316-B8AE-4833-8785-A8B8EA8633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140259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med">
    <p:random/>
  </p:transition>
  <p:hf hdr="0" ftr="0"/>
  <p:txStyles>
    <p:titleStyle>
      <a:lvl1pPr algn="r" rtl="0" fontAlgn="base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2pPr>
      <a:lvl3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3pPr>
      <a:lvl4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4pPr>
      <a:lvl5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vmlDrawing" Target="../drawings/vmlDrawing3.v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themeOverride" Target="../theme/themeOverride10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notesSlide" Target="../notesSlides/notesSlide10.xml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vmlDrawing" Target="../drawings/vmlDrawing4.vml"/><Relationship Id="rId1" Type="http://schemas.openxmlformats.org/officeDocument/2006/relationships/themeOverride" Target="../theme/themeOverride11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3.bin"/><Relationship Id="rId2" Type="http://schemas.openxmlformats.org/officeDocument/2006/relationships/vmlDrawing" Target="../drawings/vmlDrawing5.vml"/><Relationship Id="rId1" Type="http://schemas.openxmlformats.org/officeDocument/2006/relationships/themeOverride" Target="../theme/themeOverride1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notesSlide" Target="../notesSlides/notesSlide12.xml"/><Relationship Id="rId9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vmlDrawing" Target="../drawings/vmlDrawing6.vml"/><Relationship Id="rId16" Type="http://schemas.openxmlformats.org/officeDocument/2006/relationships/image" Target="../media/image21.wmf"/><Relationship Id="rId1" Type="http://schemas.openxmlformats.org/officeDocument/2006/relationships/themeOverride" Target="../theme/themeOverride13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notesSlide" Target="../notesSlides/notesSlide13.xml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2.bin"/><Relationship Id="rId2" Type="http://schemas.openxmlformats.org/officeDocument/2006/relationships/vmlDrawing" Target="../drawings/vmlDrawing7.vml"/><Relationship Id="rId1" Type="http://schemas.openxmlformats.org/officeDocument/2006/relationships/themeOverride" Target="../theme/themeOverride14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notesSlide" Target="../notesSlides/notesSlide14.xml"/><Relationship Id="rId9" Type="http://schemas.openxmlformats.org/officeDocument/2006/relationships/oleObject" Target="../embeddings/oleObject2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5" Type="http://schemas.openxmlformats.org/officeDocument/2006/relationships/image" Target="../media/image2.wmf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3FEB82-7143-4DEC-8F80-39B83457E3BB}" type="datetime1">
              <a:rPr lang="uk-UA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DA3BD1A-E871-4EFF-B6C3-292F424CC6DC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altLang="ru-RU" sz="7200">
                <a:latin typeface="Monotype Corsiva" panose="03010101010201010101" pitchFamily="66" charset="0"/>
              </a:rPr>
              <a:t>Урок</a:t>
            </a:r>
            <a:r>
              <a:rPr lang="ru-RU" altLang="ru-RU" sz="5400">
                <a:latin typeface="Monotype Corsiva" panose="03010101010201010101" pitchFamily="66" charset="0"/>
              </a:rPr>
              <a:t> </a:t>
            </a:r>
            <a:r>
              <a:rPr lang="uk-UA" altLang="ru-RU" sz="5400">
                <a:latin typeface="Monotype Corsiva" panose="03010101010201010101" pitchFamily="66" charset="0"/>
              </a:rPr>
              <a:t>  </a:t>
            </a:r>
            <a:r>
              <a:rPr lang="ru-RU" altLang="ru-RU" sz="5400">
                <a:latin typeface="Monotype Corsiva" panose="03010101010201010101" pitchFamily="66" charset="0"/>
              </a:rPr>
              <a:t>№2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2057400"/>
            <a:ext cx="4495800" cy="48006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4800">
                <a:latin typeface="Monotype Corsiva" panose="03010101010201010101" pitchFamily="66" charset="0"/>
              </a:rPr>
              <a:t>   </a:t>
            </a:r>
            <a:r>
              <a:rPr lang="ru-RU" altLang="ru-RU" sz="6000">
                <a:solidFill>
                  <a:schemeClr val="tx2"/>
                </a:solidFill>
                <a:latin typeface="Monotype Corsiva" panose="03010101010201010101" pitchFamily="66" charset="0"/>
              </a:rPr>
              <a:t>Тема уроку:</a:t>
            </a:r>
          </a:p>
          <a:p>
            <a:pPr>
              <a:buFontTx/>
              <a:buNone/>
            </a:pPr>
            <a:r>
              <a:rPr lang="uk-UA" altLang="ru-RU" sz="6000">
                <a:latin typeface="Monotype Corsiva" panose="03010101010201010101" pitchFamily="66" charset="0"/>
              </a:rPr>
              <a:t>   Класичне </a:t>
            </a:r>
          </a:p>
          <a:p>
            <a:pPr>
              <a:buFontTx/>
              <a:buNone/>
            </a:pPr>
            <a:r>
              <a:rPr lang="uk-UA" altLang="ru-RU" sz="6000">
                <a:latin typeface="Monotype Corsiva" panose="03010101010201010101" pitchFamily="66" charset="0"/>
              </a:rPr>
              <a:t>   означення</a:t>
            </a:r>
          </a:p>
          <a:p>
            <a:pPr>
              <a:buFontTx/>
              <a:buNone/>
            </a:pPr>
            <a:r>
              <a:rPr lang="uk-UA" altLang="ru-RU" sz="6000">
                <a:latin typeface="Monotype Corsiva" panose="03010101010201010101" pitchFamily="66" charset="0"/>
              </a:rPr>
              <a:t>   ймовірності</a:t>
            </a:r>
            <a:r>
              <a:rPr lang="uk-UA" altLang="ru-RU" sz="4800">
                <a:latin typeface="Monotype Corsiva" panose="03010101010201010101" pitchFamily="66" charset="0"/>
              </a:rPr>
              <a:t>.</a:t>
            </a:r>
          </a:p>
          <a:p>
            <a:pPr>
              <a:buFontTx/>
              <a:buNone/>
            </a:pPr>
            <a:endParaRPr lang="ru-RU" altLang="ru-RU" sz="4800">
              <a:latin typeface="Monotype Corsiva" panose="03010101010201010101" pitchFamily="66" charset="0"/>
            </a:endParaRPr>
          </a:p>
        </p:txBody>
      </p:sp>
      <p:graphicFrame>
        <p:nvGraphicFramePr>
          <p:cNvPr id="44042" name="Object 10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943600" y="2579688"/>
          <a:ext cx="4267200" cy="366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Точечный рисунок" r:id="rId5" imgW="2505425" imgH="2209524" progId="Paint.Picture">
                  <p:embed/>
                </p:oleObj>
              </mc:Choice>
              <mc:Fallback>
                <p:oleObj name="Точечный рисунок" r:id="rId5" imgW="2505425" imgH="2209524" progId="Paint.Picture">
                  <p:embed/>
                  <p:pic>
                    <p:nvPicPr>
                      <p:cNvPr id="4404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579688"/>
                        <a:ext cx="4267200" cy="3668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8275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Tm="12416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  <p:bldP spid="44035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468CAE-B872-475A-96F3-766182269067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5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0ACD0B-2B5B-43A3-984A-14B7F322BD7C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63509" name="Rectangle 21"/>
          <p:cNvSpPr>
            <a:spLocks noChangeArrowheads="1"/>
          </p:cNvSpPr>
          <p:nvPr/>
        </p:nvSpPr>
        <p:spPr bwMode="auto">
          <a:xfrm>
            <a:off x="6234114" y="3789363"/>
            <a:ext cx="4410075" cy="13271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41" name="Rectangle 53"/>
          <p:cNvSpPr>
            <a:spLocks noChangeArrowheads="1"/>
          </p:cNvSpPr>
          <p:nvPr/>
        </p:nvSpPr>
        <p:spPr bwMode="auto">
          <a:xfrm>
            <a:off x="6192839" y="3751263"/>
            <a:ext cx="4410075" cy="132715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8458200" cy="1143000"/>
          </a:xfrm>
        </p:spPr>
        <p:txBody>
          <a:bodyPr/>
          <a:lstStyle/>
          <a:p>
            <a:pPr algn="l"/>
            <a:r>
              <a:rPr lang="uk-UA" altLang="ru-RU" i="0">
                <a:solidFill>
                  <a:srgbClr val="660033"/>
                </a:solidFill>
                <a:latin typeface="Century Gothic" panose="020B0502020202020204" pitchFamily="34" charset="0"/>
              </a:rPr>
              <a:t>Визначення  виду   сполуки:</a:t>
            </a:r>
            <a:endParaRPr lang="ru-RU" altLang="ru-RU" i="0">
              <a:solidFill>
                <a:srgbClr val="66003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1624014" y="1979614"/>
          <a:ext cx="9013825" cy="486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MS Org Chart" r:id="rId5" imgW="3968640" imgH="2222280" progId="OrgPlusWOPX.4">
                  <p:embed followColorScheme="full"/>
                </p:oleObj>
              </mc:Choice>
              <mc:Fallback>
                <p:oleObj name="MS Org Chart" r:id="rId5" imgW="3968640" imgH="2222280" progId="OrgPlusWOPX.4">
                  <p:embed followColorScheme="full"/>
                  <p:pic>
                    <p:nvPicPr>
                      <p:cNvPr id="634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4014" y="1979614"/>
                        <a:ext cx="9013825" cy="4865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7" name="Object 9"/>
          <p:cNvGraphicFramePr>
            <a:graphicFrameLocks noChangeAspect="1"/>
          </p:cNvGraphicFramePr>
          <p:nvPr/>
        </p:nvGraphicFramePr>
        <p:xfrm>
          <a:off x="8458200" y="3810000"/>
          <a:ext cx="1422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Формула" r:id="rId7" imgW="1422360" imgH="609480" progId="Equation.3">
                  <p:embed/>
                </p:oleObj>
              </mc:Choice>
              <mc:Fallback>
                <p:oleObj name="Формула" r:id="rId7" imgW="1422360" imgH="609480" progId="Equation.3">
                  <p:embed/>
                  <p:pic>
                    <p:nvPicPr>
                      <p:cNvPr id="634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200" y="3810000"/>
                        <a:ext cx="1422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8" name="Object 10"/>
          <p:cNvGraphicFramePr>
            <a:graphicFrameLocks noChangeAspect="1"/>
          </p:cNvGraphicFramePr>
          <p:nvPr/>
        </p:nvGraphicFramePr>
        <p:xfrm>
          <a:off x="6915150" y="4495800"/>
          <a:ext cx="2260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Формула" r:id="rId9" imgW="2260440" imgH="558720" progId="Equation.3">
                  <p:embed/>
                </p:oleObj>
              </mc:Choice>
              <mc:Fallback>
                <p:oleObj name="Формула" r:id="rId9" imgW="2260440" imgH="558720" progId="Equation.3">
                  <p:embed/>
                  <p:pic>
                    <p:nvPicPr>
                      <p:cNvPr id="634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5150" y="4495800"/>
                        <a:ext cx="2260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2" name="Object 14"/>
          <p:cNvGraphicFramePr>
            <a:graphicFrameLocks noChangeAspect="1"/>
          </p:cNvGraphicFramePr>
          <p:nvPr/>
        </p:nvGraphicFramePr>
        <p:xfrm>
          <a:off x="2438400" y="6019800"/>
          <a:ext cx="660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Формула" r:id="rId11" imgW="660240" imgH="317160" progId="Equation.3">
                  <p:embed/>
                </p:oleObj>
              </mc:Choice>
              <mc:Fallback>
                <p:oleObj name="Формула" r:id="rId11" imgW="660240" imgH="317160" progId="Equation.3">
                  <p:embed/>
                  <p:pic>
                    <p:nvPicPr>
                      <p:cNvPr id="6350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6019800"/>
                        <a:ext cx="660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4" name="Object 16"/>
          <p:cNvGraphicFramePr>
            <a:graphicFrameLocks noChangeAspect="1"/>
          </p:cNvGraphicFramePr>
          <p:nvPr/>
        </p:nvGraphicFramePr>
        <p:xfrm>
          <a:off x="4191000" y="5791200"/>
          <a:ext cx="927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Формула" r:id="rId13" imgW="927000" imgH="419040" progId="Equation.3">
                  <p:embed/>
                </p:oleObj>
              </mc:Choice>
              <mc:Fallback>
                <p:oleObj name="Формула" r:id="rId13" imgW="927000" imgH="419040" progId="Equation.3">
                  <p:embed/>
                  <p:pic>
                    <p:nvPicPr>
                      <p:cNvPr id="6350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791200"/>
                        <a:ext cx="927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6" name="Rectangle 18"/>
          <p:cNvSpPr>
            <a:spLocks noChangeArrowheads="1"/>
          </p:cNvSpPr>
          <p:nvPr/>
        </p:nvSpPr>
        <p:spPr bwMode="auto">
          <a:xfrm>
            <a:off x="1831975" y="5507038"/>
            <a:ext cx="1836738" cy="13271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07" name="Rectangle 19"/>
          <p:cNvSpPr>
            <a:spLocks noChangeArrowheads="1"/>
          </p:cNvSpPr>
          <p:nvPr/>
        </p:nvSpPr>
        <p:spPr bwMode="auto">
          <a:xfrm>
            <a:off x="3886200" y="5530850"/>
            <a:ext cx="3505200" cy="13271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1597026" y="3789363"/>
            <a:ext cx="4410075" cy="13271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10" name="Rectangle 22"/>
          <p:cNvSpPr>
            <a:spLocks noChangeArrowheads="1"/>
          </p:cNvSpPr>
          <p:nvPr/>
        </p:nvSpPr>
        <p:spPr bwMode="auto">
          <a:xfrm>
            <a:off x="3167064" y="2892426"/>
            <a:ext cx="5946775" cy="50641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11" name="Rectangle 23"/>
          <p:cNvSpPr>
            <a:spLocks noChangeArrowheads="1"/>
          </p:cNvSpPr>
          <p:nvPr/>
        </p:nvSpPr>
        <p:spPr bwMode="auto">
          <a:xfrm>
            <a:off x="3167064" y="1993900"/>
            <a:ext cx="5946775" cy="5080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12" name="Line 24"/>
          <p:cNvSpPr>
            <a:spLocks noChangeShapeType="1"/>
          </p:cNvSpPr>
          <p:nvPr/>
        </p:nvSpPr>
        <p:spPr bwMode="auto">
          <a:xfrm>
            <a:off x="2989263" y="3508375"/>
            <a:ext cx="501650" cy="1588"/>
          </a:xfrm>
          <a:prstGeom prst="line">
            <a:avLst/>
          </a:prstGeom>
          <a:noFill/>
          <a:ln w="492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13" name="Line 25"/>
          <p:cNvSpPr>
            <a:spLocks noChangeShapeType="1"/>
          </p:cNvSpPr>
          <p:nvPr/>
        </p:nvSpPr>
        <p:spPr bwMode="auto">
          <a:xfrm>
            <a:off x="3198814" y="3352800"/>
            <a:ext cx="1587" cy="374650"/>
          </a:xfrm>
          <a:prstGeom prst="line">
            <a:avLst/>
          </a:prstGeom>
          <a:noFill/>
          <a:ln w="492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14" name="Line 26"/>
          <p:cNvSpPr>
            <a:spLocks noChangeShapeType="1"/>
          </p:cNvSpPr>
          <p:nvPr/>
        </p:nvSpPr>
        <p:spPr bwMode="auto">
          <a:xfrm>
            <a:off x="8669339" y="3492500"/>
            <a:ext cx="566737" cy="1588"/>
          </a:xfrm>
          <a:prstGeom prst="line">
            <a:avLst/>
          </a:prstGeom>
          <a:noFill/>
          <a:ln w="492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15" name="Line 27"/>
          <p:cNvSpPr>
            <a:spLocks noChangeShapeType="1"/>
          </p:cNvSpPr>
          <p:nvPr/>
        </p:nvSpPr>
        <p:spPr bwMode="auto">
          <a:xfrm>
            <a:off x="1662113" y="5241925"/>
            <a:ext cx="387350" cy="1588"/>
          </a:xfrm>
          <a:prstGeom prst="line">
            <a:avLst/>
          </a:prstGeom>
          <a:noFill/>
          <a:ln w="492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16" name="Line 28"/>
          <p:cNvSpPr>
            <a:spLocks noChangeShapeType="1"/>
          </p:cNvSpPr>
          <p:nvPr/>
        </p:nvSpPr>
        <p:spPr bwMode="auto">
          <a:xfrm>
            <a:off x="1839914" y="5132388"/>
            <a:ext cx="1587" cy="296862"/>
          </a:xfrm>
          <a:prstGeom prst="line">
            <a:avLst/>
          </a:prstGeom>
          <a:noFill/>
          <a:ln w="492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17" name="Line 29"/>
          <p:cNvSpPr>
            <a:spLocks noChangeShapeType="1"/>
          </p:cNvSpPr>
          <p:nvPr/>
        </p:nvSpPr>
        <p:spPr bwMode="auto">
          <a:xfrm>
            <a:off x="5286375" y="5289550"/>
            <a:ext cx="598488" cy="1588"/>
          </a:xfrm>
          <a:prstGeom prst="line">
            <a:avLst/>
          </a:prstGeom>
          <a:noFill/>
          <a:ln w="492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18" name="Line 30"/>
          <p:cNvSpPr>
            <a:spLocks noChangeShapeType="1"/>
          </p:cNvSpPr>
          <p:nvPr/>
        </p:nvSpPr>
        <p:spPr bwMode="auto">
          <a:xfrm>
            <a:off x="6096000" y="2462214"/>
            <a:ext cx="1588" cy="39052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19" name="Line 31"/>
          <p:cNvSpPr>
            <a:spLocks noChangeShapeType="1"/>
          </p:cNvSpPr>
          <p:nvPr/>
        </p:nvSpPr>
        <p:spPr bwMode="auto">
          <a:xfrm>
            <a:off x="6096000" y="3360739"/>
            <a:ext cx="1588" cy="211137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20" name="Line 32"/>
          <p:cNvSpPr>
            <a:spLocks noChangeShapeType="1"/>
          </p:cNvSpPr>
          <p:nvPr/>
        </p:nvSpPr>
        <p:spPr bwMode="auto">
          <a:xfrm>
            <a:off x="3757614" y="3571875"/>
            <a:ext cx="1587" cy="17938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21" name="Line 33"/>
          <p:cNvSpPr>
            <a:spLocks noChangeShapeType="1"/>
          </p:cNvSpPr>
          <p:nvPr/>
        </p:nvSpPr>
        <p:spPr bwMode="auto">
          <a:xfrm>
            <a:off x="8394700" y="3571875"/>
            <a:ext cx="1588" cy="17938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22" name="Line 34"/>
          <p:cNvSpPr>
            <a:spLocks noChangeShapeType="1"/>
          </p:cNvSpPr>
          <p:nvPr/>
        </p:nvSpPr>
        <p:spPr bwMode="auto">
          <a:xfrm>
            <a:off x="3757614" y="3571875"/>
            <a:ext cx="2338387" cy="158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23" name="Line 35"/>
          <p:cNvSpPr>
            <a:spLocks noChangeShapeType="1"/>
          </p:cNvSpPr>
          <p:nvPr/>
        </p:nvSpPr>
        <p:spPr bwMode="auto">
          <a:xfrm>
            <a:off x="6096000" y="3571875"/>
            <a:ext cx="2298700" cy="158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24" name="Line 36"/>
          <p:cNvSpPr>
            <a:spLocks noChangeShapeType="1"/>
          </p:cNvSpPr>
          <p:nvPr/>
        </p:nvSpPr>
        <p:spPr bwMode="auto">
          <a:xfrm>
            <a:off x="3757614" y="5078414"/>
            <a:ext cx="1587" cy="211137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25" name="Line 37"/>
          <p:cNvSpPr>
            <a:spLocks noChangeShapeType="1"/>
          </p:cNvSpPr>
          <p:nvPr/>
        </p:nvSpPr>
        <p:spPr bwMode="auto">
          <a:xfrm>
            <a:off x="2705100" y="5289550"/>
            <a:ext cx="1588" cy="17938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26" name="Line 38"/>
          <p:cNvSpPr>
            <a:spLocks noChangeShapeType="1"/>
          </p:cNvSpPr>
          <p:nvPr/>
        </p:nvSpPr>
        <p:spPr bwMode="auto">
          <a:xfrm>
            <a:off x="4768850" y="5289550"/>
            <a:ext cx="1588" cy="17938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27" name="Line 39"/>
          <p:cNvSpPr>
            <a:spLocks noChangeShapeType="1"/>
          </p:cNvSpPr>
          <p:nvPr/>
        </p:nvSpPr>
        <p:spPr bwMode="auto">
          <a:xfrm>
            <a:off x="2705101" y="5289550"/>
            <a:ext cx="1052513" cy="158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28" name="Line 40"/>
          <p:cNvSpPr>
            <a:spLocks noChangeShapeType="1"/>
          </p:cNvSpPr>
          <p:nvPr/>
        </p:nvSpPr>
        <p:spPr bwMode="auto">
          <a:xfrm>
            <a:off x="3757614" y="5289550"/>
            <a:ext cx="1011237" cy="158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29" name="Rectangle 41"/>
          <p:cNvSpPr>
            <a:spLocks noChangeArrowheads="1"/>
          </p:cNvSpPr>
          <p:nvPr/>
        </p:nvSpPr>
        <p:spPr bwMode="auto">
          <a:xfrm>
            <a:off x="1790700" y="5468938"/>
            <a:ext cx="1836738" cy="132715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30" name="Rectangle 42"/>
          <p:cNvSpPr>
            <a:spLocks noChangeArrowheads="1"/>
          </p:cNvSpPr>
          <p:nvPr/>
        </p:nvSpPr>
        <p:spPr bwMode="auto">
          <a:xfrm>
            <a:off x="1912938" y="5584825"/>
            <a:ext cx="152477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700" b="1">
                <a:solidFill>
                  <a:srgbClr val="000000"/>
                </a:solidFill>
                <a:latin typeface="Arial" panose="020B0604020202020204" pitchFamily="34" charset="0"/>
              </a:rPr>
              <a:t>Перестановки</a:t>
            </a:r>
            <a:endParaRPr lang="ru-RU" altLang="ru-RU" sz="2400">
              <a:solidFill>
                <a:srgbClr val="FFFF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31" name="Rectangle 43"/>
          <p:cNvSpPr>
            <a:spLocks noChangeArrowheads="1"/>
          </p:cNvSpPr>
          <p:nvPr/>
        </p:nvSpPr>
        <p:spPr bwMode="auto">
          <a:xfrm>
            <a:off x="1790700" y="5468938"/>
            <a:ext cx="1836738" cy="1327150"/>
          </a:xfrm>
          <a:prstGeom prst="rect">
            <a:avLst/>
          </a:prstGeom>
          <a:noFill/>
          <a:ln w="1587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32" name="Rectangle 44"/>
          <p:cNvSpPr>
            <a:spLocks noChangeArrowheads="1"/>
          </p:cNvSpPr>
          <p:nvPr/>
        </p:nvSpPr>
        <p:spPr bwMode="auto">
          <a:xfrm>
            <a:off x="1831976" y="5507038"/>
            <a:ext cx="1755775" cy="1249362"/>
          </a:xfrm>
          <a:prstGeom prst="rect">
            <a:avLst/>
          </a:prstGeom>
          <a:noFill/>
          <a:ln w="31750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33" name="Rectangle 45"/>
          <p:cNvSpPr>
            <a:spLocks noChangeArrowheads="1"/>
          </p:cNvSpPr>
          <p:nvPr/>
        </p:nvSpPr>
        <p:spPr bwMode="auto">
          <a:xfrm>
            <a:off x="3810000" y="5530850"/>
            <a:ext cx="3536950" cy="132715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34" name="Rectangle 46"/>
          <p:cNvSpPr>
            <a:spLocks noChangeArrowheads="1"/>
          </p:cNvSpPr>
          <p:nvPr/>
        </p:nvSpPr>
        <p:spPr bwMode="auto">
          <a:xfrm>
            <a:off x="4097338" y="5584825"/>
            <a:ext cx="129266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700" b="1">
                <a:solidFill>
                  <a:srgbClr val="000000"/>
                </a:solidFill>
                <a:latin typeface="Arial" panose="020B0604020202020204" pitchFamily="34" charset="0"/>
              </a:rPr>
              <a:t>Розміщення</a:t>
            </a:r>
            <a:endParaRPr lang="ru-RU" altLang="ru-RU" sz="2400">
              <a:solidFill>
                <a:srgbClr val="FFFF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35" name="Rectangle 47"/>
          <p:cNvSpPr>
            <a:spLocks noChangeArrowheads="1"/>
          </p:cNvSpPr>
          <p:nvPr/>
        </p:nvSpPr>
        <p:spPr bwMode="auto">
          <a:xfrm>
            <a:off x="3854450" y="5468938"/>
            <a:ext cx="3460750" cy="1327150"/>
          </a:xfrm>
          <a:prstGeom prst="rect">
            <a:avLst/>
          </a:prstGeom>
          <a:noFill/>
          <a:ln w="1587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36" name="Rectangle 48"/>
          <p:cNvSpPr>
            <a:spLocks noChangeArrowheads="1"/>
          </p:cNvSpPr>
          <p:nvPr/>
        </p:nvSpPr>
        <p:spPr bwMode="auto">
          <a:xfrm>
            <a:off x="3886200" y="5507038"/>
            <a:ext cx="3429000" cy="1249362"/>
          </a:xfrm>
          <a:prstGeom prst="rect">
            <a:avLst/>
          </a:prstGeom>
          <a:noFill/>
          <a:ln w="31750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37" name="Rectangle 49"/>
          <p:cNvSpPr>
            <a:spLocks noChangeArrowheads="1"/>
          </p:cNvSpPr>
          <p:nvPr/>
        </p:nvSpPr>
        <p:spPr bwMode="auto">
          <a:xfrm>
            <a:off x="1555751" y="3751263"/>
            <a:ext cx="4410075" cy="132715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38" name="Rectangle 50"/>
          <p:cNvSpPr>
            <a:spLocks noChangeArrowheads="1"/>
          </p:cNvSpPr>
          <p:nvPr/>
        </p:nvSpPr>
        <p:spPr bwMode="auto">
          <a:xfrm>
            <a:off x="1677988" y="3867150"/>
            <a:ext cx="394915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700" b="1">
                <a:solidFill>
                  <a:srgbClr val="000000"/>
                </a:solidFill>
                <a:latin typeface="Arial" panose="020B0604020202020204" pitchFamily="34" charset="0"/>
              </a:rPr>
              <a:t>Чи всі елементи входять у сполуку?</a:t>
            </a:r>
            <a:endParaRPr lang="ru-RU" altLang="ru-RU" sz="2400">
              <a:solidFill>
                <a:srgbClr val="FFFF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39" name="Rectangle 51"/>
          <p:cNvSpPr>
            <a:spLocks noChangeArrowheads="1"/>
          </p:cNvSpPr>
          <p:nvPr/>
        </p:nvSpPr>
        <p:spPr bwMode="auto">
          <a:xfrm>
            <a:off x="1555751" y="3751263"/>
            <a:ext cx="4410075" cy="1327150"/>
          </a:xfrm>
          <a:prstGeom prst="rect">
            <a:avLst/>
          </a:prstGeom>
          <a:noFill/>
          <a:ln w="1587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40" name="Rectangle 52"/>
          <p:cNvSpPr>
            <a:spLocks noChangeArrowheads="1"/>
          </p:cNvSpPr>
          <p:nvPr/>
        </p:nvSpPr>
        <p:spPr bwMode="auto">
          <a:xfrm>
            <a:off x="1597026" y="3789363"/>
            <a:ext cx="4329113" cy="1249362"/>
          </a:xfrm>
          <a:prstGeom prst="rect">
            <a:avLst/>
          </a:prstGeom>
          <a:noFill/>
          <a:ln w="31750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45" name="Rectangle 57"/>
          <p:cNvSpPr>
            <a:spLocks noChangeArrowheads="1"/>
          </p:cNvSpPr>
          <p:nvPr/>
        </p:nvSpPr>
        <p:spPr bwMode="auto">
          <a:xfrm>
            <a:off x="3125788" y="2852738"/>
            <a:ext cx="5948362" cy="50800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46" name="Rectangle 58"/>
          <p:cNvSpPr>
            <a:spLocks noChangeArrowheads="1"/>
          </p:cNvSpPr>
          <p:nvPr/>
        </p:nvSpPr>
        <p:spPr bwMode="auto">
          <a:xfrm>
            <a:off x="3248026" y="2970213"/>
            <a:ext cx="544636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700" b="1">
                <a:solidFill>
                  <a:srgbClr val="000000"/>
                </a:solidFill>
                <a:latin typeface="Arial" panose="020B0604020202020204" pitchFamily="34" charset="0"/>
              </a:rPr>
              <a:t>Чи враховується порядок розміщення елементів?</a:t>
            </a:r>
            <a:endParaRPr lang="ru-RU" altLang="ru-RU" sz="2400">
              <a:solidFill>
                <a:srgbClr val="FFFF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47" name="Rectangle 59"/>
          <p:cNvSpPr>
            <a:spLocks noChangeArrowheads="1"/>
          </p:cNvSpPr>
          <p:nvPr/>
        </p:nvSpPr>
        <p:spPr bwMode="auto">
          <a:xfrm>
            <a:off x="3125788" y="2852738"/>
            <a:ext cx="5948362" cy="508000"/>
          </a:xfrm>
          <a:prstGeom prst="rect">
            <a:avLst/>
          </a:prstGeom>
          <a:noFill/>
          <a:ln w="1587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48" name="Rectangle 60"/>
          <p:cNvSpPr>
            <a:spLocks noChangeArrowheads="1"/>
          </p:cNvSpPr>
          <p:nvPr/>
        </p:nvSpPr>
        <p:spPr bwMode="auto">
          <a:xfrm>
            <a:off x="3167063" y="2892426"/>
            <a:ext cx="5865812" cy="428625"/>
          </a:xfrm>
          <a:prstGeom prst="rect">
            <a:avLst/>
          </a:prstGeom>
          <a:noFill/>
          <a:ln w="31750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49" name="Rectangle 61"/>
          <p:cNvSpPr>
            <a:spLocks noChangeArrowheads="1"/>
          </p:cNvSpPr>
          <p:nvPr/>
        </p:nvSpPr>
        <p:spPr bwMode="auto">
          <a:xfrm>
            <a:off x="3125788" y="1955801"/>
            <a:ext cx="5948362" cy="50641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50" name="Rectangle 62"/>
          <p:cNvSpPr>
            <a:spLocks noChangeArrowheads="1"/>
          </p:cNvSpPr>
          <p:nvPr/>
        </p:nvSpPr>
        <p:spPr bwMode="auto">
          <a:xfrm>
            <a:off x="5221289" y="2071688"/>
            <a:ext cx="168283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700" b="1">
                <a:solidFill>
                  <a:srgbClr val="000000"/>
                </a:solidFill>
                <a:latin typeface="Arial" panose="020B0604020202020204" pitchFamily="34" charset="0"/>
              </a:rPr>
              <a:t>Вибір формули</a:t>
            </a:r>
            <a:endParaRPr lang="ru-RU" altLang="ru-RU" sz="2400">
              <a:solidFill>
                <a:srgbClr val="FFFF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51" name="Rectangle 63"/>
          <p:cNvSpPr>
            <a:spLocks noChangeArrowheads="1"/>
          </p:cNvSpPr>
          <p:nvPr/>
        </p:nvSpPr>
        <p:spPr bwMode="auto">
          <a:xfrm>
            <a:off x="3125788" y="1955801"/>
            <a:ext cx="5948362" cy="506413"/>
          </a:xfrm>
          <a:prstGeom prst="rect">
            <a:avLst/>
          </a:prstGeom>
          <a:noFill/>
          <a:ln w="1587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3552" name="Rectangle 64"/>
          <p:cNvSpPr>
            <a:spLocks noChangeArrowheads="1"/>
          </p:cNvSpPr>
          <p:nvPr/>
        </p:nvSpPr>
        <p:spPr bwMode="auto">
          <a:xfrm>
            <a:off x="3167063" y="1993901"/>
            <a:ext cx="5865812" cy="430213"/>
          </a:xfrm>
          <a:prstGeom prst="rect">
            <a:avLst/>
          </a:prstGeom>
          <a:noFill/>
          <a:ln w="31750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3553" name="Object 65"/>
          <p:cNvGraphicFramePr>
            <a:graphicFrameLocks noChangeAspect="1"/>
          </p:cNvGraphicFramePr>
          <p:nvPr/>
        </p:nvGraphicFramePr>
        <p:xfrm>
          <a:off x="2286000" y="6096000"/>
          <a:ext cx="660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Формула" r:id="rId15" imgW="660240" imgH="317160" progId="Equation.3">
                  <p:embed/>
                </p:oleObj>
              </mc:Choice>
              <mc:Fallback>
                <p:oleObj name="Формула" r:id="rId15" imgW="660240" imgH="317160" progId="Equation.3">
                  <p:embed/>
                  <p:pic>
                    <p:nvPicPr>
                      <p:cNvPr id="63553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6096000"/>
                        <a:ext cx="660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54" name="Object 66"/>
          <p:cNvGraphicFramePr>
            <a:graphicFrameLocks noChangeAspect="1"/>
          </p:cNvGraphicFramePr>
          <p:nvPr/>
        </p:nvGraphicFramePr>
        <p:xfrm>
          <a:off x="4095750" y="5784850"/>
          <a:ext cx="1206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Формула" r:id="rId17" imgW="1206360" imgH="609480" progId="Equation.3">
                  <p:embed/>
                </p:oleObj>
              </mc:Choice>
              <mc:Fallback>
                <p:oleObj name="Формула" r:id="rId17" imgW="1206360" imgH="609480" progId="Equation.3">
                  <p:embed/>
                  <p:pic>
                    <p:nvPicPr>
                      <p:cNvPr id="63554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5784850"/>
                        <a:ext cx="1206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55" name="Object 67"/>
          <p:cNvGraphicFramePr>
            <a:graphicFrameLocks noChangeAspect="1"/>
          </p:cNvGraphicFramePr>
          <p:nvPr/>
        </p:nvGraphicFramePr>
        <p:xfrm>
          <a:off x="5029200" y="62484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Формула" r:id="rId19" imgW="2222280" imgH="380880" progId="Equation.3">
                  <p:embed/>
                </p:oleObj>
              </mc:Choice>
              <mc:Fallback>
                <p:oleObj name="Формула" r:id="rId19" imgW="2222280" imgH="380880" progId="Equation.3">
                  <p:embed/>
                  <p:pic>
                    <p:nvPicPr>
                      <p:cNvPr id="63555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62484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5034916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F83908-3722-4C6D-92D2-63CB16C155BA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29AF9F5-B32E-4303-85C9-457721B2C5D0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-228600"/>
            <a:ext cx="9144000" cy="1981200"/>
          </a:xfrm>
        </p:spPr>
        <p:txBody>
          <a:bodyPr/>
          <a:lstStyle/>
          <a:p>
            <a:pPr algn="l"/>
            <a:r>
              <a:rPr lang="uk-UA" altLang="ru-RU" sz="2800" i="0">
                <a:solidFill>
                  <a:srgbClr val="660033"/>
                </a:solidFill>
                <a:latin typeface="Century Gothic" panose="020B0502020202020204" pitchFamily="34" charset="0"/>
              </a:rPr>
              <a:t>Комбінаторні  задачі  бувають  різних  видів. Але  більшість  із  них  розв</a:t>
            </a:r>
            <a:r>
              <a:rPr lang="en-US" altLang="ru-RU" sz="2800" i="0">
                <a:solidFill>
                  <a:srgbClr val="660033"/>
                </a:solidFill>
                <a:latin typeface="Century Gothic" panose="020B0502020202020204" pitchFamily="34" charset="0"/>
              </a:rPr>
              <a:t>’</a:t>
            </a:r>
            <a:r>
              <a:rPr lang="uk-UA" altLang="ru-RU" sz="2800" i="0">
                <a:solidFill>
                  <a:srgbClr val="660033"/>
                </a:solidFill>
                <a:latin typeface="Century Gothic" panose="020B0502020202020204" pitchFamily="34" charset="0"/>
              </a:rPr>
              <a:t>язують за допомогою  двох  основних  правил : </a:t>
            </a:r>
            <a:r>
              <a:rPr lang="uk-UA" altLang="ru-RU" sz="2800" i="0">
                <a:solidFill>
                  <a:srgbClr val="FF0000"/>
                </a:solidFill>
                <a:latin typeface="Century Gothic" panose="020B0502020202020204" pitchFamily="34" charset="0"/>
              </a:rPr>
              <a:t>правила суми  і  правила  добутку</a:t>
            </a:r>
            <a:r>
              <a:rPr lang="uk-UA" altLang="ru-RU" sz="2400" b="1" i="0">
                <a:solidFill>
                  <a:srgbClr val="660033"/>
                </a:solidFill>
                <a:latin typeface="Century Gothic" panose="020B0502020202020204" pitchFamily="34" charset="0"/>
              </a:rPr>
              <a:t>.</a:t>
            </a:r>
            <a:endParaRPr lang="ru-RU" altLang="ru-RU" sz="2400" b="1" i="0">
              <a:solidFill>
                <a:srgbClr val="66003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1793875" y="2895601"/>
          <a:ext cx="8604250" cy="281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MS Org Chart" r:id="rId5" imgW="3993840" imgH="1307880" progId="OrgPlusWOPX.4">
                  <p:embed followColorScheme="full"/>
                </p:oleObj>
              </mc:Choice>
              <mc:Fallback>
                <p:oleObj name="MS Org Chart" r:id="rId5" imgW="3993840" imgH="1307880" progId="OrgPlusWOPX.4">
                  <p:embed followColorScheme="full"/>
                  <p:pic>
                    <p:nvPicPr>
                      <p:cNvPr id="563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2895601"/>
                        <a:ext cx="8604250" cy="2817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939735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6BE71FB-4939-4D88-A59D-C637EFA343A3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2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1B8C1F-A48A-4981-8181-4AA57CFBB670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52280" name="Rectangle 56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8686800" cy="1143000"/>
          </a:xfrm>
        </p:spPr>
        <p:txBody>
          <a:bodyPr/>
          <a:lstStyle/>
          <a:p>
            <a:pPr algn="l"/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Задача 1</a:t>
            </a:r>
            <a:r>
              <a:rPr lang="uk-UA" altLang="ru-RU" sz="2400" b="1" i="0">
                <a:solidFill>
                  <a:srgbClr val="660033"/>
                </a:solidFill>
                <a:latin typeface="Century Gothic" panose="020B0502020202020204" pitchFamily="34" charset="0"/>
              </a:rPr>
              <a:t>. В урні лежать 20 кульок, з яких 12 білих, решта- чорні. З урни навмання виймають дві кульки. Яка ймовірність того, що вони білі?</a:t>
            </a:r>
            <a:endParaRPr lang="ru-RU" altLang="ru-RU" sz="2400" b="1" i="0">
              <a:solidFill>
                <a:srgbClr val="660033"/>
              </a:solidFill>
              <a:latin typeface="Century Gothic" panose="020B0502020202020204" pitchFamily="34" charset="0"/>
            </a:endParaRPr>
          </a:p>
        </p:txBody>
      </p:sp>
      <p:sp>
        <p:nvSpPr>
          <p:cNvPr id="52281" name="Rectangle 57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9144000" cy="4800600"/>
          </a:xfrm>
        </p:spPr>
        <p:txBody>
          <a:bodyPr/>
          <a:lstStyle/>
          <a:p>
            <a:pPr>
              <a:buFontTx/>
              <a:buNone/>
            </a:pPr>
            <a:endParaRPr lang="uk-UA" altLang="ru-RU" sz="2000" b="1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Загальна кількість елементарних подій випробування “вийнято  дві кульки”  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дорівнює числу способів, якими можна вийняти 2 кульки із 20 , тобто числу комбінацій із 20 елементів по 2</a:t>
            </a:r>
          </a:p>
          <a:p>
            <a:pPr algn="ctr">
              <a:buFontTx/>
              <a:buNone/>
            </a:pPr>
            <a:r>
              <a:rPr lang="en-US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                             </a:t>
            </a:r>
          </a:p>
          <a:p>
            <a:pPr algn="ctr">
              <a:buFontTx/>
              <a:buNone/>
            </a:pPr>
            <a:endParaRPr lang="en-US" altLang="ru-RU" sz="2000" b="1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Кількість елементарних подій, які сприяють події “ вийнято дві білих кульки” 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дорівнює числу способів, якими можна вийняти 2 кульки із 12 білих</a:t>
            </a:r>
          </a:p>
          <a:p>
            <a:pPr algn="ctr">
              <a:buFontTx/>
              <a:buNone/>
            </a:pPr>
            <a:endParaRPr lang="en-US" altLang="ru-RU" sz="2000" b="1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Ймовірність події А – “вийнято дві білі кульки” 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 дорівнює</a:t>
            </a:r>
          </a:p>
          <a:p>
            <a:pPr algn="ctr">
              <a:buFontTx/>
              <a:buNone/>
            </a:pP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                                     </a:t>
            </a:r>
          </a:p>
          <a:p>
            <a:pPr algn="ctr">
              <a:buFontTx/>
              <a:buNone/>
            </a:pPr>
            <a:endParaRPr lang="ru-RU" altLang="ru-RU" sz="2000" b="1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2283" name="Object 59"/>
          <p:cNvGraphicFramePr>
            <a:graphicFrameLocks noChangeAspect="1"/>
          </p:cNvGraphicFramePr>
          <p:nvPr/>
        </p:nvGraphicFramePr>
        <p:xfrm>
          <a:off x="5105400" y="3429000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Формула" r:id="rId5" imgW="672840" imgH="317160" progId="Equation.3">
                  <p:embed/>
                </p:oleObj>
              </mc:Choice>
              <mc:Fallback>
                <p:oleObj name="Формула" r:id="rId5" imgW="672840" imgH="317160" progId="Equation.3">
                  <p:embed/>
                  <p:pic>
                    <p:nvPicPr>
                      <p:cNvPr id="52283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429000"/>
                        <a:ext cx="1524000" cy="533400"/>
                      </a:xfrm>
                      <a:prstGeom prst="rect">
                        <a:avLst/>
                      </a:prstGeom>
                      <a:noFill/>
                      <a:ln w="12700" cap="sq">
                        <a:solidFill>
                          <a:srgbClr val="FF00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86" name="Object 62"/>
          <p:cNvGraphicFramePr>
            <a:graphicFrameLocks noChangeAspect="1"/>
          </p:cNvGraphicFramePr>
          <p:nvPr/>
        </p:nvGraphicFramePr>
        <p:xfrm>
          <a:off x="5105400" y="4800600"/>
          <a:ext cx="147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Формула" r:id="rId7" imgW="711000" imgH="317160" progId="Equation.3">
                  <p:embed/>
                </p:oleObj>
              </mc:Choice>
              <mc:Fallback>
                <p:oleObj name="Формула" r:id="rId7" imgW="711000" imgH="317160" progId="Equation.3">
                  <p:embed/>
                  <p:pic>
                    <p:nvPicPr>
                      <p:cNvPr id="52286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800600"/>
                        <a:ext cx="1473200" cy="609600"/>
                      </a:xfrm>
                      <a:prstGeom prst="rect">
                        <a:avLst/>
                      </a:prstGeom>
                      <a:noFill/>
                      <a:ln w="12700" cap="sq">
                        <a:solidFill>
                          <a:srgbClr val="FF00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87" name="Object 63"/>
          <p:cNvGraphicFramePr>
            <a:graphicFrameLocks noChangeAspect="1"/>
          </p:cNvGraphicFramePr>
          <p:nvPr/>
        </p:nvGraphicFramePr>
        <p:xfrm>
          <a:off x="2667000" y="5867400"/>
          <a:ext cx="5791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Формула" r:id="rId9" imgW="3111480" imgH="634680" progId="Equation.3">
                  <p:embed/>
                </p:oleObj>
              </mc:Choice>
              <mc:Fallback>
                <p:oleObj name="Формула" r:id="rId9" imgW="3111480" imgH="634680" progId="Equation.3">
                  <p:embed/>
                  <p:pic>
                    <p:nvPicPr>
                      <p:cNvPr id="52287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867400"/>
                        <a:ext cx="5791200" cy="762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88" name="Oval 64"/>
          <p:cNvSpPr>
            <a:spLocks noChangeArrowheads="1"/>
          </p:cNvSpPr>
          <p:nvPr/>
        </p:nvSpPr>
        <p:spPr bwMode="auto">
          <a:xfrm>
            <a:off x="8991600" y="3505200"/>
            <a:ext cx="228600" cy="2286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2289" name="Oval 65"/>
          <p:cNvSpPr>
            <a:spLocks noChangeArrowheads="1"/>
          </p:cNvSpPr>
          <p:nvPr/>
        </p:nvSpPr>
        <p:spPr bwMode="auto">
          <a:xfrm>
            <a:off x="7772400" y="3657600"/>
            <a:ext cx="228600" cy="2286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2290" name="Oval 66"/>
          <p:cNvSpPr>
            <a:spLocks noChangeArrowheads="1"/>
          </p:cNvSpPr>
          <p:nvPr/>
        </p:nvSpPr>
        <p:spPr bwMode="auto">
          <a:xfrm>
            <a:off x="9906000" y="3429000"/>
            <a:ext cx="304800" cy="3048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2291" name="Oval 67"/>
          <p:cNvSpPr>
            <a:spLocks noChangeArrowheads="1"/>
          </p:cNvSpPr>
          <p:nvPr/>
        </p:nvSpPr>
        <p:spPr bwMode="auto">
          <a:xfrm>
            <a:off x="8534400" y="3886200"/>
            <a:ext cx="228600" cy="228600"/>
          </a:xfrm>
          <a:prstGeom prst="ellipse">
            <a:avLst/>
          </a:prstGeom>
          <a:solidFill>
            <a:srgbClr val="FFFF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2292" name="Oval 68"/>
          <p:cNvSpPr>
            <a:spLocks noChangeArrowheads="1"/>
          </p:cNvSpPr>
          <p:nvPr/>
        </p:nvSpPr>
        <p:spPr bwMode="auto">
          <a:xfrm>
            <a:off x="9448800" y="3810000"/>
            <a:ext cx="228600" cy="228600"/>
          </a:xfrm>
          <a:prstGeom prst="ellipse">
            <a:avLst/>
          </a:prstGeom>
          <a:solidFill>
            <a:srgbClr val="FFFF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2293" name="Oval 69"/>
          <p:cNvSpPr>
            <a:spLocks noChangeArrowheads="1"/>
          </p:cNvSpPr>
          <p:nvPr/>
        </p:nvSpPr>
        <p:spPr bwMode="auto">
          <a:xfrm>
            <a:off x="9144000" y="5181600"/>
            <a:ext cx="304800" cy="304800"/>
          </a:xfrm>
          <a:prstGeom prst="ellipse">
            <a:avLst/>
          </a:prstGeom>
          <a:solidFill>
            <a:srgbClr val="FFFF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2294" name="Oval 70"/>
          <p:cNvSpPr>
            <a:spLocks noChangeArrowheads="1"/>
          </p:cNvSpPr>
          <p:nvPr/>
        </p:nvSpPr>
        <p:spPr bwMode="auto">
          <a:xfrm>
            <a:off x="8686800" y="6172200"/>
            <a:ext cx="228600" cy="2286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2295" name="Oval 71"/>
          <p:cNvSpPr>
            <a:spLocks noChangeArrowheads="1"/>
          </p:cNvSpPr>
          <p:nvPr/>
        </p:nvSpPr>
        <p:spPr bwMode="auto">
          <a:xfrm>
            <a:off x="9296400" y="5791200"/>
            <a:ext cx="228600" cy="2286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2296" name="Oval 72"/>
          <p:cNvSpPr>
            <a:spLocks noChangeArrowheads="1"/>
          </p:cNvSpPr>
          <p:nvPr/>
        </p:nvSpPr>
        <p:spPr bwMode="auto">
          <a:xfrm>
            <a:off x="9753600" y="5181600"/>
            <a:ext cx="228600" cy="228600"/>
          </a:xfrm>
          <a:prstGeom prst="ellipse">
            <a:avLst/>
          </a:prstGeom>
          <a:solidFill>
            <a:srgbClr val="FFFF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2297" name="Oval 73"/>
          <p:cNvSpPr>
            <a:spLocks noChangeArrowheads="1"/>
          </p:cNvSpPr>
          <p:nvPr/>
        </p:nvSpPr>
        <p:spPr bwMode="auto">
          <a:xfrm>
            <a:off x="9906000" y="6324600"/>
            <a:ext cx="228600" cy="2286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2298" name="Oval 74"/>
          <p:cNvSpPr>
            <a:spLocks noChangeArrowheads="1"/>
          </p:cNvSpPr>
          <p:nvPr/>
        </p:nvSpPr>
        <p:spPr bwMode="auto">
          <a:xfrm>
            <a:off x="10134600" y="5791200"/>
            <a:ext cx="152400" cy="152400"/>
          </a:xfrm>
          <a:prstGeom prst="ellipse">
            <a:avLst/>
          </a:prstGeom>
          <a:solidFill>
            <a:srgbClr val="FFFF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2300" name="Oval 76"/>
          <p:cNvSpPr>
            <a:spLocks noChangeArrowheads="1"/>
          </p:cNvSpPr>
          <p:nvPr/>
        </p:nvSpPr>
        <p:spPr bwMode="auto">
          <a:xfrm>
            <a:off x="9144000" y="6172200"/>
            <a:ext cx="228600" cy="228600"/>
          </a:xfrm>
          <a:prstGeom prst="ellipse">
            <a:avLst/>
          </a:prstGeom>
          <a:solidFill>
            <a:srgbClr val="FFFF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07454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667CA24-9AA7-46B6-9B32-DE41A6304996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2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B3EFD9E-41E3-4381-BF61-0684CF48D9A1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/>
          <a:lstStyle/>
          <a:p>
            <a:pPr algn="l"/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Задача 2. </a:t>
            </a:r>
            <a:r>
              <a:rPr lang="uk-UA" altLang="ru-RU" sz="2400" b="1" i="0">
                <a:solidFill>
                  <a:srgbClr val="660033"/>
                </a:solidFill>
                <a:latin typeface="Century Gothic" panose="020B0502020202020204" pitchFamily="34" charset="0"/>
              </a:rPr>
              <a:t>В урні  лежать 15 червоних, 9 синіх і 6 зелених кульок однакових на дотик. Навмання виймають 6 кульок. Яка ймовірність того, що вийнято: 1 зелену, 2 синіх і 3 червоних кульок?</a:t>
            </a:r>
            <a:endParaRPr lang="ru-RU" altLang="ru-RU" sz="2400" b="1" i="0">
              <a:solidFill>
                <a:srgbClr val="660033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2057400"/>
            <a:ext cx="7772400" cy="45720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1800" b="1">
                <a:solidFill>
                  <a:srgbClr val="FF0000"/>
                </a:solidFill>
                <a:latin typeface="Century Gothic" panose="020B0502020202020204" pitchFamily="34" charset="0"/>
              </a:rPr>
              <a:t>Випробування “із урни виймають  6  кульок  із  30” </a:t>
            </a:r>
            <a:r>
              <a:rPr lang="uk-UA" altLang="ru-RU" sz="1800" b="1">
                <a:solidFill>
                  <a:srgbClr val="000000"/>
                </a:solidFill>
                <a:latin typeface="Century Gothic" panose="020B0502020202020204" pitchFamily="34" charset="0"/>
              </a:rPr>
              <a:t>(30= 15+9+6) можна здійснити                              способами.</a:t>
            </a:r>
          </a:p>
          <a:p>
            <a:pPr>
              <a:buFontTx/>
              <a:buNone/>
            </a:pPr>
            <a:endParaRPr lang="uk-UA" altLang="ru-RU" sz="18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1800" b="1">
                <a:solidFill>
                  <a:srgbClr val="FF0000"/>
                </a:solidFill>
                <a:latin typeface="Century Gothic" panose="020B0502020202020204" pitchFamily="34" charset="0"/>
              </a:rPr>
              <a:t>Одну зелену  кульку  </a:t>
            </a:r>
            <a:r>
              <a:rPr lang="uk-UA" altLang="ru-RU" sz="1800" b="1">
                <a:solidFill>
                  <a:srgbClr val="000000"/>
                </a:solidFill>
                <a:latin typeface="Century Gothic" panose="020B0502020202020204" pitchFamily="34" charset="0"/>
              </a:rPr>
              <a:t>можна вийняти                   способами.</a:t>
            </a:r>
          </a:p>
          <a:p>
            <a:pPr>
              <a:buFontTx/>
              <a:buNone/>
            </a:pPr>
            <a:endParaRPr lang="uk-UA" altLang="ru-RU" sz="18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1800" b="1">
                <a:solidFill>
                  <a:srgbClr val="FF0000"/>
                </a:solidFill>
                <a:latin typeface="Century Gothic" panose="020B0502020202020204" pitchFamily="34" charset="0"/>
              </a:rPr>
              <a:t>Дві синіх кульки   </a:t>
            </a:r>
            <a:r>
              <a:rPr lang="uk-UA" altLang="ru-RU" sz="1800" b="1">
                <a:solidFill>
                  <a:srgbClr val="000000"/>
                </a:solidFill>
                <a:latin typeface="Century Gothic" panose="020B0502020202020204" pitchFamily="34" charset="0"/>
              </a:rPr>
              <a:t>можна вийняти                 способами.</a:t>
            </a:r>
          </a:p>
          <a:p>
            <a:pPr>
              <a:buFontTx/>
              <a:buNone/>
            </a:pPr>
            <a:endParaRPr lang="uk-UA" altLang="ru-RU" sz="18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1800" b="1">
                <a:solidFill>
                  <a:srgbClr val="FF0000"/>
                </a:solidFill>
                <a:latin typeface="Century Gothic" panose="020B0502020202020204" pitchFamily="34" charset="0"/>
              </a:rPr>
              <a:t>Три   червоних  кульки </a:t>
            </a:r>
            <a:r>
              <a:rPr lang="uk-UA" altLang="ru-RU" sz="1800" b="1">
                <a:solidFill>
                  <a:srgbClr val="000000"/>
                </a:solidFill>
                <a:latin typeface="Century Gothic" panose="020B0502020202020204" pitchFamily="34" charset="0"/>
              </a:rPr>
              <a:t>можна  вийняти               способами.</a:t>
            </a:r>
          </a:p>
          <a:p>
            <a:pPr>
              <a:buFontTx/>
              <a:buNone/>
            </a:pPr>
            <a:endParaRPr lang="uk-UA" altLang="ru-RU" sz="18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1800" b="1">
                <a:solidFill>
                  <a:srgbClr val="FF0000"/>
                </a:solidFill>
                <a:latin typeface="Century Gothic" panose="020B0502020202020204" pitchFamily="34" charset="0"/>
              </a:rPr>
              <a:t>Події    А – “ вийнято 1  зелену і 2  синіх  і 3  червоних  кульки” </a:t>
            </a:r>
            <a:r>
              <a:rPr lang="uk-UA" altLang="ru-RU" sz="1800" b="1">
                <a:solidFill>
                  <a:srgbClr val="000000"/>
                </a:solidFill>
                <a:latin typeface="Century Gothic" panose="020B0502020202020204" pitchFamily="34" charset="0"/>
              </a:rPr>
              <a:t>сприяють                                елементарних подій.</a:t>
            </a:r>
          </a:p>
          <a:p>
            <a:pPr>
              <a:buFontTx/>
              <a:buNone/>
            </a:pPr>
            <a:endParaRPr lang="uk-UA" altLang="ru-RU" sz="18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uk-UA" altLang="ru-RU" sz="18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uk-UA" altLang="ru-RU" sz="18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ru-RU" altLang="ru-RU" sz="1800" b="1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4953000" y="2438401"/>
          <a:ext cx="14478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Формула" r:id="rId5" imgW="672840" imgH="317160" progId="Equation.3">
                  <p:embed/>
                </p:oleObj>
              </mc:Choice>
              <mc:Fallback>
                <p:oleObj name="Формула" r:id="rId5" imgW="672840" imgH="317160" progId="Equation.3">
                  <p:embed/>
                  <p:pic>
                    <p:nvPicPr>
                      <p:cNvPr id="450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438401"/>
                        <a:ext cx="1447800" cy="4667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6811964" y="2895600"/>
          <a:ext cx="6302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Формула" r:id="rId7" imgW="291960" imgH="317160" progId="Equation.3">
                  <p:embed/>
                </p:oleObj>
              </mc:Choice>
              <mc:Fallback>
                <p:oleObj name="Формула" r:id="rId7" imgW="291960" imgH="317160" progId="Equation.3">
                  <p:embed/>
                  <p:pic>
                    <p:nvPicPr>
                      <p:cNvPr id="4506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1964" y="2895600"/>
                        <a:ext cx="630237" cy="4572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6342064" y="3581400"/>
          <a:ext cx="4905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Формула" r:id="rId9" imgW="291960" imgH="317160" progId="Equation.3">
                  <p:embed/>
                </p:oleObj>
              </mc:Choice>
              <mc:Fallback>
                <p:oleObj name="Формула" r:id="rId9" imgW="291960" imgH="317160" progId="Equation.3">
                  <p:embed/>
                  <p:pic>
                    <p:nvPicPr>
                      <p:cNvPr id="4506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064" y="3581400"/>
                        <a:ext cx="490537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6858000" y="4191000"/>
          <a:ext cx="6096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Формула" r:id="rId11" imgW="342720" imgH="317160" progId="Equation.3">
                  <p:embed/>
                </p:oleObj>
              </mc:Choice>
              <mc:Fallback>
                <p:oleObj name="Формула" r:id="rId11" imgW="342720" imgH="317160" progId="Equation.3">
                  <p:embed/>
                  <p:pic>
                    <p:nvPicPr>
                      <p:cNvPr id="450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191000"/>
                        <a:ext cx="609600" cy="5349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3878263" y="5324476"/>
          <a:ext cx="184626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Формула" r:id="rId13" imgW="1371600" imgH="317160" progId="Equation.3">
                  <p:embed/>
                </p:oleObj>
              </mc:Choice>
              <mc:Fallback>
                <p:oleObj name="Формула" r:id="rId13" imgW="1371600" imgH="317160" progId="Equation.3">
                  <p:embed/>
                  <p:pic>
                    <p:nvPicPr>
                      <p:cNvPr id="4506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8263" y="5324476"/>
                        <a:ext cx="1846262" cy="4857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2286000" y="5867400"/>
          <a:ext cx="7162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Формула" r:id="rId15" imgW="4686120" imgH="634680" progId="Equation.3">
                  <p:embed/>
                </p:oleObj>
              </mc:Choice>
              <mc:Fallback>
                <p:oleObj name="Формула" r:id="rId15" imgW="4686120" imgH="634680" progId="Equation.3">
                  <p:embed/>
                  <p:pic>
                    <p:nvPicPr>
                      <p:cNvPr id="4506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867400"/>
                        <a:ext cx="7162800" cy="762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8534400" y="2667000"/>
            <a:ext cx="228600" cy="152400"/>
          </a:xfrm>
          <a:prstGeom prst="ellipse">
            <a:avLst/>
          </a:prstGeom>
          <a:solidFill>
            <a:srgbClr val="2345D5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68" name="Oval 12"/>
          <p:cNvSpPr>
            <a:spLocks noChangeArrowheads="1"/>
          </p:cNvSpPr>
          <p:nvPr/>
        </p:nvSpPr>
        <p:spPr bwMode="auto">
          <a:xfrm>
            <a:off x="9982200" y="2362200"/>
            <a:ext cx="228600" cy="228600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69" name="Oval 13"/>
          <p:cNvSpPr>
            <a:spLocks noChangeArrowheads="1"/>
          </p:cNvSpPr>
          <p:nvPr/>
        </p:nvSpPr>
        <p:spPr bwMode="auto">
          <a:xfrm>
            <a:off x="9220200" y="3276600"/>
            <a:ext cx="304800" cy="304800"/>
          </a:xfrm>
          <a:prstGeom prst="ellipse">
            <a:avLst/>
          </a:prstGeom>
          <a:solidFill>
            <a:srgbClr val="00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70" name="Oval 14"/>
          <p:cNvSpPr>
            <a:spLocks noChangeArrowheads="1"/>
          </p:cNvSpPr>
          <p:nvPr/>
        </p:nvSpPr>
        <p:spPr bwMode="auto">
          <a:xfrm>
            <a:off x="9448800" y="4572000"/>
            <a:ext cx="304800" cy="304800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71" name="Oval 15"/>
          <p:cNvSpPr>
            <a:spLocks noChangeArrowheads="1"/>
          </p:cNvSpPr>
          <p:nvPr/>
        </p:nvSpPr>
        <p:spPr bwMode="auto">
          <a:xfrm>
            <a:off x="9829800" y="6019800"/>
            <a:ext cx="228600" cy="228600"/>
          </a:xfrm>
          <a:prstGeom prst="ellipse">
            <a:avLst/>
          </a:prstGeom>
          <a:solidFill>
            <a:srgbClr val="2345D5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72" name="Oval 16"/>
          <p:cNvSpPr>
            <a:spLocks noChangeArrowheads="1"/>
          </p:cNvSpPr>
          <p:nvPr/>
        </p:nvSpPr>
        <p:spPr bwMode="auto">
          <a:xfrm>
            <a:off x="9906000" y="3962400"/>
            <a:ext cx="228600" cy="228600"/>
          </a:xfrm>
          <a:prstGeom prst="ellipse">
            <a:avLst/>
          </a:prstGeom>
          <a:solidFill>
            <a:srgbClr val="2345D5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73" name="Oval 17"/>
          <p:cNvSpPr>
            <a:spLocks noChangeArrowheads="1"/>
          </p:cNvSpPr>
          <p:nvPr/>
        </p:nvSpPr>
        <p:spPr bwMode="auto">
          <a:xfrm>
            <a:off x="9906000" y="2971800"/>
            <a:ext cx="304800" cy="304800"/>
          </a:xfrm>
          <a:prstGeom prst="ellipse">
            <a:avLst/>
          </a:prstGeom>
          <a:solidFill>
            <a:srgbClr val="2345D5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74" name="Oval 18"/>
          <p:cNvSpPr>
            <a:spLocks noChangeArrowheads="1"/>
          </p:cNvSpPr>
          <p:nvPr/>
        </p:nvSpPr>
        <p:spPr bwMode="auto">
          <a:xfrm>
            <a:off x="9677400" y="5181600"/>
            <a:ext cx="304800" cy="304800"/>
          </a:xfrm>
          <a:prstGeom prst="ellipse">
            <a:avLst/>
          </a:prstGeom>
          <a:solidFill>
            <a:srgbClr val="00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75" name="Oval 19"/>
          <p:cNvSpPr>
            <a:spLocks noChangeArrowheads="1"/>
          </p:cNvSpPr>
          <p:nvPr/>
        </p:nvSpPr>
        <p:spPr bwMode="auto">
          <a:xfrm>
            <a:off x="9220200" y="3962400"/>
            <a:ext cx="228600" cy="228600"/>
          </a:xfrm>
          <a:prstGeom prst="ellipse">
            <a:avLst/>
          </a:prstGeom>
          <a:solidFill>
            <a:srgbClr val="00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76" name="Oval 20"/>
          <p:cNvSpPr>
            <a:spLocks noChangeArrowheads="1"/>
          </p:cNvSpPr>
          <p:nvPr/>
        </p:nvSpPr>
        <p:spPr bwMode="auto">
          <a:xfrm>
            <a:off x="9982200" y="6553200"/>
            <a:ext cx="304800" cy="304800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77" name="Oval 21"/>
          <p:cNvSpPr>
            <a:spLocks noChangeArrowheads="1"/>
          </p:cNvSpPr>
          <p:nvPr/>
        </p:nvSpPr>
        <p:spPr bwMode="auto">
          <a:xfrm>
            <a:off x="10210800" y="1066800"/>
            <a:ext cx="228600" cy="228600"/>
          </a:xfrm>
          <a:prstGeom prst="ellipse">
            <a:avLst/>
          </a:prstGeom>
          <a:solidFill>
            <a:srgbClr val="2345D5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10058400" y="533400"/>
            <a:ext cx="304800" cy="304800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79" name="Oval 23"/>
          <p:cNvSpPr>
            <a:spLocks noChangeArrowheads="1"/>
          </p:cNvSpPr>
          <p:nvPr/>
        </p:nvSpPr>
        <p:spPr bwMode="auto">
          <a:xfrm>
            <a:off x="10287000" y="4495800"/>
            <a:ext cx="381000" cy="381000"/>
          </a:xfrm>
          <a:prstGeom prst="ellipse">
            <a:avLst/>
          </a:prstGeom>
          <a:solidFill>
            <a:srgbClr val="00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80" name="Oval 24"/>
          <p:cNvSpPr>
            <a:spLocks noChangeArrowheads="1"/>
          </p:cNvSpPr>
          <p:nvPr/>
        </p:nvSpPr>
        <p:spPr bwMode="auto">
          <a:xfrm>
            <a:off x="10134600" y="5562600"/>
            <a:ext cx="152400" cy="152400"/>
          </a:xfrm>
          <a:prstGeom prst="ellipse">
            <a:avLst/>
          </a:prstGeom>
          <a:solidFill>
            <a:srgbClr val="00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45081" name="Oval 25"/>
          <p:cNvSpPr>
            <a:spLocks noChangeArrowheads="1"/>
          </p:cNvSpPr>
          <p:nvPr/>
        </p:nvSpPr>
        <p:spPr bwMode="auto">
          <a:xfrm>
            <a:off x="9372600" y="2590800"/>
            <a:ext cx="228600" cy="228600"/>
          </a:xfrm>
          <a:prstGeom prst="ellipse">
            <a:avLst/>
          </a:prstGeom>
          <a:solidFill>
            <a:srgbClr val="00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37007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5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5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3717E2D-B649-443A-8D05-C2112C286DEC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3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577D9A6-D12D-4ED7-A361-8E999BB16DE6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-304800"/>
            <a:ext cx="9144000" cy="1752600"/>
          </a:xfrm>
        </p:spPr>
        <p:txBody>
          <a:bodyPr/>
          <a:lstStyle/>
          <a:p>
            <a:pPr algn="l"/>
            <a:r>
              <a:rPr lang="uk-UA" altLang="ru-RU" sz="2000" b="1" i="0">
                <a:solidFill>
                  <a:srgbClr val="FF0000"/>
                </a:solidFill>
                <a:latin typeface="Century Gothic" panose="020B0502020202020204" pitchFamily="34" charset="0"/>
              </a:rPr>
              <a:t>Задача 3. </a:t>
            </a:r>
            <a:r>
              <a:rPr lang="uk-UA" altLang="ru-RU" sz="2000" b="1" i="0">
                <a:solidFill>
                  <a:srgbClr val="660033"/>
                </a:solidFill>
                <a:latin typeface="Century Gothic" panose="020B0502020202020204" pitchFamily="34" charset="0"/>
              </a:rPr>
              <a:t>У ліфт 9-поверхового будинку на першому поверсі зайшли 6 чоловік. Знайдіть ймовірність того, що всі вийдуть на різних поверхах, якщо кожний з однаковою ймовірністю може вийти на будь-якому поверсі, починаючи з другого.</a:t>
            </a:r>
            <a:endParaRPr lang="ru-RU" altLang="ru-RU" sz="2000" b="1" i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9144000" cy="48006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     </a:t>
            </a: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Випробування “6 чоловік вийшли на 8 різних  поверхах”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 можна здійснити                                способами.</a:t>
            </a:r>
          </a:p>
          <a:p>
            <a:pPr>
              <a:buFontTx/>
              <a:buNone/>
            </a:pPr>
            <a:endParaRPr lang="uk-UA" altLang="ru-RU" sz="20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uk-UA" altLang="ru-RU" sz="20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     Події  </a:t>
            </a: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А – “ 1Людина із 6   вийшла  на  одному  із  8 поверхів  ” сприяють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подій.</a:t>
            </a:r>
          </a:p>
          <a:p>
            <a:pPr>
              <a:buFontTx/>
              <a:buNone/>
            </a:pPr>
            <a:endParaRPr lang="uk-UA" altLang="ru-RU" sz="20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                                 </a:t>
            </a:r>
          </a:p>
          <a:p>
            <a:pPr>
              <a:buFontTx/>
              <a:buNone/>
            </a:pP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      Тоді                                                    </a:t>
            </a:r>
          </a:p>
          <a:p>
            <a:pPr>
              <a:buFontTx/>
              <a:buNone/>
            </a:pP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                      - </a:t>
            </a:r>
          </a:p>
          <a:p>
            <a:pPr>
              <a:buFontTx/>
              <a:buNone/>
            </a:pPr>
            <a:endParaRPr lang="uk-UA" altLang="ru-RU" sz="20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ймовірність події  </a:t>
            </a: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А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  <a:endParaRPr lang="ru-RU" altLang="ru-RU" sz="2000" b="1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3962400" y="2387600"/>
          <a:ext cx="1295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Формула" r:id="rId5" imgW="533160" imgH="304560" progId="Equation.3">
                  <p:embed/>
                </p:oleObj>
              </mc:Choice>
              <mc:Fallback>
                <p:oleObj name="Формула" r:id="rId5" imgW="533160" imgH="304560" progId="Equation.3">
                  <p:embed/>
                  <p:pic>
                    <p:nvPicPr>
                      <p:cNvPr id="645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387600"/>
                        <a:ext cx="1295400" cy="5842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3810000" y="3886201"/>
          <a:ext cx="12954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Формула" r:id="rId7" imgW="647640" imgH="317160" progId="Equation.3">
                  <p:embed/>
                </p:oleObj>
              </mc:Choice>
              <mc:Fallback>
                <p:oleObj name="Формула" r:id="rId7" imgW="647640" imgH="317160" progId="Equation.3">
                  <p:embed/>
                  <p:pic>
                    <p:nvPicPr>
                      <p:cNvPr id="645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86201"/>
                        <a:ext cx="1295400" cy="5683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2743200" y="4953000"/>
          <a:ext cx="2362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Формула" r:id="rId9" imgW="952200" imgH="609480" progId="Equation.3">
                  <p:embed/>
                </p:oleObj>
              </mc:Choice>
              <mc:Fallback>
                <p:oleObj name="Формула" r:id="rId9" imgW="952200" imgH="609480" progId="Equation.3">
                  <p:embed/>
                  <p:pic>
                    <p:nvPicPr>
                      <p:cNvPr id="6451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953000"/>
                        <a:ext cx="2362200" cy="914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0" name="Freeform 8"/>
          <p:cNvSpPr>
            <a:spLocks/>
          </p:cNvSpPr>
          <p:nvPr/>
        </p:nvSpPr>
        <p:spPr bwMode="auto">
          <a:xfrm>
            <a:off x="5467350" y="6419850"/>
            <a:ext cx="1588" cy="361950"/>
          </a:xfrm>
          <a:custGeom>
            <a:avLst/>
            <a:gdLst>
              <a:gd name="T0" fmla="*/ 0 w 1"/>
              <a:gd name="T1" fmla="*/ 228 h 228"/>
              <a:gd name="T2" fmla="*/ 0 w 1"/>
              <a:gd name="T3" fmla="*/ 0 h 2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28">
                <a:moveTo>
                  <a:pt x="0" y="228"/>
                </a:moveTo>
                <a:cubicBezTo>
                  <a:pt x="0" y="152"/>
                  <a:pt x="0" y="76"/>
                  <a:pt x="0" y="0"/>
                </a:cubicBezTo>
              </a:path>
            </a:pathLst>
          </a:custGeom>
          <a:noFill/>
          <a:ln w="57150" cap="sq" cmpd="sng">
            <a:solidFill>
              <a:srgbClr val="009900"/>
            </a:solidFill>
            <a:prstDash val="solid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5486400" y="6400800"/>
            <a:ext cx="914400" cy="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V="1">
            <a:off x="7848600" y="5562600"/>
            <a:ext cx="0" cy="30480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>
            <a:off x="7848600" y="5562600"/>
            <a:ext cx="990600" cy="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V="1">
            <a:off x="8839200" y="5105400"/>
            <a:ext cx="0" cy="45720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>
            <a:off x="8839200" y="5105400"/>
            <a:ext cx="685800" cy="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 flipV="1">
            <a:off x="9525000" y="4648200"/>
            <a:ext cx="0" cy="45720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>
            <a:off x="9525000" y="4648200"/>
            <a:ext cx="533400" cy="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31" name="Line 19"/>
          <p:cNvSpPr>
            <a:spLocks noChangeShapeType="1"/>
          </p:cNvSpPr>
          <p:nvPr/>
        </p:nvSpPr>
        <p:spPr bwMode="auto">
          <a:xfrm flipV="1">
            <a:off x="10058400" y="4114800"/>
            <a:ext cx="0" cy="53340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32" name="Line 20"/>
          <p:cNvSpPr>
            <a:spLocks noChangeShapeType="1"/>
          </p:cNvSpPr>
          <p:nvPr/>
        </p:nvSpPr>
        <p:spPr bwMode="auto">
          <a:xfrm>
            <a:off x="10058400" y="4114800"/>
            <a:ext cx="304800" cy="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33" name="Line 21"/>
          <p:cNvSpPr>
            <a:spLocks noChangeShapeType="1"/>
          </p:cNvSpPr>
          <p:nvPr/>
        </p:nvSpPr>
        <p:spPr bwMode="auto">
          <a:xfrm flipV="1">
            <a:off x="10363200" y="3276600"/>
            <a:ext cx="0" cy="83820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34" name="Line 22"/>
          <p:cNvSpPr>
            <a:spLocks noChangeShapeType="1"/>
          </p:cNvSpPr>
          <p:nvPr/>
        </p:nvSpPr>
        <p:spPr bwMode="auto">
          <a:xfrm>
            <a:off x="10363200" y="3276600"/>
            <a:ext cx="304800" cy="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35" name="Line 23"/>
          <p:cNvSpPr>
            <a:spLocks noChangeShapeType="1"/>
          </p:cNvSpPr>
          <p:nvPr/>
        </p:nvSpPr>
        <p:spPr bwMode="auto">
          <a:xfrm>
            <a:off x="7162800" y="5867400"/>
            <a:ext cx="0" cy="30480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36" name="Line 24"/>
          <p:cNvSpPr>
            <a:spLocks noChangeShapeType="1"/>
          </p:cNvSpPr>
          <p:nvPr/>
        </p:nvSpPr>
        <p:spPr bwMode="auto">
          <a:xfrm>
            <a:off x="7162800" y="5867400"/>
            <a:ext cx="609600" cy="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37" name="Line 25"/>
          <p:cNvSpPr>
            <a:spLocks noChangeShapeType="1"/>
          </p:cNvSpPr>
          <p:nvPr/>
        </p:nvSpPr>
        <p:spPr bwMode="auto">
          <a:xfrm flipH="1">
            <a:off x="6400800" y="6172200"/>
            <a:ext cx="762000" cy="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38" name="Line 26"/>
          <p:cNvSpPr>
            <a:spLocks noChangeShapeType="1"/>
          </p:cNvSpPr>
          <p:nvPr/>
        </p:nvSpPr>
        <p:spPr bwMode="auto">
          <a:xfrm>
            <a:off x="6400800" y="6172200"/>
            <a:ext cx="0" cy="228600"/>
          </a:xfrm>
          <a:prstGeom prst="line">
            <a:avLst/>
          </a:prstGeom>
          <a:noFill/>
          <a:ln w="5715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64539" name="WordArt 27"/>
          <p:cNvSpPr>
            <a:spLocks noChangeArrowheads="1" noChangeShapeType="1" noTextEdit="1"/>
          </p:cNvSpPr>
          <p:nvPr/>
        </p:nvSpPr>
        <p:spPr bwMode="auto">
          <a:xfrm>
            <a:off x="5791200" y="5943600"/>
            <a:ext cx="171450" cy="3429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64540" name="WordArt 28"/>
          <p:cNvSpPr>
            <a:spLocks noChangeArrowheads="1" noChangeShapeType="1" noTextEdit="1"/>
          </p:cNvSpPr>
          <p:nvPr/>
        </p:nvSpPr>
        <p:spPr bwMode="auto">
          <a:xfrm>
            <a:off x="6629400" y="5562600"/>
            <a:ext cx="228600" cy="495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64542" name="WordArt 30"/>
          <p:cNvSpPr>
            <a:spLocks noChangeArrowheads="1" noChangeShapeType="1" noTextEdit="1"/>
          </p:cNvSpPr>
          <p:nvPr/>
        </p:nvSpPr>
        <p:spPr bwMode="auto">
          <a:xfrm>
            <a:off x="7315200" y="5257800"/>
            <a:ext cx="3048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64543" name="WordArt 31"/>
          <p:cNvSpPr>
            <a:spLocks noChangeArrowheads="1" noChangeShapeType="1" noTextEdit="1"/>
          </p:cNvSpPr>
          <p:nvPr/>
        </p:nvSpPr>
        <p:spPr bwMode="auto">
          <a:xfrm>
            <a:off x="8229600" y="4876800"/>
            <a:ext cx="22860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64544" name="WordArt 32"/>
          <p:cNvSpPr>
            <a:spLocks noChangeArrowheads="1" noChangeShapeType="1" noTextEdit="1"/>
          </p:cNvSpPr>
          <p:nvPr/>
        </p:nvSpPr>
        <p:spPr bwMode="auto">
          <a:xfrm>
            <a:off x="8991600" y="4419600"/>
            <a:ext cx="24765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64545" name="WordArt 33"/>
          <p:cNvSpPr>
            <a:spLocks noChangeArrowheads="1" noChangeShapeType="1" noTextEdit="1"/>
          </p:cNvSpPr>
          <p:nvPr/>
        </p:nvSpPr>
        <p:spPr bwMode="auto">
          <a:xfrm>
            <a:off x="9677400" y="3962400"/>
            <a:ext cx="24765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64546" name="WordArt 34"/>
          <p:cNvSpPr>
            <a:spLocks noChangeArrowheads="1" noChangeShapeType="1" noTextEdit="1"/>
          </p:cNvSpPr>
          <p:nvPr/>
        </p:nvSpPr>
        <p:spPr bwMode="auto">
          <a:xfrm>
            <a:off x="10058401" y="3352800"/>
            <a:ext cx="180975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64547" name="WordArt 35"/>
          <p:cNvSpPr>
            <a:spLocks noChangeArrowheads="1" noChangeShapeType="1" noTextEdit="1"/>
          </p:cNvSpPr>
          <p:nvPr/>
        </p:nvSpPr>
        <p:spPr bwMode="auto">
          <a:xfrm>
            <a:off x="10420350" y="2514600"/>
            <a:ext cx="24765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64548" name="WordArt 36"/>
          <p:cNvSpPr>
            <a:spLocks noChangeArrowheads="1" noChangeShapeType="1" noTextEdit="1"/>
          </p:cNvSpPr>
          <p:nvPr/>
        </p:nvSpPr>
        <p:spPr bwMode="auto">
          <a:xfrm>
            <a:off x="9144000" y="6096000"/>
            <a:ext cx="533400" cy="762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419584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ln w="9525" cap="sq">
                  <a:solidFill>
                    <a:srgbClr val="0000FF"/>
                  </a:solidFill>
                  <a:miter lim="800000"/>
                  <a:headEnd type="none" w="sm" len="sm"/>
                  <a:tailEnd type="none" w="sm" len="sm"/>
                </a:ln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0143104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D30162-AC05-4B6D-9EB8-49389E112A84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6CF77C4-1000-478A-9A64-C9C4B60984B0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/>
          <a:lstStyle/>
          <a:p>
            <a:pPr algn="ctr"/>
            <a:r>
              <a:rPr lang="uk-UA" altLang="ru-RU" sz="54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Запитання  для повторення:</a:t>
            </a:r>
            <a:endParaRPr lang="ru-RU" altLang="ru-RU" sz="5400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uk-UA" altLang="ru-RU" sz="2400" dirty="0">
                <a:solidFill>
                  <a:srgbClr val="000000"/>
                </a:solidFill>
              </a:rPr>
              <a:t>з</a:t>
            </a:r>
            <a:r>
              <a:rPr lang="uk-UA" altLang="ru-RU" sz="2400" dirty="0" smtClean="0">
                <a:solidFill>
                  <a:srgbClr val="000000"/>
                </a:solidFill>
              </a:rPr>
              <a:t>а якими ознаками визначається вид сполуки;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2400" dirty="0">
                <a:solidFill>
                  <a:srgbClr val="000000"/>
                </a:solidFill>
              </a:rPr>
              <a:t>я</a:t>
            </a:r>
            <a:r>
              <a:rPr lang="uk-UA" altLang="ru-RU" sz="2400" dirty="0" smtClean="0">
                <a:solidFill>
                  <a:srgbClr val="000000"/>
                </a:solidFill>
              </a:rPr>
              <a:t>кою формулою потрібно користуватися , якщо всі елементи входять в сполуку і враховується порядок їх розміщення;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2400" dirty="0" smtClean="0">
                <a:solidFill>
                  <a:srgbClr val="000000"/>
                </a:solidFill>
              </a:rPr>
              <a:t>якою формулою потрібно користуватися , якщо не всі елементи входять в сполуку, але  враховується порядок їх розміщення;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2400" dirty="0" smtClean="0">
                <a:solidFill>
                  <a:srgbClr val="000000"/>
                </a:solidFill>
              </a:rPr>
              <a:t>якою формулою потрібно користуватися , якщо не враховується порядок  розміщення елементів у сполуках 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2400" dirty="0">
                <a:solidFill>
                  <a:srgbClr val="000000"/>
                </a:solidFill>
              </a:rPr>
              <a:t>с</a:t>
            </a:r>
            <a:r>
              <a:rPr lang="uk-UA" altLang="ru-RU" sz="2400" dirty="0" smtClean="0">
                <a:solidFill>
                  <a:srgbClr val="000000"/>
                </a:solidFill>
              </a:rPr>
              <a:t>формуйте правило суми;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2400" dirty="0" smtClean="0">
                <a:solidFill>
                  <a:srgbClr val="000000"/>
                </a:solidFill>
              </a:rPr>
              <a:t>сформуйте правило добутку.</a:t>
            </a:r>
          </a:p>
          <a:p>
            <a:pPr>
              <a:buFont typeface="Wingdings" panose="05000000000000000000" pitchFamily="2" charset="2"/>
              <a:buChar char="§"/>
            </a:pPr>
            <a:endParaRPr lang="uk-UA" altLang="ru-RU" sz="24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uk-UA" altLang="ru-RU" sz="24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uk-UA" altLang="ru-RU" sz="24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RU" altLang="ru-RU" sz="2400" dirty="0">
              <a:solidFill>
                <a:srgbClr val="000000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7646" y="4541837"/>
            <a:ext cx="3581400" cy="223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519431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autoUpdateAnimBg="0"/>
      <p:bldP spid="6553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2298076-642B-4396-AEE4-687442A858CE}" type="datetime1">
              <a:rPr lang="uk-UA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4CB875-6005-4FB1-9792-120DAA67BD5B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8458200" cy="1143000"/>
          </a:xfrm>
        </p:spPr>
        <p:txBody>
          <a:bodyPr/>
          <a:lstStyle/>
          <a:p>
            <a:pPr algn="l"/>
            <a:r>
              <a:rPr lang="uk-UA" altLang="ru-RU" sz="6000">
                <a:latin typeface="Monotype Corsiva" panose="03010101010201010101" pitchFamily="66" charset="0"/>
              </a:rPr>
              <a:t>   Мета     уроку</a:t>
            </a:r>
            <a:r>
              <a:rPr lang="uk-UA" altLang="ru-RU" sz="5400">
                <a:latin typeface="Monotype Corsiva" panose="03010101010201010101" pitchFamily="66" charset="0"/>
              </a:rPr>
              <a:t> :</a:t>
            </a:r>
            <a:endParaRPr lang="ru-RU" altLang="ru-RU" sz="5400">
              <a:latin typeface="Monotype Corsiva" panose="03010101010201010101" pitchFamily="66" charset="0"/>
            </a:endParaRP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0" y="1752600"/>
            <a:ext cx="9144000" cy="4343400"/>
          </a:xfrm>
        </p:spPr>
        <p:txBody>
          <a:bodyPr/>
          <a:lstStyle/>
          <a:p>
            <a:pPr>
              <a:buFontTx/>
              <a:buNone/>
            </a:pPr>
            <a:endParaRPr lang="uk-UA" altLang="ru-RU" sz="3600">
              <a:latin typeface="Monotype Corsiva" panose="03010101010201010101" pitchFamily="66" charset="0"/>
            </a:endParaRPr>
          </a:p>
          <a:p>
            <a:pPr>
              <a:buFontTx/>
              <a:buNone/>
            </a:pPr>
            <a:r>
              <a:rPr lang="uk-UA" altLang="ru-RU" sz="3600">
                <a:latin typeface="Monotype Corsiva" panose="03010101010201010101" pitchFamily="66" charset="0"/>
              </a:rPr>
              <a:t>   </a:t>
            </a:r>
            <a:r>
              <a:rPr lang="uk-UA" altLang="ru-RU" sz="4400">
                <a:latin typeface="Monotype Corsiva" panose="03010101010201010101" pitchFamily="66" charset="0"/>
              </a:rPr>
              <a:t>Формування поняття класичної ймовірності, умінь знаходити ймовірність подій за класичним означенням.</a:t>
            </a:r>
            <a:endParaRPr lang="ru-RU" altLang="ru-RU" sz="4400">
              <a:latin typeface="Monotype Corsiva" panose="03010101010201010101" pitchFamily="66" charset="0"/>
            </a:endParaRPr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 rot="411508" flipH="1" flipV="1">
            <a:off x="5181600" y="5029200"/>
            <a:ext cx="4876800" cy="1219200"/>
          </a:xfrm>
          <a:prstGeom prst="lightningBolt">
            <a:avLst/>
          </a:prstGeom>
          <a:gradFill rotWithShape="0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393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Tm="12416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autoUpdateAnimBg="0"/>
      <p:bldP spid="4608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37882F-5F3D-4B90-83A3-B9F675828CE1}" type="datetime1">
              <a:rPr lang="uk-UA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E1C8E4-4FF0-4E91-B0BB-269AA561903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0"/>
            <a:ext cx="9144000" cy="6629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Розглянемо </a:t>
            </a: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випробування</a:t>
            </a:r>
            <a:r>
              <a:rPr lang="uk-UA" altLang="ru-RU" sz="2800" b="1">
                <a:latin typeface="Century Gothic" panose="020B0502020202020204" pitchFamily="34" charset="0"/>
              </a:rPr>
              <a:t> – кидання грального        					     кубика; </a:t>
            </a:r>
          </a:p>
          <a:p>
            <a:pPr>
              <a:lnSpc>
                <a:spcPct val="90000"/>
              </a:lnSpc>
              <a:buFontTx/>
              <a:buNone/>
            </a:pPr>
            <a:endParaRPr lang="uk-UA" altLang="ru-RU" sz="2800" b="1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uk-UA" altLang="ru-RU" sz="2800" b="1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простір елементарних подій</a:t>
            </a:r>
            <a:r>
              <a:rPr lang="uk-UA" altLang="ru-RU" sz="2800" b="1">
                <a:latin typeface="Century Gothic" panose="020B0502020202020204" pitchFamily="34" charset="0"/>
              </a:rPr>
              <a:t> складається із подій: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				А1-”поява числа 1”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				А2-”поява числа 2”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				А3-”поява числа 3”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				А4-”поява числа 4”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				А5-”поява числа 5”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				А6-”поява числа 6”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Розглянемо подію А-”випало парне число”.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Події А </a:t>
            </a: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сприяють</a:t>
            </a:r>
            <a:r>
              <a:rPr lang="uk-UA" altLang="ru-RU" sz="2800" b="1">
                <a:latin typeface="Century Gothic" panose="020B0502020202020204" pitchFamily="34" charset="0"/>
              </a:rPr>
              <a:t> </a:t>
            </a: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елементарні події</a:t>
            </a:r>
            <a:r>
              <a:rPr lang="uk-UA" altLang="ru-RU" sz="2800" b="1">
                <a:latin typeface="Century Gothic" panose="020B0502020202020204" pitchFamily="34" charset="0"/>
              </a:rPr>
              <a:t> А2, А4, А6.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 b="1"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 b="1"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>
              <a:latin typeface="Century Gothic" panose="020B0502020202020204" pitchFamily="34" charset="0"/>
            </a:endParaRPr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2362200" y="609600"/>
            <a:ext cx="1066800" cy="914400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chemeClr val="accent1"/>
              </a:gs>
              <a:gs pos="100000">
                <a:srgbClr val="FFFF00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7111" name="AutoShape 7"/>
          <p:cNvSpPr>
            <a:spLocks noChangeArrowheads="1"/>
          </p:cNvSpPr>
          <p:nvPr/>
        </p:nvSpPr>
        <p:spPr bwMode="auto">
          <a:xfrm>
            <a:off x="8382000" y="3733800"/>
            <a:ext cx="1066800" cy="914400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7112" name="AutoShape 8"/>
          <p:cNvSpPr>
            <a:spLocks noChangeArrowheads="1"/>
          </p:cNvSpPr>
          <p:nvPr/>
        </p:nvSpPr>
        <p:spPr bwMode="auto">
          <a:xfrm>
            <a:off x="2209800" y="3657600"/>
            <a:ext cx="1066800" cy="914400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rgbClr val="FF9933"/>
              </a:gs>
              <a:gs pos="100000">
                <a:srgbClr val="66FF33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2590800" y="914401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altLang="ru-RU" sz="2800" b="1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ru-RU" altLang="ru-RU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2362200" y="3962401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altLang="ru-RU" sz="2800" b="1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endParaRPr lang="ru-RU" altLang="ru-RU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8610600" y="4038601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altLang="ru-RU" sz="2800" b="1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endParaRPr lang="ru-RU" altLang="ru-RU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4294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Tm="3824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4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4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  <p:bldP spid="47113" grpId="0" autoUpdateAnimBg="0"/>
      <p:bldP spid="47114" grpId="0" autoUpdateAnimBg="0"/>
      <p:bldP spid="4711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F16F22-1056-49D5-B556-3F058082A2CE}" type="datetime1">
              <a:rPr lang="uk-UA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30FBE26-9E93-4F7F-9921-370A5087C0FF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9144000" cy="1066800"/>
          </a:xfrm>
        </p:spPr>
        <p:txBody>
          <a:bodyPr/>
          <a:lstStyle/>
          <a:p>
            <a:pPr algn="l"/>
            <a:r>
              <a:rPr lang="uk-UA" altLang="ru-RU" sz="4000">
                <a:latin typeface="Century Gothic" panose="020B0502020202020204" pitchFamily="34" charset="0"/>
              </a:rPr>
              <a:t>  </a:t>
            </a:r>
            <a:r>
              <a:rPr lang="ru-RU" altLang="ru-RU" sz="4000">
                <a:latin typeface="Century Gothic" panose="020B0502020202020204" pitchFamily="34" charset="0"/>
              </a:rPr>
              <a:t>Класичне</a:t>
            </a:r>
            <a:r>
              <a:rPr lang="uk-UA" altLang="ru-RU" sz="4000">
                <a:latin typeface="Century Gothic" panose="020B0502020202020204" pitchFamily="34" charset="0"/>
              </a:rPr>
              <a:t>   </a:t>
            </a:r>
            <a:r>
              <a:rPr lang="ru-RU" altLang="ru-RU" sz="4000">
                <a:latin typeface="Century Gothic" panose="020B0502020202020204" pitchFamily="34" charset="0"/>
              </a:rPr>
              <a:t>означення</a:t>
            </a:r>
            <a:r>
              <a:rPr lang="uk-UA" altLang="ru-RU" sz="4000">
                <a:latin typeface="Century Gothic" panose="020B0502020202020204" pitchFamily="34" charset="0"/>
              </a:rPr>
              <a:t/>
            </a:r>
            <a:br>
              <a:rPr lang="uk-UA" altLang="ru-RU" sz="4000">
                <a:latin typeface="Century Gothic" panose="020B0502020202020204" pitchFamily="34" charset="0"/>
              </a:rPr>
            </a:br>
            <a:r>
              <a:rPr lang="uk-UA" altLang="ru-RU" sz="4000">
                <a:latin typeface="Century Gothic" panose="020B0502020202020204" pitchFamily="34" charset="0"/>
              </a:rPr>
              <a:t>  </a:t>
            </a:r>
            <a:r>
              <a:rPr lang="ru-RU" altLang="ru-RU" sz="4000">
                <a:latin typeface="Century Gothic" panose="020B0502020202020204" pitchFamily="34" charset="0"/>
              </a:rPr>
              <a:t>ймов</a:t>
            </a:r>
            <a:r>
              <a:rPr lang="uk-UA" altLang="ru-RU" sz="4000">
                <a:latin typeface="Century Gothic" panose="020B0502020202020204" pitchFamily="34" charset="0"/>
              </a:rPr>
              <a:t>і</a:t>
            </a:r>
            <a:r>
              <a:rPr lang="ru-RU" altLang="ru-RU" sz="4000">
                <a:latin typeface="Century Gothic" panose="020B0502020202020204" pitchFamily="34" charset="0"/>
              </a:rPr>
              <a:t>рност</a:t>
            </a:r>
            <a:r>
              <a:rPr lang="uk-UA" altLang="ru-RU" sz="4000">
                <a:latin typeface="Century Gothic" panose="020B0502020202020204" pitchFamily="34" charset="0"/>
              </a:rPr>
              <a:t>і</a:t>
            </a:r>
            <a:r>
              <a:rPr lang="uk-UA" altLang="ru-RU">
                <a:latin typeface="Century Gothic" panose="020B0502020202020204" pitchFamily="34" charset="0"/>
              </a:rPr>
              <a:t>:</a:t>
            </a:r>
            <a:endParaRPr lang="ru-RU" altLang="ru-RU">
              <a:latin typeface="Century Gothic" panose="020B0502020202020204" pitchFamily="34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9144000" cy="48006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   Ймовірністю  випадкової події А </a:t>
            </a:r>
            <a:r>
              <a:rPr lang="uk-UA" altLang="ru-RU" sz="2800" b="1">
                <a:latin typeface="Century Gothic" panose="020B0502020202020204" pitchFamily="34" charset="0"/>
              </a:rPr>
              <a:t>називається</a:t>
            </a:r>
            <a:endParaRPr lang="ru-RU" altLang="ru-RU" sz="2800" b="1"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   відношення числа подій , які сприяють події А , до загальної кількості  подій простору  елементарних подій.</a:t>
            </a:r>
          </a:p>
          <a:p>
            <a:pPr>
              <a:buFontTx/>
              <a:buNone/>
            </a:pPr>
            <a:r>
              <a:rPr lang="uk-UA" altLang="ru-RU" sz="2800">
                <a:latin typeface="Century Gothic" panose="020B0502020202020204" pitchFamily="34" charset="0"/>
              </a:rPr>
              <a:t>   </a:t>
            </a: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Р(А)=</a:t>
            </a:r>
            <a:r>
              <a:rPr lang="en-US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m/n   </a:t>
            </a:r>
            <a:r>
              <a:rPr lang="uk-UA" altLang="ru-RU" sz="2800" b="1">
                <a:latin typeface="Century Gothic" panose="020B0502020202020204" pitchFamily="34" charset="0"/>
              </a:rPr>
              <a:t>,  де    </a:t>
            </a:r>
            <a:r>
              <a:rPr lang="en-US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m</a:t>
            </a: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    </a:t>
            </a:r>
            <a:r>
              <a:rPr lang="uk-UA" altLang="ru-RU" sz="2800" b="1">
                <a:solidFill>
                  <a:srgbClr val="000000"/>
                </a:solidFill>
                <a:latin typeface="Century Gothic" panose="020B0502020202020204" pitchFamily="34" charset="0"/>
              </a:rPr>
              <a:t>-</a:t>
            </a:r>
            <a:r>
              <a:rPr lang="uk-UA" altLang="ru-RU" sz="1800" b="1">
                <a:solidFill>
                  <a:srgbClr val="000000"/>
                </a:solidFill>
                <a:latin typeface="Century Gothic" panose="020B0502020202020204" pitchFamily="34" charset="0"/>
              </a:rPr>
              <a:t>число подій ,які сприяють події А;</a:t>
            </a:r>
            <a:endParaRPr lang="en-US" altLang="ru-RU" sz="1800" b="1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en-US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                                   n</a:t>
            </a: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     </a:t>
            </a:r>
            <a:r>
              <a:rPr lang="uk-UA" altLang="ru-RU" sz="2800" b="1">
                <a:solidFill>
                  <a:srgbClr val="000000"/>
                </a:solidFill>
                <a:latin typeface="Century Gothic" panose="020B0502020202020204" pitchFamily="34" charset="0"/>
              </a:rPr>
              <a:t>-</a:t>
            </a: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загальна кількість подій простору</a:t>
            </a:r>
          </a:p>
          <a:p>
            <a:pPr>
              <a:buFontTx/>
              <a:buNone/>
            </a:pP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                                              елементарних подій;</a:t>
            </a:r>
            <a:endParaRPr lang="en-US" altLang="ru-RU" sz="1600" b="1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en-US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                                   A</a:t>
            </a: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     </a:t>
            </a:r>
            <a:r>
              <a:rPr lang="uk-UA" altLang="ru-RU" sz="2800" b="1">
                <a:solidFill>
                  <a:srgbClr val="000000"/>
                </a:solidFill>
                <a:latin typeface="Century Gothic" panose="020B0502020202020204" pitchFamily="34" charset="0"/>
              </a:rPr>
              <a:t>-</a:t>
            </a: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подія;</a:t>
            </a:r>
            <a:endParaRPr lang="en-US" altLang="ru-RU" sz="1600" b="1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en-US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                                   P</a:t>
            </a: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(А)</a:t>
            </a:r>
            <a:r>
              <a:rPr lang="uk-UA" altLang="ru-RU" sz="2800" b="1">
                <a:solidFill>
                  <a:srgbClr val="000000"/>
                </a:solidFill>
                <a:latin typeface="Century Gothic" panose="020B0502020202020204" pitchFamily="34" charset="0"/>
              </a:rPr>
              <a:t>- </a:t>
            </a: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ймовірність події</a:t>
            </a:r>
            <a:r>
              <a:rPr lang="uk-UA" altLang="ru-RU" sz="2800" b="1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  <a:endParaRPr lang="ru-RU" altLang="ru-RU" sz="2800" b="1">
              <a:latin typeface="Century Gothic" panose="020B0502020202020204" pitchFamily="34" charset="0"/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1828800" y="4953000"/>
            <a:ext cx="2819400" cy="457200"/>
          </a:xfrm>
          <a:custGeom>
            <a:avLst/>
            <a:gdLst>
              <a:gd name="G0" fmla="+- 16613 0 0"/>
              <a:gd name="G1" fmla="+- 5400 0 0"/>
              <a:gd name="G2" fmla="+- 21600 0 5400"/>
              <a:gd name="G3" fmla="+- 10800 0 5400"/>
              <a:gd name="G4" fmla="+- 21600 0 16613"/>
              <a:gd name="G5" fmla="*/ G4 G3 10800"/>
              <a:gd name="G6" fmla="+- 21600 0 G5"/>
              <a:gd name="T0" fmla="*/ 16613 w 21600"/>
              <a:gd name="T1" fmla="*/ 0 h 21600"/>
              <a:gd name="T2" fmla="*/ 0 w 21600"/>
              <a:gd name="T3" fmla="*/ 10800 h 21600"/>
              <a:gd name="T4" fmla="*/ 16613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613" y="0"/>
                </a:moveTo>
                <a:lnTo>
                  <a:pt x="16613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613" y="16200"/>
                </a:lnTo>
                <a:lnTo>
                  <a:pt x="16613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50000">
                <a:schemeClr val="accent1"/>
              </a:gs>
              <a:gs pos="100000">
                <a:srgbClr val="FF0000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9822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Tm="3976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utoUpdateAnimBg="0"/>
      <p:bldP spid="4915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5DF731F-6D2A-4F93-AA26-3ABC230468BE}" type="datetime1">
              <a:rPr lang="uk-UA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B6A2FD4-990C-498F-A800-83EE0C4EC53F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-457200"/>
            <a:ext cx="9144000" cy="1676400"/>
          </a:xfrm>
        </p:spPr>
        <p:txBody>
          <a:bodyPr/>
          <a:lstStyle/>
          <a:p>
            <a:pPr algn="l"/>
            <a:r>
              <a:rPr lang="uk-UA" altLang="ru-RU" sz="4000" i="0">
                <a:latin typeface="Century Gothic" panose="020B0502020202020204" pitchFamily="34" charset="0"/>
              </a:rPr>
              <a:t> </a:t>
            </a:r>
            <a:r>
              <a:rPr lang="uk-UA" altLang="ru-RU" sz="4000" i="0">
                <a:solidFill>
                  <a:srgbClr val="FF0000"/>
                </a:solidFill>
                <a:latin typeface="Century Gothic" panose="020B0502020202020204" pitchFamily="34" charset="0"/>
              </a:rPr>
              <a:t>Приклад:</a:t>
            </a:r>
            <a:r>
              <a:rPr lang="uk-UA" altLang="ru-RU" sz="4000" i="0">
                <a:latin typeface="Century Gothic" panose="020B0502020202020204" pitchFamily="34" charset="0"/>
              </a:rPr>
              <a:t> </a:t>
            </a:r>
            <a:r>
              <a:rPr lang="uk-UA" altLang="ru-RU" sz="2800" b="1" i="0">
                <a:latin typeface="Century Gothic" panose="020B0502020202020204" pitchFamily="34" charset="0"/>
              </a:rPr>
              <a:t>знайти ймовірність того, що при киданні двох монет випаде два герба.</a:t>
            </a:r>
            <a:endParaRPr lang="ru-RU" altLang="ru-RU" sz="2800" b="1" i="0">
              <a:latin typeface="Century Gothic" panose="020B0502020202020204" pitchFamily="34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91440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ru-RU" sz="2800"/>
              <a:t> </a:t>
            </a:r>
            <a:r>
              <a:rPr lang="uk-UA" altLang="ru-RU" sz="2800">
                <a:latin typeface="Century Gothic" panose="020B0502020202020204" pitchFamily="34" charset="0"/>
              </a:rPr>
              <a:t>Нехай </a:t>
            </a:r>
            <a:r>
              <a:rPr lang="uk-UA" altLang="ru-RU" sz="2800">
                <a:solidFill>
                  <a:srgbClr val="FF0000"/>
                </a:solidFill>
                <a:latin typeface="Century Gothic" panose="020B0502020202020204" pitchFamily="34" charset="0"/>
              </a:rPr>
              <a:t>подія </a:t>
            </a: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А</a:t>
            </a:r>
            <a:r>
              <a:rPr lang="uk-UA" altLang="ru-RU" sz="2800">
                <a:latin typeface="Century Gothic" panose="020B0502020202020204" pitchFamily="34" charset="0"/>
              </a:rPr>
              <a:t> – “випало  два  герба”.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>
                <a:solidFill>
                  <a:srgbClr val="FF0000"/>
                </a:solidFill>
                <a:latin typeface="Century Gothic" panose="020B0502020202020204" pitchFamily="34" charset="0"/>
              </a:rPr>
              <a:t>Простір елементарних подій</a:t>
            </a:r>
            <a:r>
              <a:rPr lang="uk-UA" altLang="ru-RU" sz="2800">
                <a:latin typeface="Century Gothic" panose="020B0502020202020204" pitchFamily="34" charset="0"/>
              </a:rPr>
              <a:t> 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>
                <a:latin typeface="Century Gothic" panose="020B0502020202020204" pitchFamily="34" charset="0"/>
              </a:rPr>
              <a:t>                       </a:t>
            </a:r>
            <a:r>
              <a:rPr lang="uk-UA" altLang="ru-RU" sz="2800" b="1">
                <a:latin typeface="Century Gothic" panose="020B0502020202020204" pitchFamily="34" charset="0"/>
              </a:rPr>
              <a:t>А1</a:t>
            </a:r>
            <a:r>
              <a:rPr lang="uk-UA" altLang="ru-RU" sz="2800">
                <a:latin typeface="Century Gothic" panose="020B0502020202020204" pitchFamily="34" charset="0"/>
              </a:rPr>
              <a:t> – “випало два герба”;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       А2</a:t>
            </a:r>
            <a:r>
              <a:rPr lang="uk-UA" altLang="ru-RU" sz="2800">
                <a:latin typeface="Century Gothic" panose="020B0502020202020204" pitchFamily="34" charset="0"/>
              </a:rPr>
              <a:t> – “випали герб та число”;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       А3</a:t>
            </a:r>
            <a:r>
              <a:rPr lang="uk-UA" altLang="ru-RU" sz="2800">
                <a:latin typeface="Century Gothic" panose="020B0502020202020204" pitchFamily="34" charset="0"/>
              </a:rPr>
              <a:t> – “випали число та герб”;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uk-UA" altLang="ru-RU" sz="2800" b="1">
                <a:latin typeface="Century Gothic" panose="020B0502020202020204" pitchFamily="34" charset="0"/>
              </a:rPr>
              <a:t>А4</a:t>
            </a:r>
            <a:r>
              <a:rPr lang="uk-UA" altLang="ru-RU" sz="2800">
                <a:latin typeface="Century Gothic" panose="020B0502020202020204" pitchFamily="34" charset="0"/>
              </a:rPr>
              <a:t> – “випали два числа”.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>
                <a:latin typeface="Century Gothic" panose="020B0502020202020204" pitchFamily="34" charset="0"/>
              </a:rPr>
              <a:t>Події   </a:t>
            </a:r>
            <a:r>
              <a:rPr lang="uk-UA" altLang="ru-RU" sz="2800" b="1">
                <a:latin typeface="Century Gothic" panose="020B0502020202020204" pitchFamily="34" charset="0"/>
              </a:rPr>
              <a:t>А</a:t>
            </a:r>
            <a:r>
              <a:rPr lang="uk-UA" altLang="ru-RU" sz="2800">
                <a:latin typeface="Century Gothic" panose="020B0502020202020204" pitchFamily="34" charset="0"/>
              </a:rPr>
              <a:t>   </a:t>
            </a:r>
            <a:r>
              <a:rPr lang="uk-UA" altLang="ru-RU" sz="2800">
                <a:solidFill>
                  <a:srgbClr val="FF0000"/>
                </a:solidFill>
                <a:latin typeface="Century Gothic" panose="020B0502020202020204" pitchFamily="34" charset="0"/>
              </a:rPr>
              <a:t>сприяє</a:t>
            </a:r>
            <a:r>
              <a:rPr lang="uk-UA" altLang="ru-RU" sz="2800">
                <a:latin typeface="Century Gothic" panose="020B0502020202020204" pitchFamily="34" charset="0"/>
              </a:rPr>
              <a:t>  лише  подія  </a:t>
            </a:r>
            <a:r>
              <a:rPr lang="uk-UA" altLang="ru-RU" sz="2800" b="1">
                <a:latin typeface="Century Gothic" panose="020B0502020202020204" pitchFamily="34" charset="0"/>
              </a:rPr>
              <a:t>А1</a:t>
            </a:r>
            <a:r>
              <a:rPr lang="uk-UA" altLang="ru-RU" sz="2800">
                <a:latin typeface="Century Gothic" panose="020B0502020202020204" pitchFamily="34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>
                <a:latin typeface="Century Gothic" panose="020B0502020202020204" pitchFamily="34" charset="0"/>
              </a:rPr>
              <a:t>Отже, </a:t>
            </a:r>
            <a:r>
              <a:rPr lang="en-US" altLang="ru-RU" sz="2800" b="1">
                <a:latin typeface="Century Gothic" panose="020B0502020202020204" pitchFamily="34" charset="0"/>
              </a:rPr>
              <a:t>m = 1</a:t>
            </a:r>
            <a:r>
              <a:rPr lang="en-US" altLang="ru-RU" sz="2800">
                <a:latin typeface="Century Gothic" panose="020B0502020202020204" pitchFamily="34" charset="0"/>
              </a:rPr>
              <a:t>, </a:t>
            </a:r>
            <a:r>
              <a:rPr lang="en-US" altLang="ru-RU" sz="2800" b="1">
                <a:latin typeface="Century Gothic" panose="020B0502020202020204" pitchFamily="34" charset="0"/>
              </a:rPr>
              <a:t>n = 4</a:t>
            </a:r>
            <a:r>
              <a:rPr lang="en-US" altLang="ru-RU" sz="2800">
                <a:latin typeface="Century Gothic" panose="020B0502020202020204" pitchFamily="34" charset="0"/>
              </a:rPr>
              <a:t>   </a:t>
            </a:r>
            <a:r>
              <a:rPr lang="uk-UA" altLang="ru-RU" sz="2800">
                <a:latin typeface="Century Gothic" panose="020B0502020202020204" pitchFamily="34" charset="0"/>
              </a:rPr>
              <a:t>і  тоді  </a:t>
            </a:r>
            <a:r>
              <a:rPr lang="en-US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P ( A ) = m / n</a:t>
            </a:r>
            <a:r>
              <a:rPr lang="en-US" altLang="ru-RU" sz="2800" b="1">
                <a:latin typeface="Century Gothic" panose="020B0502020202020204" pitchFamily="34" charset="0"/>
              </a:rPr>
              <a:t> = 1/4= 0,25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>
                <a:latin typeface="Century Gothic" panose="020B0502020202020204" pitchFamily="34" charset="0"/>
              </a:rPr>
              <a:t>Відповідь:  0,25.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1905000" y="3200400"/>
            <a:ext cx="1219200" cy="1219200"/>
          </a:xfrm>
          <a:prstGeom prst="smileyFace">
            <a:avLst>
              <a:gd name="adj" fmla="val 4653"/>
            </a:avLst>
          </a:prstGeom>
          <a:solidFill>
            <a:srgbClr val="FFFF99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9144000" y="3124200"/>
            <a:ext cx="1143000" cy="1219200"/>
          </a:xfrm>
          <a:prstGeom prst="smileyFace">
            <a:avLst>
              <a:gd name="adj" fmla="val -4653"/>
            </a:avLst>
          </a:prstGeom>
          <a:solidFill>
            <a:srgbClr val="FFCC99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2009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Tm="54256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2" dur="500"/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autoUpdateAnimBg="0"/>
      <p:bldP spid="5017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91DE68-B4DC-4E13-83CE-B7151DDB90B9}" type="datetime1">
              <a:rPr lang="uk-UA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8DBCF1F-1296-4081-AB2F-A89B4EED397E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-304800"/>
            <a:ext cx="9144000" cy="1524000"/>
          </a:xfrm>
        </p:spPr>
        <p:txBody>
          <a:bodyPr/>
          <a:lstStyle/>
          <a:p>
            <a:pPr algn="ctr"/>
            <a:r>
              <a:rPr lang="uk-UA" altLang="ru-RU" sz="5400" dirty="0" smtClean="0">
                <a:latin typeface="Monotype Corsiva" panose="03010101010201010101" pitchFamily="66" charset="0"/>
              </a:rPr>
              <a:t>Запитання  для повторення:</a:t>
            </a:r>
            <a:endParaRPr lang="ru-RU" altLang="ru-RU" sz="5400" dirty="0">
              <a:latin typeface="Monotype Corsiva" panose="03010101010201010101" pitchFamily="66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4000" dirty="0" smtClean="0">
                <a:latin typeface="Monotype Corsiva" panose="03010101010201010101" pitchFamily="66" charset="0"/>
              </a:rPr>
              <a:t>сформуйте </a:t>
            </a:r>
            <a:r>
              <a:rPr lang="uk-UA" altLang="ru-RU" sz="4000" dirty="0" smtClean="0">
                <a:latin typeface="Monotype Corsiva" panose="03010101010201010101" pitchFamily="66" charset="0"/>
              </a:rPr>
              <a:t>класичне означення ймовірності;</a:t>
            </a:r>
          </a:p>
          <a:p>
            <a:r>
              <a:rPr lang="uk-UA" altLang="ru-RU" sz="4000" dirty="0">
                <a:latin typeface="Monotype Corsiva" panose="03010101010201010101" pitchFamily="66" charset="0"/>
              </a:rPr>
              <a:t>з</a:t>
            </a:r>
            <a:r>
              <a:rPr lang="uk-UA" altLang="ru-RU" sz="4000" dirty="0" smtClean="0">
                <a:latin typeface="Monotype Corsiva" panose="03010101010201010101" pitchFamily="66" charset="0"/>
              </a:rPr>
              <a:t>а якою формулою можна обчислити ймовірність події;</a:t>
            </a:r>
          </a:p>
          <a:p>
            <a:r>
              <a:rPr lang="uk-UA" altLang="ru-RU" sz="4000" dirty="0">
                <a:latin typeface="Monotype Corsiva" panose="03010101010201010101" pitchFamily="66" charset="0"/>
              </a:rPr>
              <a:t>п</a:t>
            </a:r>
            <a:r>
              <a:rPr lang="uk-UA" altLang="ru-RU" sz="4000" dirty="0" smtClean="0">
                <a:latin typeface="Monotype Corsiva" panose="03010101010201010101" pitchFamily="66" charset="0"/>
              </a:rPr>
              <a:t>риведіть приклад.</a:t>
            </a:r>
          </a:p>
          <a:p>
            <a:endParaRPr lang="ru-RU" altLang="ru-RU" sz="4000" dirty="0">
              <a:latin typeface="Monotype Corsiva" panose="03010101010201010101" pitchFamily="66" charset="0"/>
            </a:endParaRPr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495801"/>
            <a:ext cx="3581400" cy="223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2626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Tm="1259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autoUpdateAnimBg="0"/>
      <p:bldP spid="5120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595C97B-5F70-4944-A1F5-1E37BED10295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4BA6351-D58E-4135-A22E-BBD0C051CDAE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pPr algn="l"/>
            <a:r>
              <a:rPr lang="ru-RU" altLang="ru-RU">
                <a:solidFill>
                  <a:srgbClr val="660033"/>
                </a:solidFill>
              </a:rPr>
              <a:t> </a:t>
            </a:r>
            <a:r>
              <a:rPr lang="ru-RU" altLang="ru-RU" sz="7200">
                <a:solidFill>
                  <a:srgbClr val="660033"/>
                </a:solidFill>
                <a:latin typeface="Monotype Corsiva" panose="03010101010201010101" pitchFamily="66" charset="0"/>
              </a:rPr>
              <a:t>Урок</a:t>
            </a:r>
            <a:r>
              <a:rPr lang="ru-RU" altLang="ru-RU" sz="6000">
                <a:solidFill>
                  <a:srgbClr val="660033"/>
                </a:solidFill>
                <a:latin typeface="Monotype Corsiva" panose="03010101010201010101" pitchFamily="66" charset="0"/>
              </a:rPr>
              <a:t> №3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2057400"/>
            <a:ext cx="44958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ru-RU" sz="4000">
                <a:solidFill>
                  <a:srgbClr val="660033"/>
                </a:solidFill>
                <a:latin typeface="Monotype Corsiva" panose="03010101010201010101" pitchFamily="66" charset="0"/>
              </a:rPr>
              <a:t>   </a:t>
            </a:r>
            <a:r>
              <a:rPr lang="ru-RU" altLang="ru-RU" sz="4000">
                <a:solidFill>
                  <a:srgbClr val="660033"/>
                </a:solidFill>
                <a:latin typeface="Monotype Corsiva" panose="03010101010201010101" pitchFamily="66" charset="0"/>
              </a:rPr>
              <a:t>Тема уроку:</a:t>
            </a:r>
          </a:p>
          <a:p>
            <a:pPr>
              <a:buFontTx/>
              <a:buNone/>
            </a:pPr>
            <a:r>
              <a:rPr lang="uk-UA" altLang="ru-RU" sz="4000">
                <a:solidFill>
                  <a:srgbClr val="000000"/>
                </a:solidFill>
                <a:latin typeface="Monotype Corsiva" panose="03010101010201010101" pitchFamily="66" charset="0"/>
              </a:rPr>
              <a:t>   </a:t>
            </a:r>
            <a:r>
              <a:rPr lang="ru-RU" altLang="ru-RU" sz="4000">
                <a:solidFill>
                  <a:srgbClr val="000000"/>
                </a:solidFill>
                <a:latin typeface="Monotype Corsiva" panose="03010101010201010101" pitchFamily="66" charset="0"/>
              </a:rPr>
              <a:t>Використання формул комб</a:t>
            </a:r>
            <a:r>
              <a:rPr lang="uk-UA" altLang="ru-RU" sz="4000">
                <a:solidFill>
                  <a:srgbClr val="000000"/>
                </a:solidFill>
                <a:latin typeface="Monotype Corsiva" panose="03010101010201010101" pitchFamily="66" charset="0"/>
              </a:rPr>
              <a:t>і</a:t>
            </a:r>
            <a:r>
              <a:rPr lang="ru-RU" altLang="ru-RU" sz="4000">
                <a:solidFill>
                  <a:srgbClr val="000000"/>
                </a:solidFill>
                <a:latin typeface="Monotype Corsiva" panose="03010101010201010101" pitchFamily="66" charset="0"/>
              </a:rPr>
              <a:t>на</a:t>
            </a:r>
            <a:r>
              <a:rPr lang="uk-UA" altLang="ru-RU" sz="4000">
                <a:solidFill>
                  <a:srgbClr val="000000"/>
                </a:solidFill>
                <a:latin typeface="Monotype Corsiva" panose="03010101010201010101" pitchFamily="66" charset="0"/>
              </a:rPr>
              <a:t>торики для обчислення ймовірностей подій.</a:t>
            </a:r>
            <a:endParaRPr lang="ru-RU" altLang="ru-RU" sz="4000">
              <a:solidFill>
                <a:srgbClr val="000000"/>
              </a:solidFill>
              <a:latin typeface="Monotype Corsiva" panose="03010101010201010101" pitchFamily="66" charset="0"/>
            </a:endParaRP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6324601" y="2438400"/>
          <a:ext cx="3533775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Точечный рисунок" r:id="rId5" imgW="3123810" imgH="3638095" progId="Paint.Picture">
                  <p:embed/>
                </p:oleObj>
              </mc:Choice>
              <mc:Fallback>
                <p:oleObj name="Точечный рисунок" r:id="rId5" imgW="3123810" imgH="3638095" progId="Paint.Picture">
                  <p:embed/>
                  <p:pic>
                    <p:nvPicPr>
                      <p:cNvPr id="532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1" y="2438400"/>
                        <a:ext cx="3533775" cy="365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145798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utoUpdateAnimBg="0"/>
      <p:bldP spid="5325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15A3E0-A8D4-4E55-848A-72A133FA8D77}" type="datetime1">
              <a:rPr lang="uk-UA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985FE-7B70-407E-97DD-79ADBE913055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altLang="ru-RU" sz="6000">
                <a:solidFill>
                  <a:srgbClr val="660033"/>
                </a:solidFill>
                <a:latin typeface="Monotype Corsiva" panose="03010101010201010101" pitchFamily="66" charset="0"/>
              </a:rPr>
              <a:t>Мета уроку:</a:t>
            </a:r>
            <a:endParaRPr lang="ru-RU" altLang="ru-RU" sz="6000">
              <a:solidFill>
                <a:srgbClr val="660033"/>
              </a:solidFill>
              <a:latin typeface="Monotype Corsiva" panose="03010101010201010101" pitchFamily="66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9144000" cy="4114800"/>
          </a:xfrm>
        </p:spPr>
        <p:txBody>
          <a:bodyPr/>
          <a:lstStyle/>
          <a:p>
            <a:pPr marL="193675" indent="758825">
              <a:buNone/>
            </a:pPr>
            <a:r>
              <a:rPr lang="uk-UA" altLang="ru-RU" sz="4400">
                <a:latin typeface="Monotype Corsiva" panose="03010101010201010101" pitchFamily="66" charset="0"/>
              </a:rPr>
              <a:t>Вчити обчислювати ймовірності випадкових подій, використовуючи формули комбінаторики та класичне означення ймовірності.</a:t>
            </a:r>
            <a:endParaRPr lang="ru-RU" altLang="ru-RU" sz="4400">
              <a:latin typeface="Monotype Corsiva" panose="03010101010201010101" pitchFamily="66" charset="0"/>
            </a:endParaRP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 rot="4798590">
            <a:off x="5258595" y="2743995"/>
            <a:ext cx="1677987" cy="5940425"/>
          </a:xfrm>
          <a:prstGeom prst="curvedLeftArrow">
            <a:avLst>
              <a:gd name="adj1" fmla="val 35845"/>
              <a:gd name="adj2" fmla="val 169815"/>
              <a:gd name="adj3" fmla="val 37565"/>
            </a:avLst>
          </a:prstGeom>
          <a:gradFill rotWithShape="0">
            <a:gsLst>
              <a:gs pos="0">
                <a:srgbClr val="FF9933"/>
              </a:gs>
              <a:gs pos="100000">
                <a:srgbClr val="FFFF00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431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autoUpdateAnimBg="0"/>
      <p:bldP spid="5427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5BFFE71-F206-4CF5-89D1-CF362BE9C556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04.08.2018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32A3FCF-A9E8-40CD-9344-E24AD0CE7F38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9144000" cy="1143000"/>
          </a:xfrm>
        </p:spPr>
        <p:txBody>
          <a:bodyPr/>
          <a:lstStyle/>
          <a:p>
            <a:pPr algn="l"/>
            <a:r>
              <a:rPr lang="uk-UA" altLang="ru-RU" sz="2800" i="0">
                <a:solidFill>
                  <a:srgbClr val="660033"/>
                </a:solidFill>
                <a:latin typeface="Century Gothic" panose="020B0502020202020204" pitchFamily="34" charset="0"/>
              </a:rPr>
              <a:t>  Безпосередній  підрахунок ймовірностей  подій  значно спрощується , якщо використовувати формули комбінаторики</a:t>
            </a:r>
            <a:r>
              <a:rPr lang="uk-UA" altLang="ru-RU" sz="3600" i="0">
                <a:solidFill>
                  <a:srgbClr val="660033"/>
                </a:solidFill>
                <a:latin typeface="Century Gothic" panose="020B0502020202020204" pitchFamily="34" charset="0"/>
              </a:rPr>
              <a:t>.</a:t>
            </a:r>
            <a:endParaRPr lang="ru-RU" altLang="ru-RU" sz="3600" i="0">
              <a:solidFill>
                <a:srgbClr val="660033"/>
              </a:solidFill>
              <a:latin typeface="Century Gothic" panose="020B0502020202020204" pitchFamily="34" charset="0"/>
            </a:endParaRP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2286000"/>
            <a:ext cx="9144000" cy="48006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>
                <a:solidFill>
                  <a:srgbClr val="000000"/>
                </a:solidFill>
                <a:latin typeface="Century Gothic" panose="020B0502020202020204" pitchFamily="34" charset="0"/>
              </a:rPr>
              <a:t>         Правильність  розв</a:t>
            </a:r>
            <a:r>
              <a:rPr lang="en-US" altLang="ru-RU">
                <a:solidFill>
                  <a:srgbClr val="000000"/>
                </a:solidFill>
                <a:latin typeface="Century Gothic" panose="020B0502020202020204" pitchFamily="34" charset="0"/>
              </a:rPr>
              <a:t>’</a:t>
            </a:r>
            <a:r>
              <a:rPr lang="uk-UA" altLang="ru-RU">
                <a:solidFill>
                  <a:srgbClr val="000000"/>
                </a:solidFill>
                <a:latin typeface="Century Gothic" panose="020B0502020202020204" pitchFamily="34" charset="0"/>
              </a:rPr>
              <a:t>язання задачі  залежить від уміння визначити вид сполук, що утворюються сукупністю подій, про які йдеться мова в умові задачі.  </a:t>
            </a:r>
          </a:p>
          <a:p>
            <a:pPr algn="just">
              <a:buFontTx/>
              <a:buNone/>
            </a:pPr>
            <a:r>
              <a:rPr lang="uk-UA" altLang="ru-RU">
                <a:solidFill>
                  <a:srgbClr val="000000"/>
                </a:solidFill>
                <a:latin typeface="Century Gothic" panose="020B0502020202020204" pitchFamily="34" charset="0"/>
              </a:rPr>
              <a:t>          Згадаємо алгоритм визначення  виду  сполуки.</a:t>
            </a:r>
            <a:endParaRPr lang="ru-RU" altLang="ru-RU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9397" name="AutoShape 5"/>
          <p:cNvSpPr>
            <a:spLocks noChangeArrowheads="1"/>
          </p:cNvSpPr>
          <p:nvPr/>
        </p:nvSpPr>
        <p:spPr bwMode="auto">
          <a:xfrm>
            <a:off x="3429000" y="5486400"/>
            <a:ext cx="1143000" cy="9906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006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altLang="ru-RU" sz="2400">
              <a:solidFill>
                <a:srgbClr val="00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5410200" y="4953000"/>
            <a:ext cx="1371600" cy="11430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7467600" y="5486400"/>
            <a:ext cx="1295400" cy="10668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33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9400" name="AutoShape 8"/>
          <p:cNvCxnSpPr>
            <a:cxnSpLocks noChangeShapeType="1"/>
            <a:stCxn id="59397" idx="5"/>
            <a:endCxn id="59398" idx="3"/>
          </p:cNvCxnSpPr>
          <p:nvPr/>
        </p:nvCxnSpPr>
        <p:spPr bwMode="auto">
          <a:xfrm rot="5400000" flipH="1" flipV="1">
            <a:off x="4806951" y="5527676"/>
            <a:ext cx="403225" cy="1206500"/>
          </a:xfrm>
          <a:prstGeom prst="curvedConnector3">
            <a:avLst>
              <a:gd name="adj1" fmla="val -59056"/>
            </a:avLst>
          </a:prstGeom>
          <a:noFill/>
          <a:ln w="38100" cap="sq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1" name="AutoShape 9"/>
          <p:cNvCxnSpPr>
            <a:cxnSpLocks noChangeShapeType="1"/>
            <a:stCxn id="59398" idx="5"/>
            <a:endCxn id="59399" idx="3"/>
          </p:cNvCxnSpPr>
          <p:nvPr/>
        </p:nvCxnSpPr>
        <p:spPr bwMode="auto">
          <a:xfrm rot="16200000" flipH="1">
            <a:off x="6884195" y="5625307"/>
            <a:ext cx="468312" cy="1076325"/>
          </a:xfrm>
          <a:prstGeom prst="curvedConnector3">
            <a:avLst>
              <a:gd name="adj1" fmla="val 141014"/>
            </a:avLst>
          </a:prstGeom>
          <a:noFill/>
          <a:ln w="38100" cap="sq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3" name="AutoShape 11"/>
          <p:cNvCxnSpPr>
            <a:cxnSpLocks noChangeShapeType="1"/>
            <a:stCxn id="59397" idx="0"/>
            <a:endCxn id="59399" idx="0"/>
          </p:cNvCxnSpPr>
          <p:nvPr/>
        </p:nvCxnSpPr>
        <p:spPr bwMode="auto">
          <a:xfrm rot="5400000" flipV="1">
            <a:off x="6057106" y="3429794"/>
            <a:ext cx="1588" cy="4114800"/>
          </a:xfrm>
          <a:prstGeom prst="curvedConnector3">
            <a:avLst>
              <a:gd name="adj1" fmla="val -40800005"/>
            </a:avLst>
          </a:prstGeom>
          <a:noFill/>
          <a:ln w="38100" cap="sq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04" name="AutoShape 12"/>
          <p:cNvSpPr>
            <a:spLocks noChangeArrowheads="1"/>
          </p:cNvSpPr>
          <p:nvPr/>
        </p:nvSpPr>
        <p:spPr bwMode="auto">
          <a:xfrm>
            <a:off x="3810000" y="5791200"/>
            <a:ext cx="381000" cy="304800"/>
          </a:xfrm>
          <a:prstGeom prst="smileyFace">
            <a:avLst>
              <a:gd name="adj" fmla="val 4653"/>
            </a:avLst>
          </a:prstGeom>
          <a:solidFill>
            <a:srgbClr val="6600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9405" name="AutoShape 13"/>
          <p:cNvSpPr>
            <a:spLocks noChangeArrowheads="1"/>
          </p:cNvSpPr>
          <p:nvPr/>
        </p:nvSpPr>
        <p:spPr bwMode="auto">
          <a:xfrm>
            <a:off x="5867400" y="5334000"/>
            <a:ext cx="457200" cy="304800"/>
          </a:xfrm>
          <a:prstGeom prst="smileyFace">
            <a:avLst>
              <a:gd name="adj" fmla="val 4653"/>
            </a:avLst>
          </a:prstGeom>
          <a:solidFill>
            <a:srgbClr val="00006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59406" name="AutoShape 14"/>
          <p:cNvSpPr>
            <a:spLocks noChangeArrowheads="1"/>
          </p:cNvSpPr>
          <p:nvPr/>
        </p:nvSpPr>
        <p:spPr bwMode="auto">
          <a:xfrm>
            <a:off x="7924800" y="5791200"/>
            <a:ext cx="4572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995115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autoUpdateAnimBg="0"/>
      <p:bldP spid="59396" grpId="0" build="p" autoUpdateAnimBg="0"/>
      <p:bldP spid="59397" grpId="0" animBg="1" autoUpdateAnimBg="0"/>
    </p:bldLst>
  </p:timing>
</p:sld>
</file>

<file path=ppt/theme/theme1.xml><?xml version="1.0" encoding="utf-8"?>
<a:theme xmlns:a="http://schemas.openxmlformats.org/drawingml/2006/main" name="Метеор">
  <a:themeElements>
    <a:clrScheme name="Метеор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Метеор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anose="020B0502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anose="020B0502020202020204" pitchFamily="34" charset="0"/>
          </a:defRPr>
        </a:defPPr>
      </a:lstStyle>
    </a:lnDef>
  </a:objectDefaults>
  <a:extraClrSchemeLst>
    <a:extraClrScheme>
      <a:clrScheme name="Метеор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теор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теор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CCFF"/>
    </a:lt1>
    <a:dk2>
      <a:srgbClr val="660033"/>
    </a:dk2>
    <a:lt2>
      <a:srgbClr val="5F5F5F"/>
    </a:lt2>
    <a:accent1>
      <a:srgbClr val="FF9933"/>
    </a:accent1>
    <a:accent2>
      <a:srgbClr val="CC0066"/>
    </a:accent2>
    <a:accent3>
      <a:srgbClr val="FFE2FF"/>
    </a:accent3>
    <a:accent4>
      <a:srgbClr val="000000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CCFFCC"/>
    </a:dk2>
    <a:lt2>
      <a:srgbClr val="FFCC66"/>
    </a:lt2>
    <a:accent1>
      <a:srgbClr val="FF9933"/>
    </a:accent1>
    <a:accent2>
      <a:srgbClr val="CC0066"/>
    </a:accent2>
    <a:accent3>
      <a:srgbClr val="E2FFE2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CCFFCC"/>
    </a:dk2>
    <a:lt2>
      <a:srgbClr val="FFCC66"/>
    </a:lt2>
    <a:accent1>
      <a:srgbClr val="FF9933"/>
    </a:accent1>
    <a:accent2>
      <a:srgbClr val="CC0066"/>
    </a:accent2>
    <a:accent3>
      <a:srgbClr val="E2FFE2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CCFFCC"/>
    </a:dk2>
    <a:lt2>
      <a:srgbClr val="FFCC66"/>
    </a:lt2>
    <a:accent1>
      <a:srgbClr val="FF9933"/>
    </a:accent1>
    <a:accent2>
      <a:srgbClr val="CC0066"/>
    </a:accent2>
    <a:accent3>
      <a:srgbClr val="E2FFE2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CCFFCC"/>
    </a:dk2>
    <a:lt2>
      <a:srgbClr val="FFCC66"/>
    </a:lt2>
    <a:accent1>
      <a:srgbClr val="FF9933"/>
    </a:accent1>
    <a:accent2>
      <a:srgbClr val="CC0066"/>
    </a:accent2>
    <a:accent3>
      <a:srgbClr val="E2FFE2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CCFFCC"/>
    </a:dk2>
    <a:lt2>
      <a:srgbClr val="FFCC66"/>
    </a:lt2>
    <a:accent1>
      <a:srgbClr val="FF9933"/>
    </a:accent1>
    <a:accent2>
      <a:srgbClr val="CC0066"/>
    </a:accent2>
    <a:accent3>
      <a:srgbClr val="E2FFE2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CCFFCC"/>
    </a:dk2>
    <a:lt2>
      <a:srgbClr val="FFCC66"/>
    </a:lt2>
    <a:accent1>
      <a:srgbClr val="FF9933"/>
    </a:accent1>
    <a:accent2>
      <a:srgbClr val="CC0066"/>
    </a:accent2>
    <a:accent3>
      <a:srgbClr val="E2FFE2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CCFF"/>
    </a:lt1>
    <a:dk2>
      <a:srgbClr val="660033"/>
    </a:dk2>
    <a:lt2>
      <a:srgbClr val="5F5F5F"/>
    </a:lt2>
    <a:accent1>
      <a:srgbClr val="FF9933"/>
    </a:accent1>
    <a:accent2>
      <a:srgbClr val="CC0066"/>
    </a:accent2>
    <a:accent3>
      <a:srgbClr val="FFE2FF"/>
    </a:accent3>
    <a:accent4>
      <a:srgbClr val="000000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CCFF"/>
    </a:lt1>
    <a:dk2>
      <a:srgbClr val="660033"/>
    </a:dk2>
    <a:lt2>
      <a:srgbClr val="5F5F5F"/>
    </a:lt2>
    <a:accent1>
      <a:srgbClr val="FF9933"/>
    </a:accent1>
    <a:accent2>
      <a:srgbClr val="CC0066"/>
    </a:accent2>
    <a:accent3>
      <a:srgbClr val="FFE2FF"/>
    </a:accent3>
    <a:accent4>
      <a:srgbClr val="000000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CCFF"/>
    </a:lt1>
    <a:dk2>
      <a:srgbClr val="660033"/>
    </a:dk2>
    <a:lt2>
      <a:srgbClr val="5F5F5F"/>
    </a:lt2>
    <a:accent1>
      <a:srgbClr val="FF9933"/>
    </a:accent1>
    <a:accent2>
      <a:srgbClr val="CC0066"/>
    </a:accent2>
    <a:accent3>
      <a:srgbClr val="FFE2FF"/>
    </a:accent3>
    <a:accent4>
      <a:srgbClr val="000000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CCFF"/>
    </a:lt1>
    <a:dk2>
      <a:srgbClr val="660033"/>
    </a:dk2>
    <a:lt2>
      <a:srgbClr val="5F5F5F"/>
    </a:lt2>
    <a:accent1>
      <a:srgbClr val="FF9933"/>
    </a:accent1>
    <a:accent2>
      <a:srgbClr val="CC0066"/>
    </a:accent2>
    <a:accent3>
      <a:srgbClr val="FFE2FF"/>
    </a:accent3>
    <a:accent4>
      <a:srgbClr val="000000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CCFF"/>
    </a:lt1>
    <a:dk2>
      <a:srgbClr val="660033"/>
    </a:dk2>
    <a:lt2>
      <a:srgbClr val="5F5F5F"/>
    </a:lt2>
    <a:accent1>
      <a:srgbClr val="FF9933"/>
    </a:accent1>
    <a:accent2>
      <a:srgbClr val="CC0066"/>
    </a:accent2>
    <a:accent3>
      <a:srgbClr val="FFE2FF"/>
    </a:accent3>
    <a:accent4>
      <a:srgbClr val="000000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990033"/>
    </a:dk1>
    <a:lt1>
      <a:srgbClr val="FFFFCC"/>
    </a:lt1>
    <a:dk2>
      <a:srgbClr val="CCFFCC"/>
    </a:dk2>
    <a:lt2>
      <a:srgbClr val="FFCC66"/>
    </a:lt2>
    <a:accent1>
      <a:srgbClr val="FF9933"/>
    </a:accent1>
    <a:accent2>
      <a:srgbClr val="990033"/>
    </a:accent2>
    <a:accent3>
      <a:srgbClr val="E2FFE2"/>
    </a:accent3>
    <a:accent4>
      <a:srgbClr val="DADAAE"/>
    </a:accent4>
    <a:accent5>
      <a:srgbClr val="FFCAAD"/>
    </a:accent5>
    <a:accent6>
      <a:srgbClr val="8A002D"/>
    </a:accent6>
    <a:hlink>
      <a:srgbClr val="CC00CC"/>
    </a:hlink>
    <a:folHlink>
      <a:srgbClr val="990099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CCFFCC"/>
    </a:lt1>
    <a:dk2>
      <a:srgbClr val="FF9900"/>
    </a:dk2>
    <a:lt2>
      <a:srgbClr val="5F5F5F"/>
    </a:lt2>
    <a:accent1>
      <a:srgbClr val="FF9933"/>
    </a:accent1>
    <a:accent2>
      <a:srgbClr val="CC0066"/>
    </a:accent2>
    <a:accent3>
      <a:srgbClr val="E2FFE2"/>
    </a:accent3>
    <a:accent4>
      <a:srgbClr val="000000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CCFFCC"/>
    </a:dk2>
    <a:lt2>
      <a:srgbClr val="FFCC66"/>
    </a:lt2>
    <a:accent1>
      <a:srgbClr val="FF9933"/>
    </a:accent1>
    <a:accent2>
      <a:srgbClr val="CC0066"/>
    </a:accent2>
    <a:accent3>
      <a:srgbClr val="E2FFE2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757</Words>
  <Application>Microsoft Office PowerPoint</Application>
  <PresentationFormat>Широкоэкранный</PresentationFormat>
  <Paragraphs>157</Paragraphs>
  <Slides>15</Slides>
  <Notes>15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6" baseType="lpstr">
      <vt:lpstr>Arial</vt:lpstr>
      <vt:lpstr>Calibri</vt:lpstr>
      <vt:lpstr>Century Gothic</vt:lpstr>
      <vt:lpstr>Impact</vt:lpstr>
      <vt:lpstr>Monotype Corsiva</vt:lpstr>
      <vt:lpstr>Times New Roman</vt:lpstr>
      <vt:lpstr>Wingdings</vt:lpstr>
      <vt:lpstr>Метеор</vt:lpstr>
      <vt:lpstr>Точечный рисунок</vt:lpstr>
      <vt:lpstr>MS Organization Chart 2.0</vt:lpstr>
      <vt:lpstr>Microsoft Equation 3.0</vt:lpstr>
      <vt:lpstr>Урок   №2</vt:lpstr>
      <vt:lpstr>   Мета     уроку :</vt:lpstr>
      <vt:lpstr>Презентация PowerPoint</vt:lpstr>
      <vt:lpstr>  Класичне   означення   ймовірності:</vt:lpstr>
      <vt:lpstr> Приклад: знайти ймовірність того, що при киданні двох монет випаде два герба.</vt:lpstr>
      <vt:lpstr>Запитання  для повторення:</vt:lpstr>
      <vt:lpstr> Урок №3</vt:lpstr>
      <vt:lpstr>Мета уроку:</vt:lpstr>
      <vt:lpstr>  Безпосередній  підрахунок ймовірностей  подій  значно спрощується , якщо використовувати формули комбінаторики.</vt:lpstr>
      <vt:lpstr>Визначення  виду   сполуки:</vt:lpstr>
      <vt:lpstr>Комбінаторні  задачі  бувають  різних  видів. Але  більшість  із  них  розв’язують за допомогою  двох  основних  правил : правила суми  і  правила  добутку.</vt:lpstr>
      <vt:lpstr>Задача 1. В урні лежать 20 кульок, з яких 12 білих, решта- чорні. З урни навмання виймають дві кульки. Яка ймовірність того, що вони білі?</vt:lpstr>
      <vt:lpstr>Задача 2. В урні  лежать 15 червоних, 9 синіх і 6 зелених кульок однакових на дотик. Навмання виймають 6 кульок. Яка ймовірність того, що вийнято: 1 зелену, 2 синіх і 3 червоних кульок?</vt:lpstr>
      <vt:lpstr>Задача 3. У ліфт 9-поверхового будинку на першому поверсі зайшли 6 чоловік. Знайдіть ймовірність того, що всі вийдуть на різних поверхах, якщо кожний з однаковою ймовірністю може вийти на будь-якому поверсі, починаючи з другого.</vt:lpstr>
      <vt:lpstr>Запитання  для повторення: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  №2</dc:title>
  <dc:creator>Юлия</dc:creator>
  <cp:lastModifiedBy>Юлия</cp:lastModifiedBy>
  <cp:revision>4</cp:revision>
  <dcterms:created xsi:type="dcterms:W3CDTF">2018-08-04T18:16:01Z</dcterms:created>
  <dcterms:modified xsi:type="dcterms:W3CDTF">2018-08-04T18:38:29Z</dcterms:modified>
</cp:coreProperties>
</file>