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9" r:id="rId3"/>
    <p:sldId id="257" r:id="rId4"/>
    <p:sldId id="258" r:id="rId5"/>
    <p:sldId id="259" r:id="rId6"/>
    <p:sldId id="260" r:id="rId7"/>
    <p:sldId id="261" r:id="rId8"/>
    <p:sldId id="266" r:id="rId9"/>
    <p:sldId id="262" r:id="rId10"/>
    <p:sldId id="263" r:id="rId11"/>
    <p:sldId id="265" r:id="rId12"/>
    <p:sldId id="268" r:id="rId13"/>
    <p:sldId id="267" r:id="rId14"/>
    <p:sldId id="269" r:id="rId15"/>
    <p:sldId id="270" r:id="rId16"/>
    <p:sldId id="271" r:id="rId17"/>
    <p:sldId id="300" r:id="rId18"/>
    <p:sldId id="302" r:id="rId19"/>
    <p:sldId id="274" r:id="rId20"/>
    <p:sldId id="317" r:id="rId21"/>
    <p:sldId id="275" r:id="rId22"/>
    <p:sldId id="301" r:id="rId23"/>
    <p:sldId id="303" r:id="rId24"/>
    <p:sldId id="304" r:id="rId25"/>
    <p:sldId id="305" r:id="rId26"/>
    <p:sldId id="276" r:id="rId27"/>
    <p:sldId id="277" r:id="rId28"/>
    <p:sldId id="278" r:id="rId29"/>
    <p:sldId id="279" r:id="rId30"/>
    <p:sldId id="280" r:id="rId31"/>
    <p:sldId id="306" r:id="rId32"/>
    <p:sldId id="309" r:id="rId33"/>
    <p:sldId id="310" r:id="rId34"/>
    <p:sldId id="307" r:id="rId35"/>
    <p:sldId id="308" r:id="rId36"/>
    <p:sldId id="281" r:id="rId37"/>
    <p:sldId id="282" r:id="rId38"/>
    <p:sldId id="290" r:id="rId39"/>
    <p:sldId id="291" r:id="rId40"/>
    <p:sldId id="292" r:id="rId41"/>
    <p:sldId id="293" r:id="rId42"/>
    <p:sldId id="283" r:id="rId43"/>
    <p:sldId id="284" r:id="rId44"/>
    <p:sldId id="315" r:id="rId45"/>
    <p:sldId id="316" r:id="rId46"/>
    <p:sldId id="285" r:id="rId47"/>
    <p:sldId id="286" r:id="rId48"/>
    <p:sldId id="287" r:id="rId49"/>
    <p:sldId id="288" r:id="rId50"/>
    <p:sldId id="289" r:id="rId51"/>
    <p:sldId id="313" r:id="rId52"/>
    <p:sldId id="295" r:id="rId53"/>
    <p:sldId id="298" r:id="rId54"/>
    <p:sldId id="294" r:id="rId55"/>
    <p:sldId id="296" r:id="rId56"/>
    <p:sldId id="297" r:id="rId57"/>
    <p:sldId id="314" r:id="rId5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21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E7CF68-86F4-4247-B044-520BBDA87E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BA2AB18-8F24-4C82-BE07-74062FD462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50504E-574B-4A5F-ACF7-9D787F9F3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0D146-DAC8-46B8-BC2A-E6610F45C588}" type="datetimeFigureOut">
              <a:rPr lang="ru-RU" smtClean="0"/>
              <a:pPr/>
              <a:t>20.03.2026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041B35F-C8DD-4062-8B6A-5DA2B4576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104AD9-E9FB-4687-9BC4-43D843675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F85FA-6B80-4984-95DD-6361F303A2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08226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3DBDCC-EBEF-4279-985F-464D0E969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CCC3890-B429-4679-AD4C-47DBA15A2A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92B7A64-930A-408E-9FBA-1289870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0D146-DAC8-46B8-BC2A-E6610F45C588}" type="datetimeFigureOut">
              <a:rPr lang="ru-RU" smtClean="0"/>
              <a:pPr/>
              <a:t>20.03.2026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DF722B-2214-40C2-9F10-E8F6FC7F9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EB048AA-7290-4AFB-BF92-6EEB6CAC9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F85FA-6B80-4984-95DD-6361F303A2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5101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C887E76-12FE-43CA-80D7-57C556C78C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443C920-0727-4205-85D6-C72B9A9ED0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0052BDA-FC44-4310-A9C6-CA3AC2B13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0D146-DAC8-46B8-BC2A-E6610F45C588}" type="datetimeFigureOut">
              <a:rPr lang="ru-RU" smtClean="0"/>
              <a:pPr/>
              <a:t>20.03.2026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9F11AE7-B3B5-4D2E-9EF4-415A7CA90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88730CD-AD40-4D74-AB07-70D6C202B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F85FA-6B80-4984-95DD-6361F303A2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72053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FBB827-D039-4C61-A6AD-56B5EBA79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9076E61-4EE1-4EE9-A8F0-4190904710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9DEA0B-798B-48E4-9619-BD3973B19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0D146-DAC8-46B8-BC2A-E6610F45C588}" type="datetimeFigureOut">
              <a:rPr lang="ru-RU" smtClean="0"/>
              <a:pPr/>
              <a:t>20.03.2026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3F9100-7224-406D-8A63-7B7643535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55223D9-8254-4882-AD2F-6C7F673DB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F85FA-6B80-4984-95DD-6361F303A2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65021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BEF207-1E0B-40F7-A3D3-154EE178A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566F315-DB7E-4D0B-9BD7-BF8175B844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85AAAF-FB44-4475-9BB0-82B5A5341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0D146-DAC8-46B8-BC2A-E6610F45C588}" type="datetimeFigureOut">
              <a:rPr lang="ru-RU" smtClean="0"/>
              <a:pPr/>
              <a:t>20.03.2026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13A15C5-0531-4A99-A83A-4C1E0444C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7753DA-91F9-4027-BE20-1BCD68738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F85FA-6B80-4984-95DD-6361F303A2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4709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222A50-00ED-471F-A055-B1225A7C5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2FB29BA-002B-4636-A6F4-0012BFADB3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399CBFB-4288-4A41-B756-9D9674EB8B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884A472-AEF1-4549-B84E-14CF2C60FB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0D146-DAC8-46B8-BC2A-E6610F45C588}" type="datetimeFigureOut">
              <a:rPr lang="ru-RU" smtClean="0"/>
              <a:pPr/>
              <a:t>20.03.2026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137212A-3ABE-446F-A3D1-F58238D1FC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72CED0A-A5BD-473A-A74D-C4898C888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F85FA-6B80-4984-95DD-6361F303A2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66619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1C6344-0D32-4753-9882-266A4AE38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CA53A84-2D84-455F-AE2C-E09768E68D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E62F81B-43C6-42C2-B233-33919D214C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E6E861E-787E-4797-B5AB-BFFB4B121F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A9379DE-9C1D-4FB5-A1ED-2A85EEEB9E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5FEAC2D-B22D-4165-963B-F5D9E9082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0D146-DAC8-46B8-BC2A-E6610F45C588}" type="datetimeFigureOut">
              <a:rPr lang="ru-RU" smtClean="0"/>
              <a:pPr/>
              <a:t>20.03.2026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5848D45-E55F-488D-9C8C-D469CE4B1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199B0E7-55D0-4C47-BCC4-5385F2648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F85FA-6B80-4984-95DD-6361F303A2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6360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BD8B7D-D0CA-49F2-804D-5AAA92848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53A6FCE-A3E5-42FA-962E-D5B1500CE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0D146-DAC8-46B8-BC2A-E6610F45C588}" type="datetimeFigureOut">
              <a:rPr lang="ru-RU" smtClean="0"/>
              <a:pPr/>
              <a:t>20.03.2026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17CA842-3EE5-4388-BC10-486E29A0A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EF25F3-C570-4CB9-ACE0-35EB6748E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F85FA-6B80-4984-95DD-6361F303A2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9172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8EE2546-26AA-4DF5-831A-DDBE17C93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0D146-DAC8-46B8-BC2A-E6610F45C588}" type="datetimeFigureOut">
              <a:rPr lang="ru-RU" smtClean="0"/>
              <a:pPr/>
              <a:t>20.03.2026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C1E24BE-446C-4BB1-A5D1-2D825CE13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14DE632-D82C-44E7-9ECC-6CC0466E1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F85FA-6B80-4984-95DD-6361F303A2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6539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53B13C-C21C-4E85-89EF-3C3136BE5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0C44276-94AD-4F52-8CFC-18D61BD7B1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29B19B-F3D0-4BBC-BEE3-B0945C2336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BB718BF-6201-4D3A-85D3-AB2529A4B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0D146-DAC8-46B8-BC2A-E6610F45C588}" type="datetimeFigureOut">
              <a:rPr lang="ru-RU" smtClean="0"/>
              <a:pPr/>
              <a:t>20.03.2026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6843754-2907-4200-9321-F8493908D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9BFEE9E-0CA2-4DEA-8606-59826329F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F85FA-6B80-4984-95DD-6361F303A2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5906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9A256B-8992-4232-9114-0F79C0A35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47983DA-F3A4-4DE3-8C26-5A811F8BFC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40FF3E1-8B5B-4A9B-AE40-1FB06C5CDB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3896666-989B-4871-9F7C-C741CD9F8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0D146-DAC8-46B8-BC2A-E6610F45C588}" type="datetimeFigureOut">
              <a:rPr lang="ru-RU" smtClean="0"/>
              <a:pPr/>
              <a:t>20.03.2026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4180953-74A3-48B9-ADAA-FDF2C4604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D65E2D3-0A31-4A37-A21B-7F09BF38C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F85FA-6B80-4984-95DD-6361F303A2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4567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4CFFB4-37FC-4E4C-A3B1-C9CBFA73F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5780A4B-9ADD-4261-984F-8DB31E6398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69BAC3-E2C0-4D44-AB88-FB295B6D0F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00D146-DAC8-46B8-BC2A-E6610F45C588}" type="datetimeFigureOut">
              <a:rPr lang="ru-RU" smtClean="0"/>
              <a:pPr/>
              <a:t>20.03.2026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25EC6E-0AAB-4605-BDB3-D9274016B6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65B88E-3EFD-4CFF-9712-ACC2C712A7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F85FA-6B80-4984-95DD-6361F303A2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8057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jpg"/><Relationship Id="rId4" Type="http://schemas.openxmlformats.org/officeDocument/2006/relationships/image" Target="../media/image80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0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g"/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415661-67A2-45B9-9B69-5CDEAD019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040" y="365126"/>
            <a:ext cx="10652760" cy="954224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Добро пожаловать в группу «Фантазёры»</a:t>
            </a:r>
            <a:b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Предметно-пространственная среда в группе организована с учётом требований ФГОС, где прослеживаются все 5 образовательных областей</a:t>
            </a:r>
            <a:endParaRPr lang="ru-RU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4734811-8078-E841-BF35-25A996DFA3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111" y="1465702"/>
            <a:ext cx="6529557" cy="4351338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5">
                <a:lumMod val="75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9527003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B72A0AD-037E-407E-AD22-D009271CED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530" y="325120"/>
            <a:ext cx="4267200" cy="56896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AE332EC-CEB6-4233-AF74-CAE9025E43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080" y="152400"/>
            <a:ext cx="4118186" cy="308864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4D72419-53A6-4350-82B8-428E9B02D6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080" y="3581400"/>
            <a:ext cx="4118186" cy="308864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8617518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9F13652-BB08-45A9-9028-575776538B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20" y="1087120"/>
            <a:ext cx="5537200" cy="41529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082F18A-150C-48F9-BC56-5063D5CD62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360" y="1087120"/>
            <a:ext cx="5537200" cy="41529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2807497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24810F-D0E7-4E99-A263-2735E54BA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9007"/>
            <a:ext cx="10515600" cy="117565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уединения</a:t>
            </a:r>
            <a:b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место, где ребёнок ощущает себя в полной безопасности, здесь он может побыть наедине с собой, успокоиться и расслабиться, поиграть с любимым предметом или игрушкой, рассмотреть интересную книгу или просто мечтать.</a:t>
            </a:r>
            <a:endParaRPr lang="ru-RU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58BB9BE-FE8C-432A-A4A9-F80BF5CC96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27" y="1690687"/>
            <a:ext cx="3263503" cy="435133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7554759-FA2A-418C-AA1A-F2B53B2224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48" y="1690688"/>
            <a:ext cx="3263504" cy="435133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8FF7F60-E483-45F0-A8F2-86E57ADEA0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571" y="1690688"/>
            <a:ext cx="3263502" cy="435133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8442139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8F05FC-B9D6-416A-B74F-EA61D269B2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55601"/>
            <a:ext cx="9144000" cy="1486262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Познавательное развитие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6E3D12-3C25-49C6-AB79-D750697BB7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651760"/>
            <a:ext cx="9144000" cy="2606040"/>
          </a:xfrm>
        </p:spPr>
        <p:txBody>
          <a:bodyPr>
            <a:normAutofit/>
          </a:bodyPr>
          <a:lstStyle/>
          <a:p>
            <a:pPr marL="742950" indent="-742950">
              <a:buAutoNum type="arabicPeriod"/>
            </a:pPr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Математический центр </a:t>
            </a:r>
          </a:p>
          <a:p>
            <a:pPr marL="742950" indent="-742950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центре имеются материалы для обучения счёту, развитию представлений о величине и форме, оборудование  для формирования представлений о числе и количестве.</a:t>
            </a:r>
          </a:p>
        </p:txBody>
      </p:sp>
    </p:spTree>
    <p:extLst>
      <p:ext uri="{BB962C8B-B14F-4D97-AF65-F5344CB8AC3E}">
        <p14:creationId xmlns:p14="http://schemas.microsoft.com/office/powerpoint/2010/main" val="34111002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7175112-92F0-4781-B4A7-0BD5FDB739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1417320"/>
            <a:ext cx="5364480" cy="402336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75C128E-1994-4F2F-BE99-F742029D88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1417320"/>
            <a:ext cx="5364480" cy="402336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2358381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200FD92-705D-4C64-8335-5C6D48E5F6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" y="81281"/>
            <a:ext cx="4199467" cy="31496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62A8894-3C04-4030-87F2-AA9B721A77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162" y="81281"/>
            <a:ext cx="4199468" cy="314960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0419787-FA56-449B-9197-DE7362E46D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640" y="3429000"/>
            <a:ext cx="4199467" cy="31496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1532244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комната&#10;&#10;Автоматически созданное описание">
            <a:extLst>
              <a:ext uri="{FF2B5EF4-FFF2-40B4-BE49-F238E27FC236}">
                <a16:creationId xmlns:a16="http://schemas.microsoft.com/office/drawing/2014/main" id="{CCA8FA73-5CBF-48DB-9A0F-EA1E576BD8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52208" y="-233347"/>
            <a:ext cx="2614934" cy="348657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 descr="Изображение выглядит как зонт&#10;&#10;Автоматически созданное описание">
            <a:extLst>
              <a:ext uri="{FF2B5EF4-FFF2-40B4-BE49-F238E27FC236}">
                <a16:creationId xmlns:a16="http://schemas.microsoft.com/office/drawing/2014/main" id="{D24691EE-A03E-4D35-BBB3-40CE77AADE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826" y="1820875"/>
            <a:ext cx="3486581" cy="261493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79F9968-1F3D-46F6-B8DF-D6058CA10D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0954" y="3517199"/>
            <a:ext cx="3486582" cy="261493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3798310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9251AD6-D68C-9131-7D17-DE4D014468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949" y="214482"/>
            <a:ext cx="4768546" cy="377385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005C900-B40C-4018-A8FE-2385FE33FB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894" y="214482"/>
            <a:ext cx="4114800" cy="387275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94252B-07BB-B3C0-A0CF-F5DFA7C3F967}"/>
              </a:ext>
            </a:extLst>
          </p:cNvPr>
          <p:cNvSpPr txBox="1"/>
          <p:nvPr/>
        </p:nvSpPr>
        <p:spPr>
          <a:xfrm>
            <a:off x="6096000" y="4620638"/>
            <a:ext cx="4760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 «Божья коровка»</a:t>
            </a:r>
          </a:p>
        </p:txBody>
      </p:sp>
    </p:spTree>
    <p:extLst>
      <p:ext uri="{BB962C8B-B14F-4D97-AF65-F5344CB8AC3E}">
        <p14:creationId xmlns:p14="http://schemas.microsoft.com/office/powerpoint/2010/main" val="27034004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D4FF370-BBD7-1BA8-E71A-2A1003163D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803" y="175098"/>
            <a:ext cx="3913667" cy="392997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266CDD9-3D57-2614-4DF7-4E9F139F09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3194"/>
            <a:ext cx="4761517" cy="391187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217357D-6708-26CA-C47D-582EE51E4B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461508" y="1864303"/>
            <a:ext cx="2620189" cy="574958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9602782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57BB2D-6530-43EE-ACEF-F689B9690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Центр природы</a:t>
            </a:r>
            <a:b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Содержит различные виды комнатных растений на которых удобно демонстрировать видоизменения частей растения. Важным составляющим уголка природы является календарь природы, дневник наблюдений, схемы по уходу за растениями.</a:t>
            </a:r>
            <a:endParaRPr lang="ru-RU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Изображение выглядит как внутренний, рабочий стол, компьютер, стол&#10;&#10;Автоматически созданное описание">
            <a:extLst>
              <a:ext uri="{FF2B5EF4-FFF2-40B4-BE49-F238E27FC236}">
                <a16:creationId xmlns:a16="http://schemas.microsoft.com/office/drawing/2014/main" id="{EC5625EA-E5D3-4227-B32B-E271DC3FCE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03437"/>
            <a:ext cx="4572000" cy="3429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 descr="Изображение выглядит как внутренний, стол, маленький, рабочий стол&#10;&#10;Автоматически созданное описание">
            <a:extLst>
              <a:ext uri="{FF2B5EF4-FFF2-40B4-BE49-F238E27FC236}">
                <a16:creationId xmlns:a16="http://schemas.microsoft.com/office/drawing/2014/main" id="{71F3703F-968B-4158-B56E-865188FD01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2" y="1787115"/>
            <a:ext cx="3046232" cy="406164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4275310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Елена\Downloads\IMG-1d5fb0ef5d7bf282fe4e7a09b6b2f708-V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15145" y="1075604"/>
            <a:ext cx="5515301" cy="41364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30" name="Picture 6" descr="C:\Users\Елена\Downloads\IMG-58f63068a6af93afaa78a2d35ce731ac-V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" y="1080296"/>
            <a:ext cx="5501912" cy="412643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F37769A-8718-8D5D-8657-4765CC0FE0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760" y="577714"/>
            <a:ext cx="3761767" cy="501568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4B7FCA5-A797-CD60-8691-62E8FE6D8FF7}"/>
              </a:ext>
            </a:extLst>
          </p:cNvPr>
          <p:cNvSpPr txBox="1"/>
          <p:nvPr/>
        </p:nvSpPr>
        <p:spPr>
          <a:xfrm>
            <a:off x="6770452" y="1888044"/>
            <a:ext cx="391051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Что растет на нашей грядке?</a:t>
            </a:r>
            <a:endParaRPr lang="ru-RU" sz="11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l">
              <a:buNone/>
            </a:pP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Огурцы, горошек сладкий,</a:t>
            </a:r>
            <a:endParaRPr lang="ru-RU" sz="11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l">
              <a:buNone/>
            </a:pP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Помидоры и укроп</a:t>
            </a:r>
            <a:endParaRPr lang="ru-RU" sz="11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l">
              <a:buNone/>
            </a:pP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Для приправы и для проб.</a:t>
            </a:r>
            <a:endParaRPr lang="ru-RU" sz="11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l">
              <a:buNone/>
            </a:pP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Есть редиска и салат,</a:t>
            </a:r>
            <a:endParaRPr lang="ru-RU" sz="11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l">
              <a:buNone/>
            </a:pP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Наша грядка - просто клад.</a:t>
            </a:r>
            <a:endParaRPr lang="ru-RU" sz="11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ctr">
              <a:buNone/>
            </a:pPr>
            <a:r>
              <a:rPr lang="ru-RU" sz="1800" b="0" i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В. Коркин.</a:t>
            </a:r>
            <a:endParaRPr lang="ru-RU" sz="11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73402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фотография, спальня, стол, комната&#10;&#10;Автоматически созданное описание">
            <a:extLst>
              <a:ext uri="{FF2B5EF4-FFF2-40B4-BE49-F238E27FC236}">
                <a16:creationId xmlns:a16="http://schemas.microsoft.com/office/drawing/2014/main" id="{DE5FDE93-75B4-47BD-90F2-5523068ADF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048" y="933253"/>
            <a:ext cx="3086100" cy="41148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 descr="Изображение выглядит как внутренний, стол, сидит, маленький&#10;&#10;Автоматически созданное описание">
            <a:extLst>
              <a:ext uri="{FF2B5EF4-FFF2-40B4-BE49-F238E27FC236}">
                <a16:creationId xmlns:a16="http://schemas.microsoft.com/office/drawing/2014/main" id="{1EDD2A76-B07C-4506-BC73-775ED02A83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251" y="1597767"/>
            <a:ext cx="4691974" cy="351898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1415623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D6FF245-18DB-CD35-19A7-C265B42887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241" y="701866"/>
            <a:ext cx="2739623" cy="423005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22F5B15-BDF0-0B6F-70AB-9BDC6E7E8A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305" y="701866"/>
            <a:ext cx="3113057" cy="423005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2331668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6E666B2-9A83-9A37-F786-A2133A49D3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37" y="241486"/>
            <a:ext cx="3214597" cy="602287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A43E14A-6916-B9EC-DD14-E94613A64F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983" y="241486"/>
            <a:ext cx="4854102" cy="27304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8614A2E-25D7-4C98-55C3-ED372F7CE9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447" y="3177929"/>
            <a:ext cx="4662949" cy="31547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7E8956-3F80-031E-F2CC-21D27ACDE7CC}"/>
              </a:ext>
            </a:extLst>
          </p:cNvPr>
          <p:cNvSpPr txBox="1"/>
          <p:nvPr/>
        </p:nvSpPr>
        <p:spPr>
          <a:xfrm>
            <a:off x="4046706" y="3550596"/>
            <a:ext cx="2615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Альбом «Весна»</a:t>
            </a:r>
          </a:p>
        </p:txBody>
      </p:sp>
    </p:spTree>
    <p:extLst>
      <p:ext uri="{BB962C8B-B14F-4D97-AF65-F5344CB8AC3E}">
        <p14:creationId xmlns:p14="http://schemas.microsoft.com/office/powerpoint/2010/main" val="8554092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0B4982F-9E00-82F2-BA42-6F73EBF923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97563">
            <a:off x="416840" y="608246"/>
            <a:ext cx="4962556" cy="336523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8DB9C2F-55FB-3385-CCB8-F57534F2F0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66304">
            <a:off x="3733922" y="930882"/>
            <a:ext cx="4991662" cy="390753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BD4629E-03FF-C85D-A039-45FB88DAB1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976010">
            <a:off x="6832941" y="2857369"/>
            <a:ext cx="4620211" cy="31691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0209746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D6A3124-FA29-4762-B702-F3C9437349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267262">
            <a:off x="514616" y="527007"/>
            <a:ext cx="5743970" cy="363934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E73CE7A-7ABC-3CF8-BDC9-6DE9C2132A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9566">
            <a:off x="3775086" y="2004043"/>
            <a:ext cx="5038175" cy="321970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39BDB43-A9D2-0B34-23B5-455C860E7C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8" r="11466"/>
          <a:stretch/>
        </p:blipFill>
        <p:spPr>
          <a:xfrm rot="20966418">
            <a:off x="7397167" y="3368524"/>
            <a:ext cx="4046708" cy="291100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6309531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07CE80-4C30-4051-878A-EEC9BB814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5634" y="365125"/>
            <a:ext cx="8728165" cy="1325563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Проекты и дидактические игры</a:t>
            </a:r>
          </a:p>
        </p:txBody>
      </p:sp>
      <p:pic>
        <p:nvPicPr>
          <p:cNvPr id="4" name="Рисунок 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46401F73-02DF-42E8-9860-AAFBC947B1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526" y="1800518"/>
            <a:ext cx="2951768" cy="393569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FEBB916-D39E-4A0D-921E-EE4C62FCBF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297" y="1800518"/>
            <a:ext cx="2951768" cy="393569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 descr="Изображение выглядит как текст, компьютер&#10;&#10;Автоматически созданное описание">
            <a:extLst>
              <a:ext uri="{FF2B5EF4-FFF2-40B4-BE49-F238E27FC236}">
                <a16:creationId xmlns:a16="http://schemas.microsoft.com/office/drawing/2014/main" id="{09A75CF1-91D3-4140-977B-6E4F40D668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336" y="1800518"/>
            <a:ext cx="3017953" cy="402393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15782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6CB8857-1C76-4A9C-AFD3-CF2BAC628E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39320" y="821309"/>
            <a:ext cx="3429000" cy="4572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AC95470-F0B3-495E-98EC-709BF6261C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571" y="823664"/>
            <a:ext cx="3425465" cy="456728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A14AB3C-3196-77CF-2572-D4E07D8B9406}"/>
              </a:ext>
            </a:extLst>
          </p:cNvPr>
          <p:cNvSpPr txBox="1"/>
          <p:nvPr/>
        </p:nvSpPr>
        <p:spPr>
          <a:xfrm>
            <a:off x="418289" y="535021"/>
            <a:ext cx="57782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 «Съедобно – не съедобно»</a:t>
            </a:r>
          </a:p>
        </p:txBody>
      </p:sp>
    </p:spTree>
    <p:extLst>
      <p:ext uri="{BB962C8B-B14F-4D97-AF65-F5344CB8AC3E}">
        <p14:creationId xmlns:p14="http://schemas.microsoft.com/office/powerpoint/2010/main" val="3942281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фотография, стол, сидит, держит&#10;&#10;Автоматически созданное описание">
            <a:extLst>
              <a:ext uri="{FF2B5EF4-FFF2-40B4-BE49-F238E27FC236}">
                <a16:creationId xmlns:a16="http://schemas.microsoft.com/office/drawing/2014/main" id="{2B35AC69-0081-4C10-A756-C6461A4DF8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14174" y="-248503"/>
            <a:ext cx="2750071" cy="366676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 descr="Изображение выглядит как фотография, много, стол, закрытый&#10;&#10;Автоматически созданное описание">
            <a:extLst>
              <a:ext uri="{FF2B5EF4-FFF2-40B4-BE49-F238E27FC236}">
                <a16:creationId xmlns:a16="http://schemas.microsoft.com/office/drawing/2014/main" id="{82E00271-7219-4F25-B000-EFF8D16B63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14176" y="3099970"/>
            <a:ext cx="2750070" cy="366676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 descr="Изображение выглядит как стол&#10;&#10;Автоматически созданное описание">
            <a:extLst>
              <a:ext uri="{FF2B5EF4-FFF2-40B4-BE49-F238E27FC236}">
                <a16:creationId xmlns:a16="http://schemas.microsoft.com/office/drawing/2014/main" id="{B86A5DC9-B18B-4BC7-BF6B-134ACADE5B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215831" y="-248508"/>
            <a:ext cx="2750071" cy="366676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E0191D0-9865-4B13-9552-0D415C3603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482" y="3558312"/>
            <a:ext cx="3666765" cy="275007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3841196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958F77-CD17-4E23-B584-E614B48B5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Патриотический </a:t>
            </a:r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</a:t>
            </a:r>
            <a:b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центре содержится материал по ознакомлению с родным городом, страной, государственной символикой, дидактические игры.</a:t>
            </a:r>
            <a:endParaRPr lang="ru-RU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Изображение выглядит как стол, сидит, различные, много&#10;&#10;Автоматически созданное описание">
            <a:extLst>
              <a:ext uri="{FF2B5EF4-FFF2-40B4-BE49-F238E27FC236}">
                <a16:creationId xmlns:a16="http://schemas.microsoft.com/office/drawing/2014/main" id="{E4D9E53F-EC98-42AA-8F68-E2A69E3A5F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656"/>
          <a:stretch>
            <a:fillRect/>
          </a:stretch>
        </p:blipFill>
        <p:spPr>
          <a:xfrm>
            <a:off x="838200" y="2297131"/>
            <a:ext cx="4572000" cy="278928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DEB92E9-14F9-2678-A860-2D3E81B0C8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824" y="1806642"/>
            <a:ext cx="2934916" cy="391322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9492891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C8F255-9297-44D3-A2F5-A4ABDFF00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9007"/>
            <a:ext cx="10515600" cy="129322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Наша приемная</a:t>
            </a:r>
            <a:b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нашей приёмной находится информационный уголок для родителей, где они могут ознакомится с режимом дня, сеткой занятий, информацией о работе детского сада. Систематически выставляются сезонные ширмы.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7DC5BB4-9021-98A9-4B50-E95230CC82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303" y="1575881"/>
            <a:ext cx="2511560" cy="44649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2326845-0EAB-1729-3AD1-8B83D07B90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897" y="1575881"/>
            <a:ext cx="3443592" cy="45914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98245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внутренний, полка, книга, много&#10;&#10;Автоматически созданное описание">
            <a:extLst>
              <a:ext uri="{FF2B5EF4-FFF2-40B4-BE49-F238E27FC236}">
                <a16:creationId xmlns:a16="http://schemas.microsoft.com/office/drawing/2014/main" id="{E8CE5DE6-7110-4D0F-ACC6-9778ACB00D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05"/>
          <a:stretch>
            <a:fillRect/>
          </a:stretch>
        </p:blipFill>
        <p:spPr>
          <a:xfrm>
            <a:off x="1924902" y="1449420"/>
            <a:ext cx="3586670" cy="268259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 descr="Изображение выглядит как внутренний, ребенок, маленький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D630AC75-618C-403C-A539-9C98D9492A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572" y="896485"/>
            <a:ext cx="3586670" cy="478222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4267503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E2A27B4-2FA5-5CD5-B7ED-E8610F5F70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11" y="156859"/>
            <a:ext cx="5817140" cy="327214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9C40CA7-74DA-D905-B32B-EA2576E372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11" y="3506820"/>
            <a:ext cx="5817140" cy="327214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067620F-B955-3838-6E91-2F4D3E6FBB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1" r="10558"/>
          <a:stretch/>
        </p:blipFill>
        <p:spPr>
          <a:xfrm>
            <a:off x="6342434" y="1650700"/>
            <a:ext cx="5107021" cy="349219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8111BD0-EF90-02E4-0E62-B40E27A68035}"/>
              </a:ext>
            </a:extLst>
          </p:cNvPr>
          <p:cNvSpPr txBox="1"/>
          <p:nvPr/>
        </p:nvSpPr>
        <p:spPr>
          <a:xfrm>
            <a:off x="6605081" y="398834"/>
            <a:ext cx="34435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Альбомы о нашей исторической земле</a:t>
            </a:r>
          </a:p>
        </p:txBody>
      </p:sp>
    </p:spTree>
    <p:extLst>
      <p:ext uri="{BB962C8B-B14F-4D97-AF65-F5344CB8AC3E}">
        <p14:creationId xmlns:p14="http://schemas.microsoft.com/office/powerpoint/2010/main" val="23124574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9D8CCBE-52AE-41A9-CDA6-CD5289103C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62" y="128282"/>
            <a:ext cx="5340485" cy="300402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1A4BB5D-D598-32CD-7C88-323509CD4D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671" y="2671455"/>
            <a:ext cx="5661499" cy="318459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D1C7238-926B-98AD-A6B1-DBE6CA9D83C5}"/>
              </a:ext>
            </a:extLst>
          </p:cNvPr>
          <p:cNvSpPr txBox="1"/>
          <p:nvPr/>
        </p:nvSpPr>
        <p:spPr>
          <a:xfrm>
            <a:off x="6556443" y="690664"/>
            <a:ext cx="35019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Альбом «Народы РФ и их традиции»</a:t>
            </a:r>
          </a:p>
        </p:txBody>
      </p:sp>
    </p:spTree>
    <p:extLst>
      <p:ext uri="{BB962C8B-B14F-4D97-AF65-F5344CB8AC3E}">
        <p14:creationId xmlns:p14="http://schemas.microsoft.com/office/powerpoint/2010/main" val="11855470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2549A3F-F304-9455-B5C9-A36ED74CA3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89" y="217656"/>
            <a:ext cx="6322979" cy="35566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CF6C795-FC22-0FF1-4E3F-B788D03D33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622" y="2633155"/>
            <a:ext cx="6819089" cy="383573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2177245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E7D96D4-5B13-6521-6507-06E85FC2A2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30" y="199416"/>
            <a:ext cx="6459166" cy="363328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9CA82AC-F0D3-5614-70D5-A2CAF3E285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726473" y="675463"/>
            <a:ext cx="3447240" cy="612842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CE2376-993E-F6AD-0F92-E1B2685541AA}"/>
              </a:ext>
            </a:extLst>
          </p:cNvPr>
          <p:cNvSpPr txBox="1"/>
          <p:nvPr/>
        </p:nvSpPr>
        <p:spPr>
          <a:xfrm>
            <a:off x="7548664" y="496111"/>
            <a:ext cx="25875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Оренбургская область – наша малая Родина!</a:t>
            </a:r>
          </a:p>
        </p:txBody>
      </p:sp>
    </p:spTree>
    <p:extLst>
      <p:ext uri="{BB962C8B-B14F-4D97-AF65-F5344CB8AC3E}">
        <p14:creationId xmlns:p14="http://schemas.microsoft.com/office/powerpoint/2010/main" val="17486354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CCD6BFD-22D1-12C2-6EAB-64EB64D0FB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61"/>
          <a:stretch/>
        </p:blipFill>
        <p:spPr>
          <a:xfrm>
            <a:off x="907914" y="126460"/>
            <a:ext cx="3857625" cy="442608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AAD30E8-0833-9DA6-5A88-F8DD41A6D6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180" y="126460"/>
            <a:ext cx="5545906" cy="400778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EF86824-F57C-821F-C9FA-E5ADCA86D3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312" y="3085624"/>
            <a:ext cx="4093558" cy="294864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480C802-A648-B155-24B1-44FDB6E87B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647" y="3070825"/>
            <a:ext cx="3512226" cy="296344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2115322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14B459D-D8E0-473C-9021-B601317F92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78118" y="472124"/>
            <a:ext cx="3841423" cy="512189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 descr="Изображение выглядит как внутренний, стол, сидит, окно&#10;&#10;Автоматически созданное описание">
            <a:extLst>
              <a:ext uri="{FF2B5EF4-FFF2-40B4-BE49-F238E27FC236}">
                <a16:creationId xmlns:a16="http://schemas.microsoft.com/office/drawing/2014/main" id="{9AD7FC7A-AA33-4612-B405-461DED6BBC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961" y="593888"/>
            <a:ext cx="3375974" cy="450129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3373127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стол, сидит, сумка, продукт&#10;&#10;Автоматически созданное описание">
            <a:extLst>
              <a:ext uri="{FF2B5EF4-FFF2-40B4-BE49-F238E27FC236}">
                <a16:creationId xmlns:a16="http://schemas.microsoft.com/office/drawing/2014/main" id="{940CE1EC-13F1-4354-994E-3158C1B2F8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97" y="1282044"/>
            <a:ext cx="2951768" cy="393569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 descr="Изображение выглядит как внутренний, комната, окно, сидит&#10;&#10;Автоматически созданное описание">
            <a:extLst>
              <a:ext uri="{FF2B5EF4-FFF2-40B4-BE49-F238E27FC236}">
                <a16:creationId xmlns:a16="http://schemas.microsoft.com/office/drawing/2014/main" id="{D89759CF-98E5-435E-AD6F-4F46D95FC6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510" y="1282042"/>
            <a:ext cx="2951768" cy="393569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 descr="Изображение выглядит как внутренний, стол, снег, сидит&#10;&#10;Автоматически созданное описание">
            <a:extLst>
              <a:ext uri="{FF2B5EF4-FFF2-40B4-BE49-F238E27FC236}">
                <a16:creationId xmlns:a16="http://schemas.microsoft.com/office/drawing/2014/main" id="{7A7CEA6F-BE0C-4A72-8C2E-A62BD31B43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823" y="1282042"/>
            <a:ext cx="2951769" cy="393569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4169307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много, закрытый, фотография, различные&#10;&#10;Автоматически созданное описание">
            <a:extLst>
              <a:ext uri="{FF2B5EF4-FFF2-40B4-BE49-F238E27FC236}">
                <a16:creationId xmlns:a16="http://schemas.microsoft.com/office/drawing/2014/main" id="{3BFF3CA9-C23C-4281-B752-F82F9601A3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70193" y="225453"/>
            <a:ext cx="4246777" cy="566236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 descr="Изображение выглядит как стол, еда, знак&#10;&#10;Автоматически созданное описание">
            <a:extLst>
              <a:ext uri="{FF2B5EF4-FFF2-40B4-BE49-F238E27FC236}">
                <a16:creationId xmlns:a16="http://schemas.microsoft.com/office/drawing/2014/main" id="{78CD9C5D-9D52-4602-9C9E-FE821DAE92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75109" y="933250"/>
            <a:ext cx="5662369" cy="424677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3908352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внутренний, стол, маленький, держит&#10;&#10;Автоматически созданное описание">
            <a:extLst>
              <a:ext uri="{FF2B5EF4-FFF2-40B4-BE49-F238E27FC236}">
                <a16:creationId xmlns:a16="http://schemas.microsoft.com/office/drawing/2014/main" id="{908B851A-210E-4215-ADE0-0EEA2E073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34186" y="1272618"/>
            <a:ext cx="5147034" cy="38602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C2808D8-2F49-437C-862B-FE49333CAA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510782" y="1272616"/>
            <a:ext cx="5147037" cy="386027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5212867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6E5FED9-C56D-7A20-2FF8-D6DED262E5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78" y="184825"/>
            <a:ext cx="3049622" cy="406616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2DDFC7B-6EB6-B390-B6B0-895A99A9AC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003" y="992220"/>
            <a:ext cx="3246607" cy="4328809"/>
          </a:xfrm>
          <a:prstGeom prst="rect">
            <a:avLst/>
          </a:prstGeom>
          <a:ln w="190500" cap="sq">
            <a:solidFill>
              <a:schemeClr val="bg1">
                <a:lumMod val="8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D9234A3-F051-E179-0E04-E734537F2D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213" y="184825"/>
            <a:ext cx="3049622" cy="406616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6560344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F6460BE-8E27-40BE-ADB3-1F529812C1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84" y="103695"/>
            <a:ext cx="2923488" cy="389798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 descr="Изображение выглядит как холодильник, сидит, закрытый, коробка&#10;&#10;Автоматически созданное описание">
            <a:extLst>
              <a:ext uri="{FF2B5EF4-FFF2-40B4-BE49-F238E27FC236}">
                <a16:creationId xmlns:a16="http://schemas.microsoft.com/office/drawing/2014/main" id="{82A27EC2-4551-43BC-8468-04CFEBBF2C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187" y="103693"/>
            <a:ext cx="2251827" cy="300243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 descr="Изображение выглядит как полка, сидит, маленький, прилавок&#10;&#10;Автоматически созданное описание">
            <a:extLst>
              <a:ext uri="{FF2B5EF4-FFF2-40B4-BE49-F238E27FC236}">
                <a16:creationId xmlns:a16="http://schemas.microsoft.com/office/drawing/2014/main" id="{54499D88-0A81-4A93-882C-EC7FDDC2C3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606478" y="590941"/>
            <a:ext cx="3897986" cy="292349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D80D529-29F1-4E73-9B7A-EFCB9C7F00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207104" y="2913668"/>
            <a:ext cx="3091992" cy="41226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6539704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стол&#10;&#10;Автоматически созданное описание">
            <a:extLst>
              <a:ext uri="{FF2B5EF4-FFF2-40B4-BE49-F238E27FC236}">
                <a16:creationId xmlns:a16="http://schemas.microsoft.com/office/drawing/2014/main" id="{7C4A1459-9672-4ED7-868A-3F5A4251FD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455661" y="1528812"/>
            <a:ext cx="5067168" cy="38003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 descr="Изображение выглядит как полка, сидит, маленький, прилавок&#10;&#10;Автоматически созданное описание">
            <a:extLst>
              <a:ext uri="{FF2B5EF4-FFF2-40B4-BE49-F238E27FC236}">
                <a16:creationId xmlns:a16="http://schemas.microsoft.com/office/drawing/2014/main" id="{51EF0A96-6879-4D69-B6B9-A46E581C5F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194055" y="652216"/>
            <a:ext cx="3332374" cy="24992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 descr="Изображение выглядит как полка, сидит, маленький, прилавок&#10;&#10;Автоматически созданное описание">
            <a:extLst>
              <a:ext uri="{FF2B5EF4-FFF2-40B4-BE49-F238E27FC236}">
                <a16:creationId xmlns:a16="http://schemas.microsoft.com/office/drawing/2014/main" id="{B964D65E-5439-460E-B637-5820C55FD4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342615" y="652216"/>
            <a:ext cx="3332374" cy="24992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 descr="Изображение выглядит как доска, деревянный, стол, дисплей&#10;&#10;Автоматически созданное описание">
            <a:extLst>
              <a:ext uri="{FF2B5EF4-FFF2-40B4-BE49-F238E27FC236}">
                <a16:creationId xmlns:a16="http://schemas.microsoft.com/office/drawing/2014/main" id="{B7D9D77C-D032-45BB-BDFA-3C41AD8B7A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834354"/>
            <a:ext cx="3717303" cy="278797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1811645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C65EC0-FB54-4FD8-8EF0-C5AE16225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332410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 – эстетическое развитие</a:t>
            </a:r>
            <a:b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оснащён материалами для продуктивной и творческой деятельности.</a:t>
            </a:r>
            <a:endParaRPr lang="ru-RU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Изображение выглядит как внутренний, полка, стол, сидит&#10;&#10;Автоматически созданное описание">
            <a:extLst>
              <a:ext uri="{FF2B5EF4-FFF2-40B4-BE49-F238E27FC236}">
                <a16:creationId xmlns:a16="http://schemas.microsoft.com/office/drawing/2014/main" id="{21F707E6-269B-458B-A54C-07CBD97D4F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267" y="1536570"/>
            <a:ext cx="3262853" cy="435047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 descr="Изображение выглядит как внутренний, полка, сидит, стол&#10;&#10;Автоматически созданное описание">
            <a:extLst>
              <a:ext uri="{FF2B5EF4-FFF2-40B4-BE49-F238E27FC236}">
                <a16:creationId xmlns:a16="http://schemas.microsoft.com/office/drawing/2014/main" id="{95D0D00A-BF2D-49FC-9EC3-C44A40A135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187" y="1536570"/>
            <a:ext cx="3262853" cy="435047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9256851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внутренний, маленький, стол, сидит&#10;&#10;Автоматически созданное описание">
            <a:extLst>
              <a:ext uri="{FF2B5EF4-FFF2-40B4-BE49-F238E27FC236}">
                <a16:creationId xmlns:a16="http://schemas.microsoft.com/office/drawing/2014/main" id="{C5479CF1-2CE9-4888-9E50-ADBA83384C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839" y="1008667"/>
            <a:ext cx="3381965" cy="450928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 descr="Изображение выглядит как внутренний, полка, книга, стол&#10;&#10;Автоматически созданное описание">
            <a:extLst>
              <a:ext uri="{FF2B5EF4-FFF2-40B4-BE49-F238E27FC236}">
                <a16:creationId xmlns:a16="http://schemas.microsoft.com/office/drawing/2014/main" id="{241776ED-493C-4CBB-9206-D6F6343C50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998" y="1008667"/>
            <a:ext cx="3381965" cy="450928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9769912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95E6491-F524-BF02-3E7C-1FA09D0FB6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07" b="24074"/>
          <a:stretch/>
        </p:blipFill>
        <p:spPr>
          <a:xfrm rot="15734343">
            <a:off x="584736" y="188370"/>
            <a:ext cx="2972915" cy="323018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3B60A93-9F09-A3B2-6777-C90476B50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1620">
            <a:off x="6318308" y="464072"/>
            <a:ext cx="2853958" cy="507370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ACE480D-E755-BD36-8B59-619524D87C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1537">
            <a:off x="873228" y="3379816"/>
            <a:ext cx="5041345" cy="283575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3455132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741A9B5-E0FE-4409-FA78-8DD1F8C8F4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51" y="208535"/>
            <a:ext cx="5457217" cy="306968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DD563B7-C056-8214-0024-1DD2E60F2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51" y="3579782"/>
            <a:ext cx="5457217" cy="306968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562F4DA-B544-F4D6-6643-4ECA005F42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481" y="1488939"/>
            <a:ext cx="5826868" cy="327761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6357493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C4F17A-0735-4938-98F4-9D961084A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5943"/>
            <a:ext cx="10515600" cy="131934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Речевое развитие</a:t>
            </a:r>
            <a:b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центре речевого развития подобраны наборы предметных и сюжетных картинок, схемы – опоры для составления рассказов – описаний, беседы по сюжетным картинкам, игры по  речевому развитию детей.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Изображение выглядит как сидит, наполненный, много, комната&#10;&#10;Автоматически созданное описание">
            <a:extLst>
              <a:ext uri="{FF2B5EF4-FFF2-40B4-BE49-F238E27FC236}">
                <a16:creationId xmlns:a16="http://schemas.microsoft.com/office/drawing/2014/main" id="{3A17E177-A6DC-4DF9-BE2A-33024451FB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994" y="1860014"/>
            <a:ext cx="3107310" cy="41430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 descr="Изображение выглядит как стол, внутренний, сидит, маленький&#10;&#10;Автоматически созданное описание">
            <a:extLst>
              <a:ext uri="{FF2B5EF4-FFF2-40B4-BE49-F238E27FC236}">
                <a16:creationId xmlns:a16="http://schemas.microsoft.com/office/drawing/2014/main" id="{BCB56A36-EF22-4B43-8AF1-004B129068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831" y="1847196"/>
            <a:ext cx="3107310" cy="41430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9442578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стол&#10;&#10;Автоматически созданное описание">
            <a:extLst>
              <a:ext uri="{FF2B5EF4-FFF2-40B4-BE49-F238E27FC236}">
                <a16:creationId xmlns:a16="http://schemas.microsoft.com/office/drawing/2014/main" id="{E13C7215-D4FD-45D8-B67F-2D38424344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475" y="480766"/>
            <a:ext cx="3998339" cy="533111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 descr="Изображение выглядит как стол, рабочий стол, полка&#10;&#10;Автоматически созданное описание">
            <a:extLst>
              <a:ext uri="{FF2B5EF4-FFF2-40B4-BE49-F238E27FC236}">
                <a16:creationId xmlns:a16="http://schemas.microsoft.com/office/drawing/2014/main" id="{A002E4E6-B423-4E26-8465-872BACF66F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355" y="1216187"/>
            <a:ext cx="5147035" cy="38602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32601423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еда&#10;&#10;Автоматически созданное описание">
            <a:extLst>
              <a:ext uri="{FF2B5EF4-FFF2-40B4-BE49-F238E27FC236}">
                <a16:creationId xmlns:a16="http://schemas.microsoft.com/office/drawing/2014/main" id="{C17D206B-0239-46F2-ACF6-D3E2F684F7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048" y="801279"/>
            <a:ext cx="3616358" cy="482181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CD273B7B-0809-4380-A4D9-7D2663F26D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363068" y="1404006"/>
            <a:ext cx="4821812" cy="361635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07849121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B7C8653-4E43-46C5-8991-9C054099F7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23654" y="1121789"/>
            <a:ext cx="5423554" cy="406766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 descr="Изображение выглядит как текст, комната, холодильник&#10;&#10;Автоматически созданное описание">
            <a:extLst>
              <a:ext uri="{FF2B5EF4-FFF2-40B4-BE49-F238E27FC236}">
                <a16:creationId xmlns:a16="http://schemas.microsoft.com/office/drawing/2014/main" id="{2C0A4B97-AF7C-4177-8A0D-8189860AD1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992306" y="1121789"/>
            <a:ext cx="5423554" cy="406766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4228950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554098-0CA1-464A-BB7D-17953F784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42385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Уголок дежурных</a:t>
            </a:r>
            <a:b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Большое  значение  в развитии личностных качеств ребёнка имеет труд. Трудовые поручения и дежурства становятся неотъемлемой частью образовательного процесса в группе.</a:t>
            </a:r>
            <a:endParaRPr lang="ru-RU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665AAFB-1674-49AD-B20A-0CC624EFC2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801" y="1609037"/>
            <a:ext cx="2834397" cy="37791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14547629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монитор, часы, держит, передний&#10;&#10;Автоматически созданное описание">
            <a:extLst>
              <a:ext uri="{FF2B5EF4-FFF2-40B4-BE49-F238E27FC236}">
                <a16:creationId xmlns:a16="http://schemas.microsoft.com/office/drawing/2014/main" id="{8B8F68FF-7C17-4D40-914D-D8112B47F0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072" y="735291"/>
            <a:ext cx="3722409" cy="496321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BB5F825-47B2-46B6-8323-39CDFDF97A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279" y="735291"/>
            <a:ext cx="3722409" cy="496321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17305570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8D96D78-178A-7AEF-0C13-A5A32C2F58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04" y="155642"/>
            <a:ext cx="2987708" cy="531148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CAFA6A5-AAE9-0F15-FEC0-4586A1EB10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469" y="155642"/>
            <a:ext cx="2987708" cy="53114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C260985-FB1A-0592-F480-9C715ADB59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436" y="155641"/>
            <a:ext cx="2987708" cy="531148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7D4E413-3FB6-DC95-F89B-D5DAD7778EBD}"/>
              </a:ext>
            </a:extLst>
          </p:cNvPr>
          <p:cNvSpPr txBox="1"/>
          <p:nvPr/>
        </p:nvSpPr>
        <p:spPr>
          <a:xfrm>
            <a:off x="1048395" y="5544765"/>
            <a:ext cx="22011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Театр на палочке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C73E98-EE98-0DF4-4A69-731932B009C7}"/>
              </a:ext>
            </a:extLst>
          </p:cNvPr>
          <p:cNvSpPr txBox="1"/>
          <p:nvPr/>
        </p:nvSpPr>
        <p:spPr>
          <a:xfrm>
            <a:off x="5032949" y="5536312"/>
            <a:ext cx="18319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Теневой театр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939F0D-6CB0-9901-544B-FA1CA7D846EA}"/>
              </a:ext>
            </a:extLst>
          </p:cNvPr>
          <p:cNvSpPr txBox="1"/>
          <p:nvPr/>
        </p:nvSpPr>
        <p:spPr>
          <a:xfrm>
            <a:off x="9072461" y="5536312"/>
            <a:ext cx="20711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Мнемотаблицы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033410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набитый, собака, еда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2A17C71E-9F06-4E2B-AF48-B9D739B26A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74" y="405353"/>
            <a:ext cx="4031529" cy="302364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 descr="Изображение выглядит как внутренний, игрушка, сидит, набитый&#10;&#10;Автоматически созданное описание">
            <a:extLst>
              <a:ext uri="{FF2B5EF4-FFF2-40B4-BE49-F238E27FC236}">
                <a16:creationId xmlns:a16="http://schemas.microsoft.com/office/drawing/2014/main" id="{FC87431F-C22F-49E9-ACD7-C17AAE335D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507" y="1065227"/>
            <a:ext cx="3206292" cy="42750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 descr="Изображение выглядит как внутренний, стол, маленький, сидит&#10;&#10;Автоматически созданное описание">
            <a:extLst>
              <a:ext uri="{FF2B5EF4-FFF2-40B4-BE49-F238E27FC236}">
                <a16:creationId xmlns:a16="http://schemas.microsoft.com/office/drawing/2014/main" id="{7405F737-25EF-49A1-A8C6-926A5D3CD0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103" y="2347273"/>
            <a:ext cx="3206293" cy="42750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28903740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внутренний, много, множество, закрытый&#10;&#10;Автоматически созданное описание">
            <a:extLst>
              <a:ext uri="{FF2B5EF4-FFF2-40B4-BE49-F238E27FC236}">
                <a16:creationId xmlns:a16="http://schemas.microsoft.com/office/drawing/2014/main" id="{CA317167-1329-4EE1-85AD-E76D9C1F4D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31" y="245097"/>
            <a:ext cx="4775855" cy="636780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 descr="Изображение выглядит как закрытый, фотография, много, в линейку&#10;&#10;Автоматически созданное описание">
            <a:extLst>
              <a:ext uri="{FF2B5EF4-FFF2-40B4-BE49-F238E27FC236}">
                <a16:creationId xmlns:a16="http://schemas.microsoft.com/office/drawing/2014/main" id="{9B230D55-0A2D-4BEA-8E83-BB94802BF7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026" y="245097"/>
            <a:ext cx="4775855" cy="636780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83052953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5B1FE0-1F16-44A8-A4C7-03E18285C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Физическое развитие</a:t>
            </a:r>
            <a:b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физического развития содержит физическое оборудование: мячи разных размеров по количеству детей, гимнастические палки, кегли, скакалки, атрибуты к подвижным играм. </a:t>
            </a:r>
            <a:endParaRPr lang="ru-RU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F25B803-DE53-9D60-0CD9-B111E12B59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234" y="1715007"/>
            <a:ext cx="4054813" cy="405481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61064885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внутренний, игрушка, сидит, маленький&#10;&#10;Автоматически созданное описание">
            <a:extLst>
              <a:ext uri="{FF2B5EF4-FFF2-40B4-BE49-F238E27FC236}">
                <a16:creationId xmlns:a16="http://schemas.microsoft.com/office/drawing/2014/main" id="{69E86290-A82D-4A05-8431-A875FE4095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03" y="1234910"/>
            <a:ext cx="5134465" cy="385084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 descr="Изображение выглядит как внутренний, стол, сидит, офис&#10;&#10;Автоматически созданное описание">
            <a:extLst>
              <a:ext uri="{FF2B5EF4-FFF2-40B4-BE49-F238E27FC236}">
                <a16:creationId xmlns:a16="http://schemas.microsoft.com/office/drawing/2014/main" id="{CDD3889A-626C-4982-A6AC-70250200E6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944" y="1234910"/>
            <a:ext cx="5134465" cy="385084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40730331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внутренний, маленький, ребенок, цветной&#10;&#10;Автоматически созданное описание">
            <a:extLst>
              <a:ext uri="{FF2B5EF4-FFF2-40B4-BE49-F238E27FC236}">
                <a16:creationId xmlns:a16="http://schemas.microsoft.com/office/drawing/2014/main" id="{1C99E9A5-DD0C-4DA5-BA60-C450953A22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87" y="1150071"/>
            <a:ext cx="5775488" cy="433161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 descr="Изображение выглядит как внутренний, стол, сидит, прилавок&#10;&#10;Автоматически созданное описание">
            <a:extLst>
              <a:ext uri="{FF2B5EF4-FFF2-40B4-BE49-F238E27FC236}">
                <a16:creationId xmlns:a16="http://schemas.microsoft.com/office/drawing/2014/main" id="{B5573FE9-4DAE-4A2F-8BF7-8A4DDA9C66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984" y="1150071"/>
            <a:ext cx="5775488" cy="433161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8562292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2474596-6978-C8F4-A04A-2323B5D530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62" y="170234"/>
            <a:ext cx="6096000" cy="3429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E45D48-6651-8A2C-6680-EF719DE2CB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413" y="2631333"/>
            <a:ext cx="6096000" cy="3429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262EF0-77CA-1D47-86D1-803D38E3EDC8}"/>
              </a:ext>
            </a:extLst>
          </p:cNvPr>
          <p:cNvSpPr txBox="1"/>
          <p:nvPr/>
        </p:nvSpPr>
        <p:spPr>
          <a:xfrm>
            <a:off x="6828817" y="1423069"/>
            <a:ext cx="3825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Дыхательные  тренажеры</a:t>
            </a:r>
          </a:p>
        </p:txBody>
      </p:sp>
    </p:spTree>
    <p:extLst>
      <p:ext uri="{BB962C8B-B14F-4D97-AF65-F5344CB8AC3E}">
        <p14:creationId xmlns:p14="http://schemas.microsoft.com/office/powerpoint/2010/main" val="12898782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E64CFA-1330-4AE0-8F6F-1101CD8D3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 – коммуникативное развитие</a:t>
            </a:r>
            <a:b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Позволяет ребёнку занять своё место в обществе в качестве полноценного члена этого общества и осуществляется широким набором универсальных средств, содержание которых, специфично для определённого общества, социального слоя и возраста.</a:t>
            </a:r>
            <a:b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9E4968B-72D0-4FA7-9306-E61330B42D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3474720" cy="463296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D84D1FC-6304-407A-9E00-1F758112F3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712" y="1916430"/>
            <a:ext cx="5212080" cy="390906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1306910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D0B966D-5B55-4A8A-928E-9D09DD2805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1402080"/>
            <a:ext cx="5730240" cy="42976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D9417C1-E601-4812-9824-BCCE031748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160" y="1402080"/>
            <a:ext cx="5730240" cy="42976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3594495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68ED94E-2286-430F-877D-7EF8A14220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1440"/>
            <a:ext cx="5842000" cy="43815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664C44A-B67D-4454-B3B9-49E62D6CEE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361440"/>
            <a:ext cx="5842000" cy="43815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4061892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9E74455-E018-42A5-818B-F1D039D167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41" y="314960"/>
            <a:ext cx="5459306" cy="40944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CBCDB70-15B4-4069-B04F-019D332E70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775" y="411480"/>
            <a:ext cx="4339590" cy="578612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15930749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542</TotalTime>
  <Words>410</Words>
  <Application>Microsoft Office PowerPoint</Application>
  <PresentationFormat>Широкоэкранный</PresentationFormat>
  <Paragraphs>31</Paragraphs>
  <Slides>57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62" baseType="lpstr">
      <vt:lpstr>Arial</vt:lpstr>
      <vt:lpstr>Calibri</vt:lpstr>
      <vt:lpstr>Calibri Light</vt:lpstr>
      <vt:lpstr>Times New Roman</vt:lpstr>
      <vt:lpstr>Тема Office</vt:lpstr>
      <vt:lpstr>Добро пожаловать в группу «Фантазёры» Предметно-пространственная среда в группе организована с учётом требований ФГОС, где прослеживаются все 5 образовательных областей</vt:lpstr>
      <vt:lpstr>Презентация PowerPoint</vt:lpstr>
      <vt:lpstr>Наша приемная В нашей приёмной находится информационный уголок для родителей, где они могут ознакомится с режимом дня, сеткой занятий, информацией о работе детского сада. Систематически выставляются сезонные ширмы.</vt:lpstr>
      <vt:lpstr>Презентация PowerPoint</vt:lpstr>
      <vt:lpstr>Уголок дежурных Большое  значение  в развитии личностных качеств ребёнка имеет труд. Трудовые поручения и дежурства становятся неотъемлемой частью образовательного процесса в группе.</vt:lpstr>
      <vt:lpstr>Социально – коммуникативное развитие Позволяет ребёнку занять своё место в обществе в качестве полноценного члена этого общества и осуществляется широким набором универсальных средств, содержание которых, специфично для определённого общества, социального слоя и возраста.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Центр уединения Это место, где ребёнок ощущает себя в полной безопасности, здесь он может побыть наедине с собой, успокоиться и расслабиться, поиграть с любимым предметом или игрушкой, рассмотреть интересную книгу или просто мечтать.</vt:lpstr>
      <vt:lpstr>Познавательное развитие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2. Центр природы Содержит различные виды комнатных растений на которых удобно демонстрировать видоизменения частей растения. Важным составляющим уголка природы является календарь природы, дневник наблюдений, схемы по уходу за растениями.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Проекты и дидактические игры</vt:lpstr>
      <vt:lpstr>Презентация PowerPoint</vt:lpstr>
      <vt:lpstr>Презентация PowerPoint</vt:lpstr>
      <vt:lpstr>3. Патриотический центр В центре содержится материал по ознакомлению с родным городом, страной, государственной символикой, дидактические игры.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Художественно – эстетическое развитие Центр оснащён материалами для продуктивной и творческой деятельности.</vt:lpstr>
      <vt:lpstr>Презентация PowerPoint</vt:lpstr>
      <vt:lpstr>Презентация PowerPoint</vt:lpstr>
      <vt:lpstr>Презентация PowerPoint</vt:lpstr>
      <vt:lpstr>Речевое развитие В центре речевого развития подобраны наборы предметных и сюжетных картинок, схемы – опоры для составления рассказов – описаний, беседы по сюжетным картинкам, игры по  речевому развитию детей.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Физическое развитие Центр физического развития содержит физическое оборудование: мячи разных размеров по количеству детей, гимнастические палки, кегли, скакалки, атрибуты к подвижным играм. 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Добро пожаловать в группу «Смешарики»</dc:title>
  <dc:creator>User User</dc:creator>
  <cp:lastModifiedBy>Надежда Бернард</cp:lastModifiedBy>
  <cp:revision>25</cp:revision>
  <dcterms:created xsi:type="dcterms:W3CDTF">2020-04-22T10:33:04Z</dcterms:created>
  <dcterms:modified xsi:type="dcterms:W3CDTF">2026-03-20T04:41:51Z</dcterms:modified>
</cp:coreProperties>
</file>