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71" r:id="rId4"/>
    <p:sldId id="272" r:id="rId5"/>
    <p:sldId id="274" r:id="rId6"/>
    <p:sldId id="275" r:id="rId7"/>
    <p:sldId id="276" r:id="rId8"/>
    <p:sldId id="267" r:id="rId9"/>
  </p:sldIdLst>
  <p:sldSz cx="9144000" cy="6858000" type="screen4x3"/>
  <p:notesSz cx="6858000" cy="9144000"/>
  <p:embeddedFontLst>
    <p:embeddedFont>
      <p:font typeface="Twinkl" panose="020B060402020202020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 SemiBold" charset="0"/>
      <p:bold r:id="rId1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DFC"/>
    <a:srgbClr val="DE1E5A"/>
    <a:srgbClr val="18A0DB"/>
    <a:srgbClr val="BC0105"/>
    <a:srgbClr val="4DB1E3"/>
    <a:srgbClr val="80C1EB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16" y="72"/>
      </p:cViewPr>
      <p:guideLst>
        <p:guide orient="horz" pos="2160"/>
        <p:guide pos="2880"/>
        <p:guide pos="340"/>
        <p:guide orient="horz" pos="3997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16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448C9E-71BC-4F8D-A2E6-EE77D0DC5F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143CC6-93B4-4321-BE6A-AF2CF454B2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006754-7A67-4419-A9D0-6B5E9685FD95}" type="datetimeFigureOut">
              <a:rPr lang="en-GB"/>
              <a:pPr>
                <a:defRPr/>
              </a:pPr>
              <a:t>28/04/2022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A272F6-5A04-4DDC-A2EF-9B61C2F9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C12C11-D5BC-424C-87BF-8696C2A8F7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7A41EFE-4A54-4641-A90D-787766E284FD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8E050C-E50E-46D2-B2CC-6DBA461D0A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F5C881-0E94-4020-95AC-AE5568C9E84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44783B-431C-4678-AD5F-1A603A48D506}" type="datetimeFigureOut">
              <a:rPr lang="en-GB"/>
              <a:pPr>
                <a:defRPr/>
              </a:pPr>
              <a:t>28/04/2022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DBCB27E-706A-429C-8DDD-EF5C3F7532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591DC2E-FB22-4415-8AFE-57A5423FC2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A1F1D-1682-412D-AA11-3E5161694B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71073-D5B7-45F4-8848-143171EBF1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6B658E8-B2D2-4169-B5D7-61D7FC553B3D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BB54ACB-A532-43EB-B4BC-3045AF8529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047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9DAF03D0-9445-4243-BBE1-EC635ECB3341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135B78E-F1A6-49F1-8115-3E7C4F0002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407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DDACB05A-CA48-4E7F-94E4-3DC9F5ED481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08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51570CB0-5158-4389-87C3-647061ECB66B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4ACF1D48-C639-4DB6-A92D-1F91ECAA87C7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257586-68DF-4468-86FE-12CE7A168641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6B5E4E-3C67-4FF8-AE44-C28FA6651C34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CC914112-AA93-4C5C-9B8E-73B2802AE9E7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340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9ED0160A-B231-4FC6-A4C5-DBE0DB6CB3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22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17CB4DC-AD9A-4AE2-9F9C-2B22845691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5FE1D96-8DE2-48CD-9233-C74FCB9917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>
            <a:extLst>
              <a:ext uri="{FF2B5EF4-FFF2-40B4-BE49-F238E27FC236}">
                <a16:creationId xmlns:a16="http://schemas.microsoft.com/office/drawing/2014/main" id="{1C4D1A7F-CE1E-4CDD-B42B-E7AC95090A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z="3600" b="0">
                <a:cs typeface="Arial" panose="020B0604020202020204" pitchFamily="34" charset="0"/>
                <a:sym typeface="Arial" panose="020B0604020202020204" pitchFamily="34" charset="0"/>
              </a:rPr>
              <a:t>What Is the Tour de France?</a:t>
            </a:r>
            <a:endParaRPr lang="en-GB" altLang="en-US" sz="3600" b="0"/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1829A155-2298-4AAA-B4BF-E9B5FF5FF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90650"/>
            <a:ext cx="76327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cs typeface="Arial" panose="020B0604020202020204" pitchFamily="34" charset="0"/>
                <a:sym typeface="Arial" panose="020B0604020202020204" pitchFamily="34" charset="0"/>
              </a:rPr>
              <a:t>The Tour de France is one of the world’s biggest bicycle races.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cs typeface="Arial" panose="020B0604020202020204" pitchFamily="34" charset="0"/>
                <a:sym typeface="Arial" panose="020B0604020202020204" pitchFamily="34" charset="0"/>
              </a:rPr>
              <a:t>Cyclists from all over the world join in. </a:t>
            </a:r>
          </a:p>
        </p:txBody>
      </p:sp>
      <p:sp>
        <p:nvSpPr>
          <p:cNvPr id="9220" name="Rectangle 1">
            <a:extLst>
              <a:ext uri="{FF2B5EF4-FFF2-40B4-BE49-F238E27FC236}">
                <a16:creationId xmlns:a16="http://schemas.microsoft.com/office/drawing/2014/main" id="{3BDAB7FF-823B-4681-B037-A7FA9CCDB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883275"/>
            <a:ext cx="763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1"/>
                </a:solidFill>
                <a:cs typeface="Arial" panose="020B0604020202020204" pitchFamily="34" charset="0"/>
                <a:sym typeface="Arial" panose="020B0604020202020204" pitchFamily="34" charset="0"/>
              </a:rPr>
              <a:t>Click on the flags to find out the names of some of the countries that will take part.</a:t>
            </a:r>
          </a:p>
        </p:txBody>
      </p:sp>
      <p:pic>
        <p:nvPicPr>
          <p:cNvPr id="7" name="UK">
            <a:extLst>
              <a:ext uri="{FF2B5EF4-FFF2-40B4-BE49-F238E27FC236}">
                <a16:creationId xmlns:a16="http://schemas.microsoft.com/office/drawing/2014/main" id="{63B67FB7-7BE6-46BD-B29C-BCD9FA2E2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2220913"/>
            <a:ext cx="11890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France">
            <a:extLst>
              <a:ext uri="{FF2B5EF4-FFF2-40B4-BE49-F238E27FC236}">
                <a16:creationId xmlns:a16="http://schemas.microsoft.com/office/drawing/2014/main" id="{F0B81ACA-9E96-43C6-98C1-82E65A48C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2216150"/>
            <a:ext cx="119697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azakhstan">
            <a:extLst>
              <a:ext uri="{FF2B5EF4-FFF2-40B4-BE49-F238E27FC236}">
                <a16:creationId xmlns:a16="http://schemas.microsoft.com/office/drawing/2014/main" id="{DB753971-941B-46E5-8AAC-296BC3471D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2216150"/>
            <a:ext cx="12160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ahrain">
            <a:extLst>
              <a:ext uri="{FF2B5EF4-FFF2-40B4-BE49-F238E27FC236}">
                <a16:creationId xmlns:a16="http://schemas.microsoft.com/office/drawing/2014/main" id="{9DD26461-6778-48BA-9D9D-61669B932C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78050"/>
            <a:ext cx="109537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USA">
            <a:extLst>
              <a:ext uri="{FF2B5EF4-FFF2-40B4-BE49-F238E27FC236}">
                <a16:creationId xmlns:a16="http://schemas.microsoft.com/office/drawing/2014/main" id="{8036ACB2-5146-461D-9937-7D247D1BB0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2270125"/>
            <a:ext cx="1114425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ermany">
            <a:extLst>
              <a:ext uri="{FF2B5EF4-FFF2-40B4-BE49-F238E27FC236}">
                <a16:creationId xmlns:a16="http://schemas.microsoft.com/office/drawing/2014/main" id="{1DC560AF-535C-4F89-855A-917A208997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4087813"/>
            <a:ext cx="107791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elgium">
            <a:extLst>
              <a:ext uri="{FF2B5EF4-FFF2-40B4-BE49-F238E27FC236}">
                <a16:creationId xmlns:a16="http://schemas.microsoft.com/office/drawing/2014/main" id="{7FEDE83B-5FDA-44FF-B73A-022EBAEB42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4071938"/>
            <a:ext cx="11049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pain">
            <a:extLst>
              <a:ext uri="{FF2B5EF4-FFF2-40B4-BE49-F238E27FC236}">
                <a16:creationId xmlns:a16="http://schemas.microsoft.com/office/drawing/2014/main" id="{B60A265C-DDD0-42F4-826D-687685B4EC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4100513"/>
            <a:ext cx="106203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6B4E4398-0F6C-49B5-9DF9-9EDF864D8050}"/>
              </a:ext>
            </a:extLst>
          </p:cNvPr>
          <p:cNvSpPr/>
          <p:nvPr/>
        </p:nvSpPr>
        <p:spPr>
          <a:xfrm>
            <a:off x="906463" y="3100388"/>
            <a:ext cx="1284287" cy="758825"/>
          </a:xfrm>
          <a:prstGeom prst="roundRect">
            <a:avLst>
              <a:gd name="adj" fmla="val 864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Team Sky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/>
                </a:solidFill>
              </a:rPr>
              <a:t>Great Britain</a:t>
            </a:r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CBA46370-8807-4DB9-9DA0-3C0418B26CFE}"/>
              </a:ext>
            </a:extLst>
          </p:cNvPr>
          <p:cNvSpPr/>
          <p:nvPr/>
        </p:nvSpPr>
        <p:spPr>
          <a:xfrm>
            <a:off x="2420938" y="3100388"/>
            <a:ext cx="1282700" cy="758825"/>
          </a:xfrm>
          <a:prstGeom prst="roundRect">
            <a:avLst>
              <a:gd name="adj" fmla="val 864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AG2R La </a:t>
            </a:r>
            <a:r>
              <a:rPr lang="en-GB" sz="1400" b="1" dirty="0" err="1">
                <a:solidFill>
                  <a:schemeClr val="tx1"/>
                </a:solidFill>
              </a:rPr>
              <a:t>Mondiale</a:t>
            </a:r>
            <a:endParaRPr lang="en-GB" sz="1400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/>
                </a:solidFill>
              </a:rPr>
              <a:t>France</a:t>
            </a:r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4DC006C2-3420-4E20-B0A4-9FCDB656A5AE}"/>
              </a:ext>
            </a:extLst>
          </p:cNvPr>
          <p:cNvSpPr/>
          <p:nvPr/>
        </p:nvSpPr>
        <p:spPr>
          <a:xfrm>
            <a:off x="3933825" y="3100388"/>
            <a:ext cx="1281113" cy="758825"/>
          </a:xfrm>
          <a:prstGeom prst="roundRect">
            <a:avLst>
              <a:gd name="adj" fmla="val 864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Astana Pro Team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/>
                </a:solidFill>
              </a:rPr>
              <a:t>Kazakhstan</a:t>
            </a:r>
          </a:p>
        </p:txBody>
      </p:sp>
      <p:sp>
        <p:nvSpPr>
          <p:cNvPr id="19" name="Rounded Rectangle 14">
            <a:extLst>
              <a:ext uri="{FF2B5EF4-FFF2-40B4-BE49-F238E27FC236}">
                <a16:creationId xmlns:a16="http://schemas.microsoft.com/office/drawing/2014/main" id="{FD4646F8-82F1-40DC-829D-DA45F600C9EA}"/>
              </a:ext>
            </a:extLst>
          </p:cNvPr>
          <p:cNvSpPr/>
          <p:nvPr/>
        </p:nvSpPr>
        <p:spPr>
          <a:xfrm>
            <a:off x="5445125" y="3100388"/>
            <a:ext cx="1282700" cy="758825"/>
          </a:xfrm>
          <a:prstGeom prst="roundRect">
            <a:avLst>
              <a:gd name="adj" fmla="val 864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Bahrain – Merida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/>
                </a:solidFill>
              </a:rPr>
              <a:t>Bahrain</a:t>
            </a:r>
          </a:p>
        </p:txBody>
      </p:sp>
      <p:sp>
        <p:nvSpPr>
          <p:cNvPr id="20" name="Rounded Rectangle 17">
            <a:extLst>
              <a:ext uri="{FF2B5EF4-FFF2-40B4-BE49-F238E27FC236}">
                <a16:creationId xmlns:a16="http://schemas.microsoft.com/office/drawing/2014/main" id="{0455CF2C-AB9B-4F52-91DE-6AF20676746D}"/>
              </a:ext>
            </a:extLst>
          </p:cNvPr>
          <p:cNvSpPr/>
          <p:nvPr/>
        </p:nvSpPr>
        <p:spPr>
          <a:xfrm>
            <a:off x="6958013" y="3100388"/>
            <a:ext cx="1282700" cy="758825"/>
          </a:xfrm>
          <a:prstGeom prst="roundRect">
            <a:avLst>
              <a:gd name="adj" fmla="val 864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BMC Racing Team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/>
                </a:solidFill>
              </a:rPr>
              <a:t>USA</a:t>
            </a:r>
          </a:p>
        </p:txBody>
      </p:sp>
      <p:sp>
        <p:nvSpPr>
          <p:cNvPr id="22" name="Rounded Rectangle 35">
            <a:extLst>
              <a:ext uri="{FF2B5EF4-FFF2-40B4-BE49-F238E27FC236}">
                <a16:creationId xmlns:a16="http://schemas.microsoft.com/office/drawing/2014/main" id="{A3724A88-65C0-4712-9724-6384B8CB8AA4}"/>
              </a:ext>
            </a:extLst>
          </p:cNvPr>
          <p:cNvSpPr/>
          <p:nvPr/>
        </p:nvSpPr>
        <p:spPr>
          <a:xfrm>
            <a:off x="1446213" y="4929188"/>
            <a:ext cx="1484312" cy="779462"/>
          </a:xfrm>
          <a:prstGeom prst="roundRect">
            <a:avLst>
              <a:gd name="adj" fmla="val 864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Bora – </a:t>
            </a:r>
            <a:r>
              <a:rPr lang="en-GB" sz="1400" b="1" dirty="0" err="1">
                <a:solidFill>
                  <a:schemeClr val="tx1"/>
                </a:solidFill>
              </a:rPr>
              <a:t>Hansgrohe</a:t>
            </a:r>
            <a:endParaRPr lang="en-GB" sz="1400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/>
                </a:solidFill>
              </a:rPr>
              <a:t>Germany</a:t>
            </a:r>
          </a:p>
        </p:txBody>
      </p:sp>
      <p:sp>
        <p:nvSpPr>
          <p:cNvPr id="23" name="Rounded Rectangle 33">
            <a:extLst>
              <a:ext uri="{FF2B5EF4-FFF2-40B4-BE49-F238E27FC236}">
                <a16:creationId xmlns:a16="http://schemas.microsoft.com/office/drawing/2014/main" id="{4667DC66-EA58-4F32-A853-9992BACF32BD}"/>
              </a:ext>
            </a:extLst>
          </p:cNvPr>
          <p:cNvSpPr/>
          <p:nvPr/>
        </p:nvSpPr>
        <p:spPr>
          <a:xfrm>
            <a:off x="3154363" y="4929188"/>
            <a:ext cx="1282700" cy="779462"/>
          </a:xfrm>
          <a:prstGeom prst="roundRect">
            <a:avLst>
              <a:gd name="adj" fmla="val 864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Lotto </a:t>
            </a:r>
            <a:r>
              <a:rPr lang="en-GB" sz="1400" b="1" dirty="0" err="1">
                <a:solidFill>
                  <a:schemeClr val="tx1"/>
                </a:solidFill>
              </a:rPr>
              <a:t>Soudal</a:t>
            </a:r>
            <a:endParaRPr lang="en-GB" sz="1400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/>
                </a:solidFill>
              </a:rPr>
              <a:t>Belgium</a:t>
            </a:r>
          </a:p>
        </p:txBody>
      </p:sp>
      <p:sp>
        <p:nvSpPr>
          <p:cNvPr id="24" name="Rounded Rectangle 31">
            <a:extLst>
              <a:ext uri="{FF2B5EF4-FFF2-40B4-BE49-F238E27FC236}">
                <a16:creationId xmlns:a16="http://schemas.microsoft.com/office/drawing/2014/main" id="{5AF33678-EE07-44B0-BEF2-46B0EB14B506}"/>
              </a:ext>
            </a:extLst>
          </p:cNvPr>
          <p:cNvSpPr/>
          <p:nvPr/>
        </p:nvSpPr>
        <p:spPr>
          <a:xfrm>
            <a:off x="4659313" y="4929188"/>
            <a:ext cx="1282700" cy="779462"/>
          </a:xfrm>
          <a:prstGeom prst="roundRect">
            <a:avLst>
              <a:gd name="adj" fmla="val 864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Movistar Team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/>
                </a:solidFill>
              </a:rPr>
              <a:t>Spain</a:t>
            </a:r>
          </a:p>
        </p:txBody>
      </p:sp>
      <p:sp>
        <p:nvSpPr>
          <p:cNvPr id="26" name="Rounded Rectangle 29">
            <a:extLst>
              <a:ext uri="{FF2B5EF4-FFF2-40B4-BE49-F238E27FC236}">
                <a16:creationId xmlns:a16="http://schemas.microsoft.com/office/drawing/2014/main" id="{4EE5B215-6A7A-4629-95EB-60DB2D1ECB44}"/>
              </a:ext>
            </a:extLst>
          </p:cNvPr>
          <p:cNvSpPr/>
          <p:nvPr/>
        </p:nvSpPr>
        <p:spPr>
          <a:xfrm>
            <a:off x="6164263" y="4929188"/>
            <a:ext cx="1533525" cy="779462"/>
          </a:xfrm>
          <a:prstGeom prst="roundRect">
            <a:avLst>
              <a:gd name="adj" fmla="val 864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Team Dimension Data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/>
                </a:solidFill>
              </a:rPr>
              <a:t>South Africa</a:t>
            </a:r>
          </a:p>
        </p:txBody>
      </p:sp>
      <p:pic>
        <p:nvPicPr>
          <p:cNvPr id="9238" name="Picture 3">
            <a:extLst>
              <a:ext uri="{FF2B5EF4-FFF2-40B4-BE49-F238E27FC236}">
                <a16:creationId xmlns:a16="http://schemas.microsoft.com/office/drawing/2014/main" id="{F714C50A-600C-40C3-B9CD-74DAC4F9F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4100513"/>
            <a:ext cx="1069975" cy="712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AD88CA11-84F9-4ACA-B7D6-531E3F002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473200"/>
            <a:ext cx="5053012" cy="379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20">
            <a:extLst>
              <a:ext uri="{FF2B5EF4-FFF2-40B4-BE49-F238E27FC236}">
                <a16:creationId xmlns:a16="http://schemas.microsoft.com/office/drawing/2014/main" id="{89BCF308-306B-463D-96E5-3C731A1816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z="3600" b="0">
                <a:cs typeface="Arial" panose="020B0604020202020204" pitchFamily="34" charset="0"/>
                <a:sym typeface="Arial" panose="020B0604020202020204" pitchFamily="34" charset="0"/>
              </a:rPr>
              <a:t>When Does It Happen?</a:t>
            </a:r>
            <a:endParaRPr lang="en-GB" altLang="en-US" sz="3600" b="0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E630FC79-05BA-4A76-AB7C-E98DA9853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2322513"/>
            <a:ext cx="26733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  <a:sym typeface="Arial" panose="020B0604020202020204" pitchFamily="34" charset="0"/>
              </a:rPr>
              <a:t>It usually starts in July, and lasts for 3 weeks.</a:t>
            </a:r>
          </a:p>
        </p:txBody>
      </p:sp>
      <p:pic>
        <p:nvPicPr>
          <p:cNvPr id="10245" name="Picture 25">
            <a:extLst>
              <a:ext uri="{FF2B5EF4-FFF2-40B4-BE49-F238E27FC236}">
                <a16:creationId xmlns:a16="http://schemas.microsoft.com/office/drawing/2014/main" id="{6B7EE763-0434-4130-BF2E-FCA9FEB35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3689350"/>
            <a:ext cx="4156075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>
            <a:extLst>
              <a:ext uri="{FF2B5EF4-FFF2-40B4-BE49-F238E27FC236}">
                <a16:creationId xmlns:a16="http://schemas.microsoft.com/office/drawing/2014/main" id="{FF606245-2C7F-4795-8C0A-92B201C8E2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z="3600" b="0">
                <a:cs typeface="Arial" panose="020B0604020202020204" pitchFamily="34" charset="0"/>
                <a:sym typeface="Arial" panose="020B0604020202020204" pitchFamily="34" charset="0"/>
              </a:rPr>
              <a:t>Where Does It Happen?</a:t>
            </a:r>
            <a:endParaRPr lang="en-GB" altLang="en-US" sz="3600" b="0"/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202FEF26-BF7F-4FCF-8B51-8D836CA5D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t="2640" r="17998"/>
          <a:stretch>
            <a:fillRect/>
          </a:stretch>
        </p:blipFill>
        <p:spPr bwMode="auto">
          <a:xfrm>
            <a:off x="755650" y="3429000"/>
            <a:ext cx="26098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7">
            <a:extLst>
              <a:ext uri="{FF2B5EF4-FFF2-40B4-BE49-F238E27FC236}">
                <a16:creationId xmlns:a16="http://schemas.microsoft.com/office/drawing/2014/main" id="{21D2BCA1-D16C-440B-9B92-9C7C28CF9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t="3253" r="18414"/>
          <a:stretch>
            <a:fillRect/>
          </a:stretch>
        </p:blipFill>
        <p:spPr bwMode="auto">
          <a:xfrm>
            <a:off x="3482975" y="3429000"/>
            <a:ext cx="23606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>
            <a:extLst>
              <a:ext uri="{FF2B5EF4-FFF2-40B4-BE49-F238E27FC236}">
                <a16:creationId xmlns:a16="http://schemas.microsoft.com/office/drawing/2014/main" id="{F994964D-67D2-410C-9047-D1795F71B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2" t="3455" r="20789"/>
          <a:stretch>
            <a:fillRect/>
          </a:stretch>
        </p:blipFill>
        <p:spPr bwMode="auto">
          <a:xfrm>
            <a:off x="5961063" y="3429000"/>
            <a:ext cx="24272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87569BA-636A-4D74-97D1-0481BCC78A7F}"/>
              </a:ext>
            </a:extLst>
          </p:cNvPr>
          <p:cNvSpPr/>
          <p:nvPr/>
        </p:nvSpPr>
        <p:spPr>
          <a:xfrm>
            <a:off x="755650" y="1641475"/>
            <a:ext cx="7632700" cy="4095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spAutoFit/>
          </a:bodyPr>
          <a:lstStyle/>
          <a:p>
            <a:pPr indent="-228600" algn="ctr" eaLnBrk="1" fontAlgn="auto" hangingPunct="1">
              <a:defRPr/>
            </a:pPr>
            <a:r>
              <a:rPr lang="en-US" altLang="en-US" dirty="0">
                <a:cs typeface="Arial" panose="020B0604020202020204" pitchFamily="34" charset="0"/>
                <a:sym typeface="Arial" panose="020B0604020202020204" pitchFamily="34" charset="0"/>
              </a:rPr>
              <a:t>It starts in a different country every year.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34BB247-EA75-4E9B-9BF4-6A04BAC92A6C}"/>
              </a:ext>
            </a:extLst>
          </p:cNvPr>
          <p:cNvSpPr/>
          <p:nvPr/>
        </p:nvSpPr>
        <p:spPr>
          <a:xfrm>
            <a:off x="755650" y="2443163"/>
            <a:ext cx="7632700" cy="40798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spAutoFit/>
          </a:bodyPr>
          <a:lstStyle/>
          <a:p>
            <a:pPr indent="-228600" algn="ctr" eaLnBrk="1" fontAlgn="auto" hangingPunct="1">
              <a:defRPr/>
            </a:pPr>
            <a:r>
              <a:rPr lang="en-US" altLang="en-US" dirty="0">
                <a:cs typeface="Arial" panose="020B0604020202020204" pitchFamily="34" charset="0"/>
                <a:sym typeface="Arial" panose="020B0604020202020204" pitchFamily="34" charset="0"/>
              </a:rPr>
              <a:t>It finishes at the </a:t>
            </a:r>
            <a:r>
              <a:rPr lang="en-GB" altLang="en-US" dirty="0">
                <a:cs typeface="Arial" panose="020B0604020202020204" pitchFamily="34" charset="0"/>
                <a:sym typeface="Arial" panose="020B0604020202020204" pitchFamily="34" charset="0"/>
              </a:rPr>
              <a:t>Champs-Élysées</a:t>
            </a:r>
            <a:r>
              <a:rPr lang="en-US" altLang="en-US" dirty="0">
                <a:cs typeface="Arial" panose="020B0604020202020204" pitchFamily="34" charset="0"/>
                <a:sym typeface="Arial" panose="020B0604020202020204" pitchFamily="34" charset="0"/>
              </a:rPr>
              <a:t>, in Paris.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>
            <a:extLst>
              <a:ext uri="{FF2B5EF4-FFF2-40B4-BE49-F238E27FC236}">
                <a16:creationId xmlns:a16="http://schemas.microsoft.com/office/drawing/2014/main" id="{60F101D1-340E-40FF-BA3A-04E20C068F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z="3600" b="0">
                <a:cs typeface="Arial" panose="020B0604020202020204" pitchFamily="34" charset="0"/>
                <a:sym typeface="Arial" panose="020B0604020202020204" pitchFamily="34" charset="0"/>
              </a:rPr>
              <a:t>Where Does It Happen?</a:t>
            </a:r>
            <a:endParaRPr lang="en-GB" altLang="en-US" sz="3600" b="0"/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6FB59E06-1F10-4F72-9A98-2EB7919B0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90650"/>
            <a:ext cx="49180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cs typeface="Arial" panose="020B0604020202020204" pitchFamily="34" charset="0"/>
                <a:sym typeface="Arial" panose="020B0604020202020204" pitchFamily="34" charset="0"/>
              </a:rPr>
              <a:t>The race usually finishes at the </a:t>
            </a: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  <a:sym typeface="Arial" panose="020B0604020202020204" pitchFamily="34" charset="0"/>
              </a:rPr>
              <a:t>Champs-Élysées in Paris. Paris is the capital city of France.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4AC9251-58E7-48E8-9C9F-A1DDF1AA9E84}"/>
              </a:ext>
            </a:extLst>
          </p:cNvPr>
          <p:cNvSpPr/>
          <p:nvPr/>
        </p:nvSpPr>
        <p:spPr>
          <a:xfrm>
            <a:off x="6196013" y="1419225"/>
            <a:ext cx="2192337" cy="1452563"/>
          </a:xfrm>
          <a:prstGeom prst="roundRect">
            <a:avLst>
              <a:gd name="adj" fmla="val 9245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indent="-228600" eaLnBrk="1" fontAlgn="auto" hangingPunct="1">
              <a:defRPr/>
            </a:pPr>
            <a:r>
              <a:rPr lang="en-GB" altLang="en-US" sz="1400" dirty="0">
                <a:cs typeface="Arial" panose="020B0604020202020204" pitchFamily="34" charset="0"/>
                <a:sym typeface="Arial" panose="020B0604020202020204" pitchFamily="34" charset="0"/>
              </a:rPr>
              <a:t>Watch this clip to see the excitement when the riders arrive in Paris!</a:t>
            </a:r>
          </a:p>
          <a:p>
            <a:pPr indent="-228600" eaLnBrk="1" fontAlgn="auto" hangingPunct="1">
              <a:defRPr/>
            </a:pPr>
            <a:endParaRPr lang="en-US" altLang="en-US" sz="1400" dirty="0">
              <a:cs typeface="Arial" panose="020B0604020202020204" pitchFamily="34" charset="0"/>
              <a:sym typeface="Arial" panose="020B0604020202020204" pitchFamily="34" charset="0"/>
            </a:endParaRPr>
          </a:p>
          <a:p>
            <a:pPr indent="-228600" eaLnBrk="1" fontAlgn="auto" hangingPunct="1">
              <a:defRPr/>
            </a:pPr>
            <a:endParaRPr lang="en-US" altLang="en-US" sz="1400" dirty="0">
              <a:cs typeface="Arial" panose="020B0604020202020204" pitchFamily="34" charset="0"/>
              <a:sym typeface="Arial" panose="020B0604020202020204" pitchFamily="34" charset="0"/>
            </a:endParaRPr>
          </a:p>
          <a:p>
            <a:pPr indent="-228600" eaLnBrk="1" fontAlgn="auto" hangingPunct="1">
              <a:defRPr/>
            </a:pPr>
            <a:endParaRPr lang="en-US" altLang="en-US" sz="1400" dirty="0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293" name="TextBox 21">
            <a:extLst>
              <a:ext uri="{FF2B5EF4-FFF2-40B4-BE49-F238E27FC236}">
                <a16:creationId xmlns:a16="http://schemas.microsoft.com/office/drawing/2014/main" id="{F366CC02-4A90-4629-85DF-DE490F8F8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8" y="6248400"/>
            <a:ext cx="3565525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Les Vandales (@vimeo.com) - granted under creative commons licence – attribution</a:t>
            </a:r>
          </a:p>
        </p:txBody>
      </p:sp>
      <p:pic>
        <p:nvPicPr>
          <p:cNvPr id="8" name="TOUR DE FRANCE - Arrivée Du Tour De France 2013 - Short">
            <a:hlinkClick r:id="" action="ppaction://media"/>
            <a:extLst>
              <a:ext uri="{FF2B5EF4-FFF2-40B4-BE49-F238E27FC236}">
                <a16:creationId xmlns:a16="http://schemas.microsoft.com/office/drawing/2014/main" id="{AFD7DD3E-11A1-49A9-963F-BA1F3F9E96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" t="3701" r="-62" b="6536"/>
          <a:stretch/>
        </p:blipFill>
        <p:spPr>
          <a:xfrm>
            <a:off x="755653" y="2242655"/>
            <a:ext cx="7632697" cy="3853827"/>
          </a:xfrm>
          <a:prstGeom prst="roundRect">
            <a:avLst>
              <a:gd name="adj" fmla="val 4431"/>
            </a:avLst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>
            <a:extLst>
              <a:ext uri="{FF2B5EF4-FFF2-40B4-BE49-F238E27FC236}">
                <a16:creationId xmlns:a16="http://schemas.microsoft.com/office/drawing/2014/main" id="{58A4778D-D2D0-4259-8C47-FF43064FC1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b="0">
                <a:cs typeface="Arial" panose="020B0604020202020204" pitchFamily="34" charset="0"/>
                <a:sym typeface="Arial" panose="020B0604020202020204" pitchFamily="34" charset="0"/>
              </a:rPr>
              <a:t>How Do They Choose a Winner?</a:t>
            </a:r>
            <a:endParaRPr lang="en-GB" altLang="en-US" sz="3600" b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D6B0F90-7982-4530-9BFB-97BF8FE05149}"/>
              </a:ext>
            </a:extLst>
          </p:cNvPr>
          <p:cNvSpPr/>
          <p:nvPr/>
        </p:nvSpPr>
        <p:spPr>
          <a:xfrm>
            <a:off x="755650" y="2438400"/>
            <a:ext cx="5280025" cy="7143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indent="-228600" eaLnBrk="1" fontAlgn="auto" hangingPunct="1">
              <a:defRPr/>
            </a:pPr>
            <a:r>
              <a:rPr lang="en-GB" altLang="en-US" dirty="0">
                <a:cs typeface="Arial" panose="020B0604020202020204" pitchFamily="34" charset="0"/>
                <a:sym typeface="Arial" panose="020B0604020202020204" pitchFamily="34" charset="0"/>
              </a:rPr>
              <a:t>At the end, the person who was the fastest overall is the winner of the whole race.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95EE4D5-079D-447D-A5B4-EB66323946C0}"/>
              </a:ext>
            </a:extLst>
          </p:cNvPr>
          <p:cNvSpPr/>
          <p:nvPr/>
        </p:nvSpPr>
        <p:spPr>
          <a:xfrm>
            <a:off x="755650" y="3382963"/>
            <a:ext cx="5453063" cy="7159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indent="-228600" eaLnBrk="1" fontAlgn="auto" hangingPunct="1">
              <a:defRPr/>
            </a:pPr>
            <a:r>
              <a:rPr lang="en-GB" altLang="en-US" dirty="0">
                <a:cs typeface="Arial" panose="020B0604020202020204" pitchFamily="34" charset="0"/>
                <a:sym typeface="Arial" panose="020B0604020202020204" pitchFamily="34" charset="0"/>
              </a:rPr>
              <a:t>The race is very hard. The cyclists even have to cycle up some mountains in France!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BB17A70-6562-40E2-9B05-A362A6BB3CE0}"/>
              </a:ext>
            </a:extLst>
          </p:cNvPr>
          <p:cNvSpPr/>
          <p:nvPr/>
        </p:nvSpPr>
        <p:spPr>
          <a:xfrm>
            <a:off x="755650" y="1444625"/>
            <a:ext cx="6194425" cy="7143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indent="-228600" eaLnBrk="1" fontAlgn="auto" hangingPunct="1">
              <a:defRPr/>
            </a:pPr>
            <a:r>
              <a:rPr lang="en-GB" altLang="en-US" dirty="0">
                <a:cs typeface="Arial" panose="020B0604020202020204" pitchFamily="34" charset="0"/>
                <a:sym typeface="Arial" panose="020B0604020202020204" pitchFamily="34" charset="0"/>
              </a:rPr>
              <a:t>Every day they choose the person who was the fastest </a:t>
            </a:r>
          </a:p>
          <a:p>
            <a:pPr indent="-228600" eaLnBrk="1" fontAlgn="auto" hangingPunct="1">
              <a:defRPr/>
            </a:pPr>
            <a:r>
              <a:rPr lang="en-GB" altLang="en-US" dirty="0">
                <a:cs typeface="Arial" panose="020B0604020202020204" pitchFamily="34" charset="0"/>
                <a:sym typeface="Arial" panose="020B0604020202020204" pitchFamily="34" charset="0"/>
              </a:rPr>
              <a:t>to be the winner of that stage.</a:t>
            </a:r>
          </a:p>
        </p:txBody>
      </p:sp>
      <p:pic>
        <p:nvPicPr>
          <p:cNvPr id="13318" name="Picture 8">
            <a:extLst>
              <a:ext uri="{FF2B5EF4-FFF2-40B4-BE49-F238E27FC236}">
                <a16:creationId xmlns:a16="http://schemas.microsoft.com/office/drawing/2014/main" id="{9469233A-7B48-4BFC-9BCF-B423441FB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8" y="1403350"/>
            <a:ext cx="2824162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>
            <a:extLst>
              <a:ext uri="{FF2B5EF4-FFF2-40B4-BE49-F238E27FC236}">
                <a16:creationId xmlns:a16="http://schemas.microsoft.com/office/drawing/2014/main" id="{439E3EA1-D348-47DF-BA61-E324C832C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z="3600" b="0">
                <a:cs typeface="Arial" panose="020B0604020202020204" pitchFamily="34" charset="0"/>
                <a:sym typeface="Arial" panose="020B0604020202020204" pitchFamily="34" charset="0"/>
              </a:rPr>
              <a:t>What Is the Prize?</a:t>
            </a:r>
            <a:endParaRPr lang="en-GB" altLang="en-US" sz="3600" b="0"/>
          </a:p>
        </p:txBody>
      </p:sp>
      <p:sp>
        <p:nvSpPr>
          <p:cNvPr id="14339" name="Rectangle 4">
            <a:extLst>
              <a:ext uri="{FF2B5EF4-FFF2-40B4-BE49-F238E27FC236}">
                <a16:creationId xmlns:a16="http://schemas.microsoft.com/office/drawing/2014/main" id="{81FD5C1C-DE02-46D7-B6DC-227050B39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90650"/>
            <a:ext cx="76327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  <a:sym typeface="Arial" panose="020B0604020202020204" pitchFamily="34" charset="0"/>
              </a:rPr>
              <a:t>Instead of winning medals or awards, the cyclists win different-coloured jerseys to wear whilst they are cycling.</a:t>
            </a:r>
          </a:p>
        </p:txBody>
      </p:sp>
      <p:pic>
        <p:nvPicPr>
          <p:cNvPr id="14340" name="white jersey">
            <a:extLst>
              <a:ext uri="{FF2B5EF4-FFF2-40B4-BE49-F238E27FC236}">
                <a16:creationId xmlns:a16="http://schemas.microsoft.com/office/drawing/2014/main" id="{543BC9B6-211F-476C-8FAF-E7F35BDB2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2"/>
          <a:stretch>
            <a:fillRect/>
          </a:stretch>
        </p:blipFill>
        <p:spPr bwMode="auto">
          <a:xfrm>
            <a:off x="741363" y="2808288"/>
            <a:ext cx="18637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olka dot">
            <a:extLst>
              <a:ext uri="{FF2B5EF4-FFF2-40B4-BE49-F238E27FC236}">
                <a16:creationId xmlns:a16="http://schemas.microsoft.com/office/drawing/2014/main" id="{3EB6F359-877D-4559-A3A6-063146A49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1"/>
          <a:stretch>
            <a:fillRect/>
          </a:stretch>
        </p:blipFill>
        <p:spPr bwMode="auto">
          <a:xfrm>
            <a:off x="2662238" y="2854325"/>
            <a:ext cx="2249487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een">
            <a:extLst>
              <a:ext uri="{FF2B5EF4-FFF2-40B4-BE49-F238E27FC236}">
                <a16:creationId xmlns:a16="http://schemas.microsoft.com/office/drawing/2014/main" id="{33D3DE71-107F-4548-AD7F-74E96C955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6"/>
          <a:stretch>
            <a:fillRect/>
          </a:stretch>
        </p:blipFill>
        <p:spPr bwMode="auto">
          <a:xfrm>
            <a:off x="4792663" y="2809875"/>
            <a:ext cx="1865312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yellow">
            <a:extLst>
              <a:ext uri="{FF2B5EF4-FFF2-40B4-BE49-F238E27FC236}">
                <a16:creationId xmlns:a16="http://schemas.microsoft.com/office/drawing/2014/main" id="{9365C893-3375-430B-AC06-52FC25A4E6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9"/>
          <a:stretch>
            <a:fillRect/>
          </a:stretch>
        </p:blipFill>
        <p:spPr bwMode="auto">
          <a:xfrm>
            <a:off x="6572250" y="2809875"/>
            <a:ext cx="188595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white jersey">
            <a:extLst>
              <a:ext uri="{FF2B5EF4-FFF2-40B4-BE49-F238E27FC236}">
                <a16:creationId xmlns:a16="http://schemas.microsoft.com/office/drawing/2014/main" id="{9E978C94-AA5C-4359-B8B8-21B224898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700" y="2190750"/>
            <a:ext cx="1543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latin typeface="Twinkl SemiBold" pitchFamily="2" charset="0"/>
              </a:rPr>
              <a:t>The White Jersey</a:t>
            </a:r>
          </a:p>
        </p:txBody>
      </p:sp>
      <p:sp>
        <p:nvSpPr>
          <p:cNvPr id="14345" name="polka-dot jersey">
            <a:extLst>
              <a:ext uri="{FF2B5EF4-FFF2-40B4-BE49-F238E27FC236}">
                <a16:creationId xmlns:a16="http://schemas.microsoft.com/office/drawing/2014/main" id="{2E9DC7BE-A0A5-4F00-AC0A-261D2596C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7650" y="2190750"/>
            <a:ext cx="1646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latin typeface="Twinkl SemiBold" pitchFamily="2" charset="0"/>
              </a:rPr>
              <a:t>The Polka-Dot Jersey</a:t>
            </a:r>
          </a:p>
        </p:txBody>
      </p:sp>
      <p:sp>
        <p:nvSpPr>
          <p:cNvPr id="14346" name="green jersey">
            <a:extLst>
              <a:ext uri="{FF2B5EF4-FFF2-40B4-BE49-F238E27FC236}">
                <a16:creationId xmlns:a16="http://schemas.microsoft.com/office/drawing/2014/main" id="{58246DEA-6285-4189-AB13-86AE2D5FD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2198688"/>
            <a:ext cx="1646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latin typeface="Twinkl SemiBold" pitchFamily="2" charset="0"/>
              </a:rPr>
              <a:t>The Green Jersey</a:t>
            </a:r>
          </a:p>
        </p:txBody>
      </p:sp>
      <p:sp>
        <p:nvSpPr>
          <p:cNvPr id="14347" name="yellow jersey">
            <a:extLst>
              <a:ext uri="{FF2B5EF4-FFF2-40B4-BE49-F238E27FC236}">
                <a16:creationId xmlns:a16="http://schemas.microsoft.com/office/drawing/2014/main" id="{03E9A71E-D8E9-4A71-8202-08330EDD6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975" y="2206625"/>
            <a:ext cx="1646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latin typeface="Twinkl SemiBold" pitchFamily="2" charset="0"/>
              </a:rPr>
              <a:t>The Yellow Jersey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62D37FEB-F853-4926-937F-E05B8CEC7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4908550"/>
            <a:ext cx="1905000" cy="822325"/>
          </a:xfrm>
          <a:prstGeom prst="roundRect">
            <a:avLst>
              <a:gd name="adj" fmla="val 8646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500" dirty="0"/>
              <a:t>The white jersey is awarded to the best young rider.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222D5C6-BE04-4925-AC39-2B1C8D47E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5588" y="4892675"/>
            <a:ext cx="1925637" cy="838200"/>
          </a:xfrm>
          <a:prstGeom prst="roundRect">
            <a:avLst>
              <a:gd name="adj" fmla="val 11098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500" dirty="0"/>
              <a:t>The polka-dot jersey is awarded to the best climber.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8F0B57E-8B28-4BEB-8A2B-575EAB2CA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2988" y="4884738"/>
            <a:ext cx="1717675" cy="846137"/>
          </a:xfrm>
          <a:prstGeom prst="roundRect">
            <a:avLst>
              <a:gd name="adj" fmla="val 1084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500" dirty="0"/>
              <a:t>The green jersey is awarded to the best sprinter.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5096F89-B878-4FD8-9E25-2DA3E3CA5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425" y="4884738"/>
            <a:ext cx="1706563" cy="846137"/>
          </a:xfrm>
          <a:prstGeom prst="roundRect">
            <a:avLst>
              <a:gd name="adj" fmla="val 13459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500" dirty="0"/>
              <a:t>The yellow jersey is awarded to the leader.</a:t>
            </a:r>
          </a:p>
        </p:txBody>
      </p:sp>
      <p:sp>
        <p:nvSpPr>
          <p:cNvPr id="14352" name="Rectangle 16">
            <a:extLst>
              <a:ext uri="{FF2B5EF4-FFF2-40B4-BE49-F238E27FC236}">
                <a16:creationId xmlns:a16="http://schemas.microsoft.com/office/drawing/2014/main" id="{F698AC09-B601-4F2E-A8E7-94FE8B4B0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" y="5872163"/>
            <a:ext cx="763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  <a:cs typeface="Arial" panose="020B0604020202020204" pitchFamily="34" charset="0"/>
                <a:sym typeface="Arial" panose="020B0604020202020204" pitchFamily="34" charset="0"/>
              </a:rPr>
              <a:t>Click on the jerseys to find out more.</a:t>
            </a:r>
            <a:endParaRPr lang="en-US" altLang="en-US" sz="1400">
              <a:solidFill>
                <a:schemeClr val="tx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157</TotalTime>
  <Words>323</Words>
  <Application>Microsoft Office PowerPoint</Application>
  <PresentationFormat>Affichage à l'écran (4:3)</PresentationFormat>
  <Paragraphs>48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Twinkl</vt:lpstr>
      <vt:lpstr>Calibri</vt:lpstr>
      <vt:lpstr>Twinkl SemiBold</vt:lpstr>
      <vt:lpstr>Sassoon Infant Rg</vt:lpstr>
      <vt:lpstr>Arial</vt:lpstr>
      <vt:lpstr>Tuffy</vt:lpstr>
      <vt:lpstr>Office Theme</vt:lpstr>
      <vt:lpstr>Présentation PowerPoint</vt:lpstr>
      <vt:lpstr>What Is the Tour de France?</vt:lpstr>
      <vt:lpstr>When Does It Happen?</vt:lpstr>
      <vt:lpstr>Where Does It Happen?</vt:lpstr>
      <vt:lpstr>Where Does It Happen?</vt:lpstr>
      <vt:lpstr>How Do They Choose a Winner?</vt:lpstr>
      <vt:lpstr>What Is the Prize?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Joana Matos</dc:creator>
  <cp:lastModifiedBy>vmerkel</cp:lastModifiedBy>
  <cp:revision>21</cp:revision>
  <dcterms:created xsi:type="dcterms:W3CDTF">2017-06-20T07:27:14Z</dcterms:created>
  <dcterms:modified xsi:type="dcterms:W3CDTF">2022-04-28T14:57:43Z</dcterms:modified>
</cp:coreProperties>
</file>