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4630400" cy="8229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800" y="1524000"/>
            <a:ext cx="7543800" cy="19050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Золотое сечение: везде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3800" y="39370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Золотое сечение — это математическая пропорция, где отношение большей части к меньшей равно отношению целого к большей части, приблизительно равное 1,618. Впервые оно было описано Евклидом в его "Началах" около 300 года до нашей эры, но его проявления прослеживаются и в более ранних культурах, демонстрируя его универсальность и древность.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524000"/>
            <a:ext cx="7543800" cy="19050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Итоги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937000"/>
            <a:ext cx="7543800" cy="1803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Золотое сечение — это универсальный принцип гармонии, который проявляется во множестве аспектов нашего мира, от природных форм до человеческого творчества. Понимание этого принципа позволяет глубже видеть красоту, порядок и баланс, присущие как природе, так и искусственно созданным объектам, обогащая наше восприятие действительности.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3429000"/>
            <a:ext cx="11430000" cy="12700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Что такое золотое сечение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5080000"/>
            <a:ext cx="3657600" cy="24130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5080000"/>
            <a:ext cx="3657600" cy="24130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0" y="5080000"/>
            <a:ext cx="3657600" cy="241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000" y="5143500"/>
            <a:ext cx="3530600" cy="635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Определение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0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Золотое сечение – это пропорция, где отношение большей части к меньшей равно отношению целого к большей части, примерно 1,618.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5600" y="5143500"/>
            <a:ext cx="3530600" cy="635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История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56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Впервые описано Евклидом в "Началах" (ок. 300 г. до н.э.). Встречается в более ранних культурах.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4200" y="5143500"/>
            <a:ext cx="3530600" cy="635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Значение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0" y="5842000"/>
            <a:ext cx="35306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Примерное значение — 1,618. Оно связано с числами Фибоначчи.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889000" y="977900"/>
            <a:ext cx="12700000" cy="76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Золотое сечение в природе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9500" y="4502150"/>
            <a:ext cx="129921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4146550" y="40386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334250" y="46609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10509250" y="4038600"/>
            <a:ext cx="12700" cy="3175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4292600"/>
            <a:ext cx="431800" cy="4318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4292600"/>
            <a:ext cx="431800" cy="43180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700" y="4292600"/>
            <a:ext cx="431800" cy="43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1400" y="2095500"/>
            <a:ext cx="6083300" cy="431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Примеры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1400" y="2730500"/>
            <a:ext cx="60833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Наблюдается в расположении листьев (филлотаксис), спиралях семян подсолнуха, раковинах моллюсков.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4381500"/>
            <a:ext cx="254000" cy="25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5207000"/>
            <a:ext cx="6083300" cy="431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Подсолнух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5727700"/>
            <a:ext cx="60833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Число спиралей в подсолнухе часто равно соседним числам Фибоначчи (например, 34 и 55).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4381500"/>
            <a:ext cx="254000" cy="25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05700" y="2120900"/>
            <a:ext cx="6083300" cy="4318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Раковины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5700" y="2730500"/>
            <a:ext cx="60833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Спиральная форма раковин, например, наутилуса, следует логарифмической спирали, тесно связанной с золотым сечением.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600" y="4381500"/>
            <a:ext cx="254000" cy="25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2000" y="12700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Золотое сечение в архитектуре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2540000"/>
            <a:ext cx="4318000" cy="431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556000"/>
            <a:ext cx="4064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Античность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0" y="4000500"/>
            <a:ext cx="3810000" cy="254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Древние греки применяли золотое сечение в Парфеноне (V век до н.э.) для достижения гармонии.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508500"/>
            <a:ext cx="355600" cy="35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4400" y="2794000"/>
            <a:ext cx="444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Современность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04400" y="3238500"/>
            <a:ext cx="381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Архитекторы, как Ле Корбюзье, использовали "Модулор" – систему пропорций на основе золотого сечения.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600" y="3302000"/>
            <a:ext cx="355600" cy="35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4400" y="4953000"/>
            <a:ext cx="4445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Эстетика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4400" y="5397500"/>
            <a:ext cx="381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Пропорции, близкие к золотому сечению, считаются визуально приятными и сбалансированными.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0" y="5816600"/>
            <a:ext cx="355600" cy="355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7239000"/>
            <a:ext cx="12700000" cy="76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Золотое сечение способствует созданию зданий, которые воспринимаются как естественные и эстетически совершенные.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2000" y="584200"/>
            <a:ext cx="13106400" cy="863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Золотое сечение в искусстве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5588000" cy="55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2286000"/>
            <a:ext cx="6985000" cy="508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Ренессанс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2844800"/>
            <a:ext cx="6985000" cy="101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Художники, как Леонардо да Винчи, применяли золотое сечение в композиции работ, например, "Мона Лиза".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4064000"/>
            <a:ext cx="6985000" cy="508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Композиция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4622800"/>
            <a:ext cx="6985000" cy="101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Расположение ключевых элементов (глаза, нос, губы) часто соответствует точкам золотого сечения.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5842000"/>
            <a:ext cx="6985000" cy="508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Эстетическая привлекательность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6400800"/>
            <a:ext cx="6985000" cy="101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Пропорции, следуя золотому сечению, создают визуально сбалансированные и гармоничные произведения.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2000" y="635000"/>
            <a:ext cx="13106400" cy="889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Золотое сечение в литературе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05000"/>
            <a:ext cx="39624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86000"/>
            <a:ext cx="4191000" cy="406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Структура произведений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794000"/>
            <a:ext cx="4191000" cy="4064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Некоторые исследователи полагают, что золотое сечение проявляется в структуре литературных произведений, например, в расположении кульминации сюжета. Анализируются соотношения между частями текста, где ключевые моменты могут совпадать с пропорциями золотого сечения, создавая предсказуемое, но гармоничное развитие повествования.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77400" y="2286000"/>
            <a:ext cx="4191000" cy="406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Ритмичность текста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7400" y="2794000"/>
            <a:ext cx="4191000" cy="4064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Длина предложений или абзацев может также приближаться к пропорциям золотого сечения, создавая особую ритмичность и плавность чтения. Это достигается неосознанно авторами или намеренно, влияя на восприятие текста читателем и его эмоциональное вовлечение.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42000" y="7480300"/>
            <a:ext cx="2946400" cy="25400"/>
          </a:xfrm>
          <a:prstGeom prst="roundRect">
            <a:avLst>
              <a:gd name="adj" fmla="val 50000"/>
            </a:avLst>
          </a:prstGeom>
          <a:solidFill>
            <a:srgbClr val="5C4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556000"/>
            <a:ext cx="127000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Числа Фибоначчи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3150" y="4508500"/>
            <a:ext cx="12700" cy="33020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4762500"/>
            <a:ext cx="3810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000" y="45085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0000" y="49466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5969000"/>
            <a:ext cx="381000" cy="38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000" y="57023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00" y="615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7239000"/>
            <a:ext cx="381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000" y="6972300"/>
            <a:ext cx="381000" cy="381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0000" y="7423150"/>
            <a:ext cx="317500" cy="12700"/>
          </a:xfrm>
          <a:prstGeom prst="roundRect">
            <a:avLst>
              <a:gd name="adj" fmla="val 50000"/>
            </a:avLst>
          </a:prstGeom>
          <a:solidFill>
            <a:srgbClr val="DDD3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905000" y="450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Определение ряда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488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Ряд чисел: 0, 1, 1, 2, 3, 5, 8, 13, 21... Каждое число — сумма двух предыдущих.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577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Связь с золотым сечением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615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Отношение соседних чисел Фибоначчи стремится к золотому сечению (1,618) по мере увеличения чисел.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7048500"/>
            <a:ext cx="127000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Математическая основа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74295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Этот ряд является математической основой многих природных явлений, связанных с ростом и развитием.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9000" y="254000"/>
            <a:ext cx="7899400" cy="127000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Золотое сечение и человек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1778000"/>
            <a:ext cx="508000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0" y="1524000"/>
            <a:ext cx="508000" cy="508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1000" y="1752600"/>
            <a:ext cx="7137400" cy="406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Пропорции тела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1000" y="2235200"/>
            <a:ext cx="7137400" cy="1397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Пропорции человеческого тела, например, соотношение длины предплечья к кисти или расстояния от пупка до макушки к расстоянию от пупка до пола, часто приближаются к золотому сечению.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4064000"/>
            <a:ext cx="508000" cy="50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9000" y="3860800"/>
            <a:ext cx="508000" cy="508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1000" y="4038600"/>
            <a:ext cx="7137400" cy="406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Эстетика лица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1000" y="4521200"/>
            <a:ext cx="7137400" cy="1397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Исследования показывают, что лица, пропорции которых ближе к золотому сечению (например, соотношение ширины рта к ширине носа), воспринимаются как более привлекательные.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6350000"/>
            <a:ext cx="508000" cy="50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69000" y="6146800"/>
            <a:ext cx="508000" cy="508000"/>
          </a:xfrm>
          <a:prstGeom prst="rect">
            <a:avLst/>
          </a:prstGeom>
          <a:noFill/>
        </p:spPr>
        <p:txBody>
          <a:bodyPr wrap="none" anchor="t" tIns="0" bIns="0" lIns="0" rIns="0">
            <a:spAutoFit/>
          </a:bodyPr>
          <a:lstStyle/>
          <a:p/>
          <a:p>
            <a:pPr algn="ctr">
              <a:defRPr sz="2300">
                <a:solidFill>
                  <a:srgbClr val="454240"/>
                </a:solidFill>
                <a:latin typeface="Inter"/>
              </a:defRPr>
            </a:pPr>
            <a: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1000" y="6324600"/>
            <a:ext cx="7137400" cy="406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Восприятие красоты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1000" y="6807200"/>
            <a:ext cx="7137400" cy="127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Это предполагает, что наш мозг подсознательно реагирует на эти пропорции, связывая их с гармонией и здоровьем.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D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2000" y="1270000"/>
            <a:ext cx="12700000" cy="1143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4400" b="1" i="0">
                <a:solidFill>
                  <a:srgbClr val="5C4E3D"/>
                </a:solidFill>
                <a:latin typeface="Libre Baskerville"/>
              </a:defRPr>
            </a:pPr>
            <a:r>
              <a:t>Как сделать проект?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286000"/>
            <a:ext cx="4318000" cy="88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0" y="3365500"/>
            <a:ext cx="41275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Выбор 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0" y="3810000"/>
            <a:ext cx="3873500" cy="254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Выберите одну из областей: архитектура, литература, природа, искусство, человек, или предложите свою.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2552700"/>
            <a:ext cx="355600" cy="3556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286000"/>
            <a:ext cx="4318000" cy="88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1300" y="3365500"/>
            <a:ext cx="41275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Поиск примеров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1300" y="3810000"/>
            <a:ext cx="3873500" cy="254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Найдите конкретные примеры проявления золотого сечения в выбранной вами области. Сделайте замеры, фото, рисунки.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2552700"/>
            <a:ext cx="355600" cy="355600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0" y="2286000"/>
            <a:ext cx="4318000" cy="88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90100" y="3365500"/>
            <a:ext cx="4127500" cy="381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2200" b="1" i="0">
                <a:solidFill>
                  <a:srgbClr val="454240"/>
                </a:solidFill>
                <a:latin typeface="Libre Baskerville"/>
              </a:defRPr>
            </a:pPr>
            <a:r>
              <a:t>Анализ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90100" y="3810000"/>
            <a:ext cx="3873500" cy="2540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defRPr sz="1750" b="0" i="0">
                <a:solidFill>
                  <a:srgbClr val="454240"/>
                </a:solidFill>
                <a:latin typeface="DM Sans"/>
              </a:defRPr>
            </a:pPr>
            <a:r>
              <a:t>Проанализируйте, как золотое сечение влияет на эстетику, структуру или функционирование объекта.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300" y="2552700"/>
            <a:ext cx="355600" cy="35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