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sldIdLst>
    <p:sldId id="260" r:id="rId2"/>
    <p:sldId id="259" r:id="rId3"/>
    <p:sldId id="258"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15568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1737558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13571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4166427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49111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530433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1002011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3601365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345810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58A093-10E4-4ABE-B9D3-42915E9C88DD}" type="datetimeFigureOut">
              <a:rPr lang="fr-FR" smtClean="0"/>
              <a:t>01/11/2020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469373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F58A093-10E4-4ABE-B9D3-42915E9C88DD}" type="datetimeFigureOut">
              <a:rPr lang="fr-FR" smtClean="0"/>
              <a:t>01/11/2020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4047689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F58A093-10E4-4ABE-B9D3-42915E9C88DD}" type="datetimeFigureOut">
              <a:rPr lang="fr-FR" smtClean="0"/>
              <a:t>01/11/2020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1831020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F58A093-10E4-4ABE-B9D3-42915E9C88DD}" type="datetimeFigureOut">
              <a:rPr lang="fr-FR" smtClean="0"/>
              <a:t>01/11/2020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3635587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58A093-10E4-4ABE-B9D3-42915E9C88DD}" type="datetimeFigureOut">
              <a:rPr lang="fr-FR" smtClean="0"/>
              <a:t>01/11/2020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2460709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F58A093-10E4-4ABE-B9D3-42915E9C88DD}" type="datetimeFigureOut">
              <a:rPr lang="fr-FR" smtClean="0"/>
              <a:t>01/11/2020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3178628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F58A093-10E4-4ABE-B9D3-42915E9C88DD}" type="datetimeFigureOut">
              <a:rPr lang="fr-FR" smtClean="0"/>
              <a:t>01/11/2020</a:t>
            </a:fld>
            <a:endParaRPr lang="fr-F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CB3B65-93D4-4163-A7C3-EA5B089A5E89}" type="slidenum">
              <a:rPr lang="fr-FR" smtClean="0"/>
              <a:t>‹N°›</a:t>
            </a:fld>
            <a:endParaRPr lang="fr-FR"/>
          </a:p>
        </p:txBody>
      </p:sp>
    </p:spTree>
    <p:extLst>
      <p:ext uri="{BB962C8B-B14F-4D97-AF65-F5344CB8AC3E}">
        <p14:creationId xmlns:p14="http://schemas.microsoft.com/office/powerpoint/2010/main" val="92833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F58A093-10E4-4ABE-B9D3-42915E9C88DD}" type="datetimeFigureOut">
              <a:rPr lang="fr-FR" smtClean="0"/>
              <a:t>01/11/2020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CB3B65-93D4-4163-A7C3-EA5B089A5E89}" type="slidenum">
              <a:rPr lang="fr-FR" smtClean="0"/>
              <a:t>‹N°›</a:t>
            </a:fld>
            <a:endParaRPr lang="fr-FR"/>
          </a:p>
        </p:txBody>
      </p:sp>
    </p:spTree>
    <p:extLst>
      <p:ext uri="{BB962C8B-B14F-4D97-AF65-F5344CB8AC3E}">
        <p14:creationId xmlns:p14="http://schemas.microsoft.com/office/powerpoint/2010/main" val="357168680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 id="214748373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justice.ooreka.fr/astuce/voir/515649/droits-fondamentau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2CDBB-0C39-4E2F-A7B1-9FCDB0BC5608}"/>
              </a:ext>
            </a:extLst>
          </p:cNvPr>
          <p:cNvSpPr>
            <a:spLocks noGrp="1"/>
          </p:cNvSpPr>
          <p:nvPr>
            <p:ph type="title"/>
          </p:nvPr>
        </p:nvSpPr>
        <p:spPr>
          <a:xfrm>
            <a:off x="2006082" y="148730"/>
            <a:ext cx="10058400" cy="1609344"/>
          </a:xfrm>
        </p:spPr>
        <p:txBody>
          <a:bodyPr>
            <a:normAutofit/>
          </a:bodyPr>
          <a:lstStyle/>
          <a:p>
            <a:r>
              <a:rPr lang="fr-FR" sz="3600" b="1" i="0" dirty="0">
                <a:solidFill>
                  <a:srgbClr val="0000FF"/>
                </a:solidFill>
                <a:effectLst/>
                <a:latin typeface="Comic Sans MS" panose="030F0702030302020204" pitchFamily="66" charset="0"/>
              </a:rPr>
              <a:t>La Liberté d'expression</a:t>
            </a:r>
            <a:br>
              <a:rPr lang="fr-FR" b="1" i="0" dirty="0">
                <a:solidFill>
                  <a:srgbClr val="333333"/>
                </a:solidFill>
                <a:effectLst/>
                <a:latin typeface="museo"/>
              </a:rPr>
            </a:br>
            <a:endParaRPr lang="fr-FR" dirty="0"/>
          </a:p>
        </p:txBody>
      </p:sp>
      <p:sp>
        <p:nvSpPr>
          <p:cNvPr id="3" name="Espace réservé du contenu 2">
            <a:extLst>
              <a:ext uri="{FF2B5EF4-FFF2-40B4-BE49-F238E27FC236}">
                <a16:creationId xmlns:a16="http://schemas.microsoft.com/office/drawing/2014/main" id="{7963E388-5494-4CE1-A0CF-2C36CCB0F8D8}"/>
              </a:ext>
            </a:extLst>
          </p:cNvPr>
          <p:cNvSpPr>
            <a:spLocks noGrp="1"/>
          </p:cNvSpPr>
          <p:nvPr>
            <p:ph idx="1"/>
          </p:nvPr>
        </p:nvSpPr>
        <p:spPr>
          <a:xfrm>
            <a:off x="167951" y="1452400"/>
            <a:ext cx="11896531" cy="4351338"/>
          </a:xfrm>
        </p:spPr>
        <p:txBody>
          <a:bodyPr/>
          <a:lstStyle/>
          <a:p>
            <a:pPr algn="l"/>
            <a:r>
              <a:rPr lang="fr-FR" b="0" i="0" dirty="0">
                <a:solidFill>
                  <a:srgbClr val="333333"/>
                </a:solidFill>
                <a:effectLst/>
                <a:latin typeface="Comic Sans MS" panose="030F0702030302020204" pitchFamily="66" charset="0"/>
              </a:rPr>
              <a:t>La </a:t>
            </a:r>
            <a:r>
              <a:rPr lang="fr-FR" b="1" i="0" dirty="0">
                <a:solidFill>
                  <a:srgbClr val="333333"/>
                </a:solidFill>
                <a:effectLst/>
                <a:latin typeface="Comic Sans MS" panose="030F0702030302020204" pitchFamily="66" charset="0"/>
              </a:rPr>
              <a:t>liberté d'expression</a:t>
            </a:r>
            <a:r>
              <a:rPr lang="fr-FR" b="0" i="0" dirty="0">
                <a:solidFill>
                  <a:srgbClr val="333333"/>
                </a:solidFill>
                <a:effectLst/>
                <a:latin typeface="Comic Sans MS" panose="030F0702030302020204" pitchFamily="66" charset="0"/>
              </a:rPr>
              <a:t> est définie par la </a:t>
            </a:r>
            <a:r>
              <a:rPr lang="fr-FR" b="0" i="0" u="sng" dirty="0">
                <a:solidFill>
                  <a:srgbClr val="FA3C3C"/>
                </a:solidFill>
                <a:effectLst/>
                <a:latin typeface="Comic Sans MS" panose="030F0702030302020204" pitchFamily="66" charset="0"/>
                <a:hlinkClick r:id="rId2"/>
              </a:rPr>
              <a:t>Déclaration universelle des droits de l'homme de 1948</a:t>
            </a:r>
            <a:r>
              <a:rPr lang="fr-FR" b="0" i="0" dirty="0">
                <a:solidFill>
                  <a:srgbClr val="333333"/>
                </a:solidFill>
                <a:effectLst/>
                <a:latin typeface="Comic Sans MS" panose="030F0702030302020204" pitchFamily="66" charset="0"/>
              </a:rPr>
              <a:t> </a:t>
            </a:r>
          </a:p>
          <a:p>
            <a:pPr algn="l"/>
            <a:endParaRPr lang="fr-FR" b="0" i="0" dirty="0">
              <a:solidFill>
                <a:srgbClr val="333333"/>
              </a:solidFill>
              <a:effectLst/>
              <a:latin typeface="Comic Sans MS" panose="030F0702030302020204" pitchFamily="66" charset="0"/>
            </a:endParaRPr>
          </a:p>
          <a:p>
            <a:pPr algn="l"/>
            <a:r>
              <a:rPr lang="fr-FR" b="0" i="0" dirty="0">
                <a:solidFill>
                  <a:srgbClr val="333333"/>
                </a:solidFill>
                <a:effectLst/>
                <a:latin typeface="Comic Sans MS" panose="030F0702030302020204" pitchFamily="66" charset="0"/>
              </a:rPr>
              <a:t>Tout individu a droit à la liberté d'opinion et d'expression, ce qui implique le droit de ne pas être inquiété pour ses opinions et celui de chercher, de recevoir et de répandre, sans considération de frontières, les informations et les idées par quelque moyen d'expression que ce soit. »</a:t>
            </a:r>
          </a:p>
          <a:p>
            <a:pPr algn="l"/>
            <a:endParaRPr lang="fr-FR" b="0" i="0" dirty="0">
              <a:solidFill>
                <a:srgbClr val="333333"/>
              </a:solidFill>
              <a:effectLst/>
              <a:latin typeface="Comic Sans MS" panose="030F0702030302020204" pitchFamily="66" charset="0"/>
            </a:endParaRPr>
          </a:p>
          <a:p>
            <a:pPr algn="l"/>
            <a:r>
              <a:rPr lang="fr-FR" b="0" i="0" dirty="0">
                <a:solidFill>
                  <a:srgbClr val="333333"/>
                </a:solidFill>
                <a:effectLst/>
                <a:latin typeface="Comic Sans MS" panose="030F0702030302020204" pitchFamily="66" charset="0"/>
              </a:rPr>
              <a:t>Ainsi, chacun a le droit d'avoir son opinion, ses idées et de l'exprimer par n'importe quel moyen et sous n'importe quel format. </a:t>
            </a:r>
            <a:endParaRPr lang="fr-FR" dirty="0">
              <a:latin typeface="Comic Sans MS" panose="030F0702030302020204" pitchFamily="66" charset="0"/>
            </a:endParaRPr>
          </a:p>
        </p:txBody>
      </p:sp>
    </p:spTree>
    <p:extLst>
      <p:ext uri="{BB962C8B-B14F-4D97-AF65-F5344CB8AC3E}">
        <p14:creationId xmlns:p14="http://schemas.microsoft.com/office/powerpoint/2010/main" val="403406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BD6CCD-5849-4F70-B208-F36FA0A775ED}"/>
              </a:ext>
            </a:extLst>
          </p:cNvPr>
          <p:cNvSpPr>
            <a:spLocks noGrp="1"/>
          </p:cNvSpPr>
          <p:nvPr>
            <p:ph type="title"/>
          </p:nvPr>
        </p:nvSpPr>
        <p:spPr>
          <a:xfrm>
            <a:off x="457200" y="475301"/>
            <a:ext cx="11318033" cy="1194878"/>
          </a:xfrm>
        </p:spPr>
        <p:txBody>
          <a:bodyPr>
            <a:noAutofit/>
          </a:bodyPr>
          <a:lstStyle/>
          <a:p>
            <a:r>
              <a:rPr lang="fr-FR" sz="2400" b="1" dirty="0">
                <a:solidFill>
                  <a:srgbClr val="0000FF"/>
                </a:solidFill>
                <a:latin typeface="Comic Sans MS" panose="030F0702030302020204" pitchFamily="66" charset="0"/>
              </a:rPr>
              <a:t>La liberté d'expression et son affirmation dans la loi</a:t>
            </a:r>
            <a:br>
              <a:rPr lang="fr-FR" sz="2400" b="1" dirty="0">
                <a:solidFill>
                  <a:srgbClr val="0000FF"/>
                </a:solidFill>
                <a:latin typeface="Comic Sans MS" panose="030F0702030302020204" pitchFamily="66" charset="0"/>
              </a:rPr>
            </a:br>
            <a:endParaRPr lang="fr-FR" sz="2400" dirty="0">
              <a:solidFill>
                <a:srgbClr val="0000FF"/>
              </a:solidFill>
              <a:latin typeface="Comic Sans MS" panose="030F0702030302020204" pitchFamily="66" charset="0"/>
            </a:endParaRPr>
          </a:p>
        </p:txBody>
      </p:sp>
      <p:sp>
        <p:nvSpPr>
          <p:cNvPr id="3" name="Espace réservé du contenu 2">
            <a:extLst>
              <a:ext uri="{FF2B5EF4-FFF2-40B4-BE49-F238E27FC236}">
                <a16:creationId xmlns:a16="http://schemas.microsoft.com/office/drawing/2014/main" id="{EB4FC7C3-9E79-49A3-BF86-AB926A8EAFCA}"/>
              </a:ext>
            </a:extLst>
          </p:cNvPr>
          <p:cNvSpPr>
            <a:spLocks noGrp="1"/>
          </p:cNvSpPr>
          <p:nvPr>
            <p:ph idx="1"/>
          </p:nvPr>
        </p:nvSpPr>
        <p:spPr>
          <a:xfrm>
            <a:off x="307910" y="1561571"/>
            <a:ext cx="10801677" cy="4050792"/>
          </a:xfrm>
        </p:spPr>
        <p:txBody>
          <a:bodyPr>
            <a:normAutofit/>
          </a:bodyPr>
          <a:lstStyle/>
          <a:p>
            <a:r>
              <a:rPr lang="fr-FR" dirty="0">
                <a:latin typeface="Comic Sans MS" panose="030F0702030302020204" pitchFamily="66" charset="0"/>
              </a:rPr>
              <a:t>L’article 10 de la Convention européenne des droits de l’homme (CEDH) réaffirme la liberté d'expression en disposant que « Toute personne a droit à la liberté d’expression. Ce droit comprend la liberté d’opinion et la liberté de recevoir ou de communiquer des informations ou des idées sans qu’il puisse y avoir ingérence d’autorités publiques et sans considération de frontière. »</a:t>
            </a:r>
          </a:p>
          <a:p>
            <a:endParaRPr lang="fr-FR" dirty="0">
              <a:latin typeface="Comic Sans MS" panose="030F0702030302020204" pitchFamily="66" charset="0"/>
            </a:endParaRPr>
          </a:p>
          <a:p>
            <a:r>
              <a:rPr lang="fr-FR" dirty="0">
                <a:latin typeface="Comic Sans MS" panose="030F0702030302020204" pitchFamily="66" charset="0"/>
              </a:rPr>
              <a:t>La Convention ayant valeur supra législative, elle prime les lois nationales, y compris constitutionnelles, chaque État devant adapter sa législation interne aux exigences européennes.</a:t>
            </a:r>
          </a:p>
          <a:p>
            <a:endParaRPr lang="fr-FR" dirty="0">
              <a:latin typeface="Comic Sans MS" panose="030F0702030302020204" pitchFamily="66" charset="0"/>
            </a:endParaRPr>
          </a:p>
          <a:p>
            <a:r>
              <a:rPr lang="fr-FR" dirty="0">
                <a:latin typeface="Comic Sans MS" panose="030F0702030302020204" pitchFamily="66" charset="0"/>
              </a:rPr>
              <a:t>En outre, en droit français, la liberté d'expression est formulée aux termes de la Déclaration des droits de l'homme et du citoyen (DDHC) de 1789 et a donc valeur constitutionnelle, c'est-à-dire que les lois doivent respecter cette liberté.</a:t>
            </a:r>
          </a:p>
          <a:p>
            <a:endParaRPr lang="fr-FR" dirty="0">
              <a:latin typeface="Comic Sans MS" panose="030F0702030302020204" pitchFamily="66" charset="0"/>
            </a:endParaRPr>
          </a:p>
        </p:txBody>
      </p:sp>
    </p:spTree>
    <p:extLst>
      <p:ext uri="{BB962C8B-B14F-4D97-AF65-F5344CB8AC3E}">
        <p14:creationId xmlns:p14="http://schemas.microsoft.com/office/powerpoint/2010/main" val="3562569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49AC1F-AD50-4DB7-8317-F24175208193}"/>
              </a:ext>
            </a:extLst>
          </p:cNvPr>
          <p:cNvSpPr>
            <a:spLocks noGrp="1"/>
          </p:cNvSpPr>
          <p:nvPr>
            <p:ph type="title"/>
          </p:nvPr>
        </p:nvSpPr>
        <p:spPr>
          <a:xfrm>
            <a:off x="755779" y="186052"/>
            <a:ext cx="10941636" cy="1609344"/>
          </a:xfrm>
        </p:spPr>
        <p:txBody>
          <a:bodyPr>
            <a:noAutofit/>
          </a:bodyPr>
          <a:lstStyle/>
          <a:p>
            <a:r>
              <a:rPr lang="fr-FR" sz="2800" b="1" i="0" dirty="0">
                <a:solidFill>
                  <a:srgbClr val="0000FF"/>
                </a:solidFill>
                <a:effectLst/>
                <a:latin typeface="Comic Sans MS" panose="030F0702030302020204" pitchFamily="66" charset="0"/>
              </a:rPr>
              <a:t>Liberté fondamentale : la liberté d'expression</a:t>
            </a:r>
            <a:br>
              <a:rPr lang="fr-FR" sz="2800" b="1" i="0" dirty="0">
                <a:solidFill>
                  <a:srgbClr val="0000FF"/>
                </a:solidFill>
                <a:effectLst/>
                <a:latin typeface="Comic Sans MS" panose="030F0702030302020204" pitchFamily="66" charset="0"/>
              </a:rPr>
            </a:br>
            <a:endParaRPr lang="fr-FR" sz="2800" dirty="0">
              <a:solidFill>
                <a:srgbClr val="0000FF"/>
              </a:solidFill>
              <a:latin typeface="Comic Sans MS" panose="030F0702030302020204" pitchFamily="66" charset="0"/>
            </a:endParaRPr>
          </a:p>
        </p:txBody>
      </p:sp>
      <p:sp>
        <p:nvSpPr>
          <p:cNvPr id="3" name="Espace réservé du contenu 2">
            <a:extLst>
              <a:ext uri="{FF2B5EF4-FFF2-40B4-BE49-F238E27FC236}">
                <a16:creationId xmlns:a16="http://schemas.microsoft.com/office/drawing/2014/main" id="{18F08981-0E91-495D-B5E4-CD8AA8BA73A3}"/>
              </a:ext>
            </a:extLst>
          </p:cNvPr>
          <p:cNvSpPr>
            <a:spLocks noGrp="1"/>
          </p:cNvSpPr>
          <p:nvPr>
            <p:ph idx="1"/>
          </p:nvPr>
        </p:nvSpPr>
        <p:spPr>
          <a:xfrm>
            <a:off x="534955" y="1334278"/>
            <a:ext cx="11383283" cy="4609322"/>
          </a:xfrm>
        </p:spPr>
        <p:txBody>
          <a:bodyPr>
            <a:normAutofit fontScale="55000" lnSpcReduction="20000"/>
          </a:bodyPr>
          <a:lstStyle/>
          <a:p>
            <a:pPr algn="l"/>
            <a:r>
              <a:rPr lang="fr-FR" sz="3800" b="0" i="0" dirty="0">
                <a:solidFill>
                  <a:srgbClr val="333333"/>
                </a:solidFill>
                <a:effectLst/>
                <a:latin typeface="Comic Sans MS" panose="030F0702030302020204" pitchFamily="66" charset="0"/>
              </a:rPr>
              <a:t>Le Conseil constitutionnel a précisé en 1994 que la liberté d'expression est une «</a:t>
            </a:r>
            <a:r>
              <a:rPr lang="fr-FR" sz="3800" b="0" i="1" dirty="0">
                <a:solidFill>
                  <a:srgbClr val="333333"/>
                </a:solidFill>
                <a:effectLst/>
                <a:latin typeface="Comic Sans MS" panose="030F0702030302020204" pitchFamily="66" charset="0"/>
              </a:rPr>
              <a:t> liberté fondamentale d’autant plus précieuse que son existence est une des garanties essentielles du respect des autres droits et libertés.</a:t>
            </a:r>
            <a:r>
              <a:rPr lang="fr-FR" sz="3800" b="0" i="0" dirty="0">
                <a:solidFill>
                  <a:srgbClr val="333333"/>
                </a:solidFill>
                <a:effectLst/>
                <a:latin typeface="Comic Sans MS" panose="030F0702030302020204" pitchFamily="66" charset="0"/>
              </a:rPr>
              <a:t> »</a:t>
            </a:r>
          </a:p>
          <a:p>
            <a:pPr algn="l"/>
            <a:endParaRPr lang="fr-FR" sz="3800" b="0" i="0" dirty="0">
              <a:solidFill>
                <a:srgbClr val="333333"/>
              </a:solidFill>
              <a:effectLst/>
              <a:latin typeface="Comic Sans MS" panose="030F0702030302020204" pitchFamily="66" charset="0"/>
            </a:endParaRPr>
          </a:p>
          <a:p>
            <a:pPr algn="l"/>
            <a:r>
              <a:rPr lang="fr-FR" sz="3800" b="0" i="0" dirty="0">
                <a:solidFill>
                  <a:srgbClr val="333333"/>
                </a:solidFill>
                <a:effectLst/>
                <a:latin typeface="Comic Sans MS" panose="030F0702030302020204" pitchFamily="66" charset="0"/>
              </a:rPr>
              <a:t>La liberté d'expression est un droit universel qui constitue un élément de toute démocratie. Elle prend plusieurs formes : orale, écrite, audiovisuelle, culturelle, virtuelle, artistique, etc.</a:t>
            </a:r>
          </a:p>
          <a:p>
            <a:pPr algn="l"/>
            <a:endParaRPr lang="fr-FR" sz="3800" b="0" i="0" dirty="0">
              <a:solidFill>
                <a:srgbClr val="333333"/>
              </a:solidFill>
              <a:effectLst/>
              <a:latin typeface="Comic Sans MS" panose="030F0702030302020204" pitchFamily="66" charset="0"/>
            </a:endParaRPr>
          </a:p>
          <a:p>
            <a:pPr algn="l"/>
            <a:r>
              <a:rPr lang="fr-FR" sz="3800" b="0" i="0" dirty="0">
                <a:solidFill>
                  <a:srgbClr val="333333"/>
                </a:solidFill>
                <a:effectLst/>
                <a:latin typeface="Comic Sans MS" panose="030F0702030302020204" pitchFamily="66" charset="0"/>
              </a:rPr>
              <a:t>La liberté d'expression regroupe plusieurs libertés distinctes :</a:t>
            </a:r>
          </a:p>
          <a:p>
            <a:pPr algn="l">
              <a:buFont typeface="Arial" panose="020B0604020202020204" pitchFamily="34" charset="0"/>
              <a:buChar char="•"/>
            </a:pPr>
            <a:r>
              <a:rPr lang="fr-FR" sz="3800" b="0" i="0" dirty="0">
                <a:solidFill>
                  <a:srgbClr val="333333"/>
                </a:solidFill>
                <a:effectLst/>
                <a:latin typeface="Comic Sans MS" panose="030F0702030302020204" pitchFamily="66" charset="0"/>
              </a:rPr>
              <a:t>liberté de la presse ;</a:t>
            </a:r>
          </a:p>
          <a:p>
            <a:pPr algn="l">
              <a:buFont typeface="Arial" panose="020B0604020202020204" pitchFamily="34" charset="0"/>
              <a:buChar char="•"/>
            </a:pPr>
            <a:r>
              <a:rPr lang="fr-FR" sz="3800" b="0" i="0" dirty="0">
                <a:solidFill>
                  <a:srgbClr val="333333"/>
                </a:solidFill>
                <a:effectLst/>
                <a:latin typeface="Comic Sans MS" panose="030F0702030302020204" pitchFamily="66" charset="0"/>
              </a:rPr>
              <a:t>liberté des spectacles ;</a:t>
            </a:r>
          </a:p>
          <a:p>
            <a:pPr algn="l">
              <a:buFont typeface="Arial" panose="020B0604020202020204" pitchFamily="34" charset="0"/>
              <a:buChar char="•"/>
            </a:pPr>
            <a:r>
              <a:rPr lang="fr-FR" sz="3800" b="0" i="0" dirty="0">
                <a:solidFill>
                  <a:srgbClr val="333333"/>
                </a:solidFill>
                <a:effectLst/>
                <a:latin typeface="Comic Sans MS" panose="030F0702030302020204" pitchFamily="66" charset="0"/>
              </a:rPr>
              <a:t>liberté de l’enseignement ;</a:t>
            </a:r>
          </a:p>
          <a:p>
            <a:pPr algn="l">
              <a:buFont typeface="Arial" panose="020B0604020202020204" pitchFamily="34" charset="0"/>
              <a:buChar char="•"/>
            </a:pPr>
            <a:r>
              <a:rPr lang="fr-FR" sz="3800" b="0" i="0" dirty="0">
                <a:solidFill>
                  <a:srgbClr val="333333"/>
                </a:solidFill>
                <a:effectLst/>
                <a:latin typeface="Comic Sans MS" panose="030F0702030302020204" pitchFamily="66" charset="0"/>
              </a:rPr>
              <a:t>libertés collectives de diffuser des opinions (réunion, association, manifestation)...</a:t>
            </a:r>
          </a:p>
          <a:p>
            <a:endParaRPr lang="fr-FR" dirty="0"/>
          </a:p>
        </p:txBody>
      </p:sp>
    </p:spTree>
    <p:extLst>
      <p:ext uri="{BB962C8B-B14F-4D97-AF65-F5344CB8AC3E}">
        <p14:creationId xmlns:p14="http://schemas.microsoft.com/office/powerpoint/2010/main" val="208233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9524C5-3D29-4DA7-8D70-30D9146A405B}"/>
              </a:ext>
            </a:extLst>
          </p:cNvPr>
          <p:cNvSpPr>
            <a:spLocks noGrp="1"/>
          </p:cNvSpPr>
          <p:nvPr>
            <p:ph type="title"/>
          </p:nvPr>
        </p:nvSpPr>
        <p:spPr>
          <a:xfrm>
            <a:off x="1209807" y="400657"/>
            <a:ext cx="10058400" cy="1609344"/>
          </a:xfrm>
        </p:spPr>
        <p:txBody>
          <a:bodyPr>
            <a:normAutofit/>
          </a:bodyPr>
          <a:lstStyle/>
          <a:p>
            <a:r>
              <a:rPr lang="fr-FR" sz="2400" b="1" dirty="0">
                <a:solidFill>
                  <a:srgbClr val="0000FF"/>
                </a:solidFill>
                <a:latin typeface="Comic Sans MS" panose="030F0702030302020204" pitchFamily="66" charset="0"/>
              </a:rPr>
              <a:t>La liberté d'expression : liberté non absolue</a:t>
            </a:r>
          </a:p>
        </p:txBody>
      </p:sp>
      <p:sp>
        <p:nvSpPr>
          <p:cNvPr id="3" name="Espace réservé du contenu 2">
            <a:extLst>
              <a:ext uri="{FF2B5EF4-FFF2-40B4-BE49-F238E27FC236}">
                <a16:creationId xmlns:a16="http://schemas.microsoft.com/office/drawing/2014/main" id="{89F42D59-D50D-47CC-873C-9FF8E88592CA}"/>
              </a:ext>
            </a:extLst>
          </p:cNvPr>
          <p:cNvSpPr>
            <a:spLocks noGrp="1"/>
          </p:cNvSpPr>
          <p:nvPr>
            <p:ph idx="1"/>
          </p:nvPr>
        </p:nvSpPr>
        <p:spPr>
          <a:xfrm>
            <a:off x="600270" y="1403604"/>
            <a:ext cx="10058400" cy="4050792"/>
          </a:xfrm>
        </p:spPr>
        <p:txBody>
          <a:bodyPr>
            <a:normAutofit fontScale="92500" lnSpcReduction="10000"/>
          </a:bodyPr>
          <a:lstStyle/>
          <a:p>
            <a:pPr marL="0" indent="0">
              <a:buNone/>
            </a:pPr>
            <a:r>
              <a:rPr lang="fr-FR" b="1" dirty="0">
                <a:solidFill>
                  <a:srgbClr val="0000FF"/>
                </a:solidFill>
                <a:latin typeface="Comic Sans MS" panose="030F0702030302020204" pitchFamily="66" charset="0"/>
              </a:rPr>
              <a:t>Restrictions à la liberté d'expression</a:t>
            </a:r>
          </a:p>
          <a:p>
            <a:r>
              <a:rPr lang="fr-FR" dirty="0">
                <a:latin typeface="Comic Sans MS" panose="030F0702030302020204" pitchFamily="66" charset="0"/>
              </a:rPr>
              <a:t>En effet, il existe des limites à la liberté d'expression. Des restrictions peuvent être apportées à la liberté d'expression. D'après l'article 19 du Pacte international relatif aux droits civils et politiques adopté en 1966, elle peut « être soumise à certaines restrictions, qui doivent toujours être prescrites par la loi et être nécessaires. »</a:t>
            </a:r>
          </a:p>
          <a:p>
            <a:endParaRPr lang="fr-FR" dirty="0">
              <a:latin typeface="Comic Sans MS" panose="030F0702030302020204" pitchFamily="66" charset="0"/>
            </a:endParaRPr>
          </a:p>
          <a:p>
            <a:r>
              <a:rPr lang="fr-FR" dirty="0">
                <a:latin typeface="Comic Sans MS" panose="030F0702030302020204" pitchFamily="66" charset="0"/>
              </a:rPr>
              <a:t>La Cour européenne des droits de l'homme (CEDH) énumère les restrictions que les États sont en droit d’apporter à la liberté d’expression. Ainsi, les restrictions doivent être fondées sur :</a:t>
            </a:r>
          </a:p>
          <a:p>
            <a:endParaRPr lang="fr-FR" dirty="0">
              <a:latin typeface="Comic Sans MS" panose="030F0702030302020204" pitchFamily="66" charset="0"/>
            </a:endParaRPr>
          </a:p>
          <a:p>
            <a:r>
              <a:rPr lang="fr-FR" dirty="0">
                <a:latin typeface="Comic Sans MS" panose="030F0702030302020204" pitchFamily="66" charset="0"/>
              </a:rPr>
              <a:t>l'intérêt public : sécurité nationale, intégrité territoriale, sûreté publique, défense de l’ordre et prévention du crime, protection de la santé, protection de la morale, etc.</a:t>
            </a:r>
          </a:p>
          <a:p>
            <a:r>
              <a:rPr lang="fr-FR" dirty="0">
                <a:latin typeface="Comic Sans MS" panose="030F0702030302020204" pitchFamily="66" charset="0"/>
              </a:rPr>
              <a:t>la protection de la réputation ou des droits d’autrui : protection des informations confidentielles, protection du droit à l'image, protection de la présomption d’innocence, etc.</a:t>
            </a:r>
          </a:p>
        </p:txBody>
      </p:sp>
    </p:spTree>
    <p:extLst>
      <p:ext uri="{BB962C8B-B14F-4D97-AF65-F5344CB8AC3E}">
        <p14:creationId xmlns:p14="http://schemas.microsoft.com/office/powerpoint/2010/main" val="1761529819"/>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TotalTime>
  <Words>522</Words>
  <Application>Microsoft Office PowerPoint</Application>
  <PresentationFormat>Grand écran</PresentationFormat>
  <Paragraphs>30</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Comic Sans MS</vt:lpstr>
      <vt:lpstr>museo</vt:lpstr>
      <vt:lpstr>Trebuchet MS</vt:lpstr>
      <vt:lpstr>Wingdings 3</vt:lpstr>
      <vt:lpstr>Facette</vt:lpstr>
      <vt:lpstr>La Liberté d'expression </vt:lpstr>
      <vt:lpstr>La liberté d'expression et son affirmation dans la loi </vt:lpstr>
      <vt:lpstr>Liberté fondamentale : la liberté d'expression </vt:lpstr>
      <vt:lpstr>La liberté d'expression : liberté non absolue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Liberté d'expression</dc:title>
  <dc:creator>soulaherve@outlook.fr</dc:creator>
  <cp:lastModifiedBy>soulaherve@outlook.fr</cp:lastModifiedBy>
  <cp:revision>5</cp:revision>
  <dcterms:created xsi:type="dcterms:W3CDTF">2020-11-01T20:34:17Z</dcterms:created>
  <dcterms:modified xsi:type="dcterms:W3CDTF">2020-11-01T21:13:18Z</dcterms:modified>
</cp:coreProperties>
</file>