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08" r:id="rId1"/>
  </p:sldMasterIdLst>
  <p:notesMasterIdLst>
    <p:notesMasterId r:id="rId9"/>
  </p:notesMasterIdLst>
  <p:sldIdLst>
    <p:sldId id="256" r:id="rId2"/>
    <p:sldId id="271" r:id="rId3"/>
    <p:sldId id="272" r:id="rId4"/>
    <p:sldId id="289" r:id="rId5"/>
    <p:sldId id="284" r:id="rId6"/>
    <p:sldId id="287" r:id="rId7"/>
    <p:sldId id="288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26" autoAdjust="0"/>
    <p:restoredTop sz="94707" autoAdjust="0"/>
  </p:normalViewPr>
  <p:slideViewPr>
    <p:cSldViewPr snapToGrid="0">
      <p:cViewPr varScale="1">
        <p:scale>
          <a:sx n="70" d="100"/>
          <a:sy n="70" d="100"/>
        </p:scale>
        <p:origin x="-744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93" d="100"/>
          <a:sy n="93" d="100"/>
        </p:scale>
        <p:origin x="2046" y="-24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C49E5D-CBC0-4FB7-86CC-5058825CA2DE}" type="datetimeFigureOut">
              <a:rPr lang="fr-FR" smtClean="0"/>
              <a:t>10/03/2020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89F852-4AA8-4BC5-BFA0-96EBE061FF2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49491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cache.media.education.gouv.fr/file/comprehension/35/6/le_rappel_de_recit_861356.pdf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228599" y="4400550"/>
            <a:ext cx="6357257" cy="4503964"/>
          </a:xfrm>
        </p:spPr>
        <p:txBody>
          <a:bodyPr/>
          <a:lstStyle/>
          <a:p>
            <a:endParaRPr lang="fr-FR" sz="14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89F852-4AA8-4BC5-BFA0-96EBE061FF20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32248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0" y="4400550"/>
            <a:ext cx="6716486" cy="474345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89F852-4AA8-4BC5-BFA0-96EBE061FF20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08081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400" dirty="0" smtClean="0"/>
              <a:t>Elle comporte six phases ni chronologiques ni progressives:</a:t>
            </a:r>
          </a:p>
          <a:p>
            <a:r>
              <a:rPr lang="fr-FR" sz="1400" dirty="0" smtClean="0"/>
              <a:t>-Installation de l’univers de référence du script événementiel: activités en salle d’éducation physique, lectures diverses, plantations, ...</a:t>
            </a:r>
          </a:p>
          <a:p>
            <a:r>
              <a:rPr lang="fr-FR" sz="1400" dirty="0" smtClean="0"/>
              <a:t>-Présentation du (ou des) scénario(s):avec ou sans les images, selon une modalité de lecture choisie au préalable.</a:t>
            </a:r>
          </a:p>
          <a:p>
            <a:r>
              <a:rPr lang="fr-FR" sz="1400" dirty="0" smtClean="0"/>
              <a:t>-Matérialisation du lien entre le script et le scénario.</a:t>
            </a:r>
          </a:p>
          <a:p>
            <a:r>
              <a:rPr lang="fr-FR" sz="1400" dirty="0" smtClean="0"/>
              <a:t>-Théâtralisation d’une partie ou de la totalité du récit à l’aide de marottes: pour anticiper ou opérer des transactions.</a:t>
            </a:r>
          </a:p>
          <a:p>
            <a:r>
              <a:rPr lang="fr-FR" sz="1400" dirty="0" smtClean="0"/>
              <a:t>-Séquence décrochée de vocabulaire.</a:t>
            </a:r>
          </a:p>
          <a:p>
            <a:r>
              <a:rPr lang="fr-FR" sz="1400" dirty="0" smtClean="0"/>
              <a:t>-Transfert/évaluation.</a:t>
            </a:r>
          </a:p>
          <a:p>
            <a:endParaRPr lang="fr-FR" sz="14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89F852-4AA8-4BC5-BFA0-96EBE061FF20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29234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alt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 construction des compétences de compréhension relève d’un enseignement explicite, le bain de lecture ne suffit pas.</a:t>
            </a:r>
            <a:r>
              <a:rPr kumimoji="0" lang="fr-FR" alt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 construction de ces compétences est progressive et doit faire l’objet d’une organisation raisonnée de la petite à la grande section.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Pour travailler la compréhension :</a:t>
            </a:r>
            <a:br>
              <a:rPr kumimoji="0" lang="fr-FR" alt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fr-FR" alt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Agir avant la lecture pour installer l’univers de référence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Mettre en place des séances avec pour objectifs 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kumimoji="0" lang="fr-FR" alt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de faire identifier les personnages, de comprendre leurs intentions</a:t>
            </a:r>
            <a:br>
              <a:rPr kumimoji="0" lang="fr-FR" alt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fr-FR" alt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kumimoji="0" lang="fr-FR" alt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d’engager la construction des concepts de temps et de causalité</a:t>
            </a:r>
            <a:br>
              <a:rPr kumimoji="0" lang="fr-FR" alt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fr-FR" alt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kumimoji="0" lang="fr-FR" alt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d’aider à la mise en cohérence les différents éléments narratifs, </a:t>
            </a:r>
            <a:br>
              <a:rPr kumimoji="0" lang="fr-FR" alt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fr-FR" alt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kumimoji="0" lang="fr-FR" alt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d’entraîner les enfants à faire des inférences.</a:t>
            </a:r>
            <a:endParaRPr kumimoji="0" lang="fr-FR" alt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S’assurer de la compréhension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kumimoji="0" lang="fr-FR" alt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en sollicitant la reformulation, </a:t>
            </a:r>
            <a:r>
              <a:rPr kumimoji="0" lang="fr-FR" alt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3" tooltip="le_rappel_de_recit (PDF-194.38 Ko-Nouvelle fenêtre)"/>
              </a:rPr>
              <a:t>le rappel de récit</a:t>
            </a:r>
            <a:r>
              <a:rPr kumimoji="0" lang="fr-FR" alt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fr-FR" alt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fr-FR" alt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kumimoji="0" lang="fr-FR" alt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en faisant jouer les histoires</a:t>
            </a:r>
            <a:br>
              <a:rPr kumimoji="0" lang="fr-FR" alt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fr-FR" alt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kumimoji="0" lang="fr-FR" alt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en faisant transposer les histoires</a:t>
            </a:r>
            <a:br>
              <a:rPr kumimoji="0" lang="fr-FR" alt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fr-FR" alt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kumimoji="0" lang="fr-FR" alt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en invitant à prolonger le récit par une dictée à l’adulte</a:t>
            </a:r>
            <a:endParaRPr kumimoji="0" lang="fr-FR" alt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Les compétences de compréhension seront évaluées sur la cohérence générale et non sur des </a:t>
            </a:r>
            <a:r>
              <a:rPr kumimoji="0" lang="fr-FR" altLang="fr-FR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micro-éléments</a:t>
            </a:r>
            <a:r>
              <a:rPr kumimoji="0" lang="fr-FR" alt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du texte.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89F852-4AA8-4BC5-BFA0-96EBE061FF20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3214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89F852-4AA8-4BC5-BFA0-96EBE061FF20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08254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89F852-4AA8-4BC5-BFA0-96EBE061FF20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8654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DE002-585D-497D-91CB-9FFFF6A4BCD6}" type="datetimeFigureOut">
              <a:rPr lang="fr-FR" smtClean="0"/>
              <a:t>10/03/2020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D2477-A39E-4997-BD30-CC93EBA9A482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8617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DE002-585D-497D-91CB-9FFFF6A4BCD6}" type="datetimeFigureOut">
              <a:rPr lang="fr-FR" smtClean="0"/>
              <a:t>10/03/2020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D2477-A39E-4997-BD30-CC93EBA9A4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0571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DE002-585D-497D-91CB-9FFFF6A4BCD6}" type="datetimeFigureOut">
              <a:rPr lang="fr-FR" smtClean="0"/>
              <a:t>10/03/2020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D2477-A39E-4997-BD30-CC93EBA9A4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1890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DE002-585D-497D-91CB-9FFFF6A4BCD6}" type="datetimeFigureOut">
              <a:rPr lang="fr-FR" smtClean="0"/>
              <a:t>10/03/2020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D2477-A39E-4997-BD30-CC93EBA9A4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685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DE002-585D-497D-91CB-9FFFF6A4BCD6}" type="datetimeFigureOut">
              <a:rPr lang="fr-FR" smtClean="0"/>
              <a:t>10/03/2020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D2477-A39E-4997-BD30-CC93EBA9A482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4844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DE002-585D-497D-91CB-9FFFF6A4BCD6}" type="datetimeFigureOut">
              <a:rPr lang="fr-FR" smtClean="0"/>
              <a:t>10/03/2020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D2477-A39E-4997-BD30-CC93EBA9A4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667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DE002-585D-497D-91CB-9FFFF6A4BCD6}" type="datetimeFigureOut">
              <a:rPr lang="fr-FR" smtClean="0"/>
              <a:t>10/03/2020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D2477-A39E-4997-BD30-CC93EBA9A4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6621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DE002-585D-497D-91CB-9FFFF6A4BCD6}" type="datetimeFigureOut">
              <a:rPr lang="fr-FR" smtClean="0"/>
              <a:t>10/03/2020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D2477-A39E-4997-BD30-CC93EBA9A4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429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DE002-585D-497D-91CB-9FFFF6A4BCD6}" type="datetimeFigureOut">
              <a:rPr lang="fr-FR" smtClean="0"/>
              <a:t>10/03/2020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D2477-A39E-4997-BD30-CC93EBA9A4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3148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EDDE002-585D-497D-91CB-9FFFF6A4BCD6}" type="datetimeFigureOut">
              <a:rPr lang="fr-FR" smtClean="0"/>
              <a:t>10/03/2020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5FD2477-A39E-4997-BD30-CC93EBA9A4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5421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DE002-585D-497D-91CB-9FFFF6A4BCD6}" type="datetimeFigureOut">
              <a:rPr lang="fr-FR" smtClean="0"/>
              <a:t>10/03/2020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D2477-A39E-4997-BD30-CC93EBA9A4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1037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EDDE002-585D-497D-91CB-9FFFF6A4BCD6}" type="datetimeFigureOut">
              <a:rPr lang="fr-FR" smtClean="0"/>
              <a:t>10/03/2020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5FD2477-A39E-4997-BD30-CC93EBA9A482}" type="slidenum">
              <a:rPr lang="fr-FR" smtClean="0"/>
              <a:t>‹N°›</a:t>
            </a:fld>
            <a:endParaRPr lang="fr-F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0174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file:///D:\Plan%20de%20formation%20bassin%20Les%20Mureaux\COMPREHENSION\COMPREHENSION%20Formation\La%20compr&#233;hension%20en%20maternelle\sequence_comprehension_album_ps_peur_du_monde_861364.pdf" TargetMode="External"/><Relationship Id="rId3" Type="http://schemas.openxmlformats.org/officeDocument/2006/relationships/hyperlink" Target="file:///D:\Plan%20de%20formation%20bassin%20Les%20Mureaux\COMPREHENSION\COMPREHENSION%20Formation\La%20compr&#233;hension%20en%20maternelle\enseigner_comprehension_exemples_reseaux_861354.pdf" TargetMode="External"/><Relationship Id="rId7" Type="http://schemas.openxmlformats.org/officeDocument/2006/relationships/hyperlink" Target="file:///D:\Plan%20de%20formation%20bassin%20Les%20Mureaux\COMPREHENSION\COMPREHENSION%20Formation\La%20compr&#233;hension%20en%20maternelle\sequence_le_bonbon_861365.pdf" TargetMode="External"/><Relationship Id="rId12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hyperlink" Target="file:///D:\Plan%20de%20formation%20bassin%20Les%20Mureaux\COMPREHENSION\COMPREHENSION%20Formation\La%20compr&#233;hension%20en%20maternelle\module_de_Mouflette_Papillon_861359.pdf" TargetMode="External"/><Relationship Id="rId11" Type="http://schemas.openxmlformats.org/officeDocument/2006/relationships/image" Target="../media/image5.png"/><Relationship Id="rId5" Type="http://schemas.openxmlformats.org/officeDocument/2006/relationships/hyperlink" Target="file:///D:\Plan%20de%20formation%20bassin%20Les%20Mureaux\COMPREHENSION\COMPREHENSION%20Formation\La%20compr&#233;hension%20en%20maternelle\petite_lune_861362.pdf" TargetMode="External"/><Relationship Id="rId10" Type="http://schemas.openxmlformats.org/officeDocument/2006/relationships/image" Target="../media/image4.png"/><Relationship Id="rId4" Type="http://schemas.openxmlformats.org/officeDocument/2006/relationships/hyperlink" Target="file:///D:\Plan%20de%20formation%20bassin%20Les%20Mureaux\COMPREHENSION\COMPREHENSION%20Formation\La%20compr&#233;hension%20en%20maternelle\atchoum_popo_861349.pdf" TargetMode="External"/><Relationship Id="rId9" Type="http://schemas.openxmlformats.org/officeDocument/2006/relationships/hyperlink" Target="file:///D:\Plan%20de%20formation%20bassin%20Les%20Mureaux\COMPREHENSION\COMPREHENSION%20Formation\La%20compr&#233;hension%20en%20maternelle\trouver_un_lieu_a_soi_tableau_comparatif_861366.pdf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La compréhension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fr-FR" sz="3200" i="1" dirty="0" smtClean="0"/>
              <a:t>Une démarche</a:t>
            </a:r>
            <a:r>
              <a:rPr lang="fr-FR" sz="3200" dirty="0" smtClean="0"/>
              <a:t> </a:t>
            </a:r>
            <a:r>
              <a:rPr lang="fr-FR" sz="3200" i="1" dirty="0" smtClean="0"/>
              <a:t>en maternelle</a:t>
            </a:r>
            <a:r>
              <a:rPr lang="fr-FR" sz="3200" dirty="0" smtClean="0"/>
              <a:t>   </a:t>
            </a:r>
            <a:endParaRPr lang="fr-FR" sz="3200" dirty="0"/>
          </a:p>
          <a:p>
            <a:r>
              <a:rPr lang="fr-FR" sz="3200" b="1" dirty="0" smtClean="0"/>
              <a:t>Patrick </a:t>
            </a:r>
            <a:r>
              <a:rPr lang="fr-FR" sz="3200" b="1" dirty="0" err="1" smtClean="0"/>
              <a:t>JOoLE</a:t>
            </a:r>
            <a:endParaRPr lang="fr-FR" sz="3200" b="1" dirty="0" smtClean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71933" y="2181987"/>
            <a:ext cx="181927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6051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/>
              <a:t/>
            </a:r>
            <a:br>
              <a:rPr lang="fr-FR" b="1" dirty="0"/>
            </a:br>
            <a:r>
              <a:rPr lang="fr-FR" b="1" dirty="0" smtClean="0"/>
              <a:t>les programmes de l’école maternelle</a:t>
            </a:r>
            <a:endParaRPr lang="fr-FR" b="1" dirty="0"/>
          </a:p>
        </p:txBody>
      </p:sp>
      <p:pic>
        <p:nvPicPr>
          <p:cNvPr id="6" name="Espace réservé du contenu 5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789917" y="2293635"/>
            <a:ext cx="10673125" cy="3289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5359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Démarche d’enseignement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347248"/>
          </a:xfrm>
        </p:spPr>
        <p:txBody>
          <a:bodyPr>
            <a:normAutofit/>
          </a:bodyPr>
          <a:lstStyle/>
          <a:p>
            <a:endParaRPr lang="fr-FR" sz="2400" dirty="0" smtClean="0"/>
          </a:p>
          <a:p>
            <a:r>
              <a:rPr lang="fr-FR" sz="2400" dirty="0" smtClean="0"/>
              <a:t>Elle </a:t>
            </a:r>
            <a:r>
              <a:rPr lang="fr-FR" sz="2400" dirty="0"/>
              <a:t>comporte six </a:t>
            </a:r>
            <a:r>
              <a:rPr lang="fr-FR" sz="2400" dirty="0" smtClean="0"/>
              <a:t>phases ni chronologiques ni </a:t>
            </a:r>
            <a:r>
              <a:rPr lang="fr-FR" sz="2400" dirty="0"/>
              <a:t>progressives</a:t>
            </a:r>
            <a:r>
              <a:rPr lang="fr-FR" sz="2400" dirty="0" smtClean="0"/>
              <a:t>:</a:t>
            </a:r>
          </a:p>
          <a:p>
            <a:r>
              <a:rPr lang="fr-FR" sz="2400" dirty="0" smtClean="0"/>
              <a:t>-</a:t>
            </a:r>
            <a:r>
              <a:rPr lang="fr-FR" sz="2400" dirty="0"/>
              <a:t>Installation de l’univers de référence du script </a:t>
            </a:r>
            <a:r>
              <a:rPr lang="fr-FR" sz="2400" dirty="0" smtClean="0"/>
              <a:t>événementiel</a:t>
            </a:r>
          </a:p>
          <a:p>
            <a:r>
              <a:rPr lang="fr-FR" sz="2400" dirty="0" smtClean="0"/>
              <a:t>-Présentation du (ou des) scénario(s)</a:t>
            </a:r>
          </a:p>
          <a:p>
            <a:r>
              <a:rPr lang="fr-FR" sz="2400" dirty="0" smtClean="0"/>
              <a:t>-</a:t>
            </a:r>
            <a:r>
              <a:rPr lang="fr-FR" sz="2400" dirty="0"/>
              <a:t>Matérialisation du lien entre le script et le </a:t>
            </a:r>
            <a:r>
              <a:rPr lang="fr-FR" sz="2400" dirty="0" smtClean="0"/>
              <a:t>scénario</a:t>
            </a:r>
          </a:p>
          <a:p>
            <a:r>
              <a:rPr lang="fr-FR" sz="2400" dirty="0" smtClean="0"/>
              <a:t>-</a:t>
            </a:r>
            <a:r>
              <a:rPr lang="fr-FR" sz="2400" dirty="0"/>
              <a:t>Théâtralisation d’une partie ou de la totalité du récit à l’aide de marottes</a:t>
            </a:r>
            <a:r>
              <a:rPr lang="fr-FR" sz="2400" dirty="0" smtClean="0"/>
              <a:t>: pour </a:t>
            </a:r>
            <a:r>
              <a:rPr lang="fr-FR" sz="2400" dirty="0"/>
              <a:t>anticiper ou opérer des </a:t>
            </a:r>
            <a:r>
              <a:rPr lang="fr-FR" sz="2400" dirty="0" smtClean="0"/>
              <a:t>transactions</a:t>
            </a:r>
          </a:p>
          <a:p>
            <a:r>
              <a:rPr lang="fr-FR" sz="2400" dirty="0" smtClean="0"/>
              <a:t>-</a:t>
            </a:r>
            <a:r>
              <a:rPr lang="fr-FR" sz="2400" dirty="0"/>
              <a:t>Séquence décrochée de </a:t>
            </a:r>
            <a:r>
              <a:rPr lang="fr-FR" sz="2400" dirty="0" smtClean="0"/>
              <a:t>vocabulaire</a:t>
            </a:r>
          </a:p>
          <a:p>
            <a:r>
              <a:rPr lang="fr-FR" sz="2400" dirty="0" smtClean="0"/>
              <a:t>-Transfert/évaluation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860750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flipH="1">
            <a:off x="11155679" y="286603"/>
            <a:ext cx="45719" cy="45719"/>
          </a:xfrm>
        </p:spPr>
        <p:txBody>
          <a:bodyPr>
            <a:normAutofit fontScale="90000"/>
          </a:bodyPr>
          <a:lstStyle/>
          <a:p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2773646" y="360947"/>
            <a:ext cx="7783890" cy="55080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466802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La construction des compétences de compréhension</a:t>
            </a:r>
            <a:endParaRPr lang="fr-FR" b="1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097280" y="1733754"/>
            <a:ext cx="10058400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fr-FR" altLang="fr-FR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R</a:t>
            </a:r>
            <a:r>
              <a:rPr kumimoji="0" lang="fr-FR" alt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elève d’un enseignement explicite.</a:t>
            </a:r>
            <a:r>
              <a:rPr kumimoji="0" lang="fr-FR" alt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fr-FR" alt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fr-FR" alt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 construction de ces compétences est </a:t>
            </a:r>
            <a:r>
              <a:rPr kumimoji="0" lang="fr-FR" alt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progressive</a:t>
            </a:r>
            <a:r>
              <a:rPr kumimoji="0" lang="fr-FR" alt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et doit faire l’objet d’une </a:t>
            </a:r>
            <a:r>
              <a:rPr kumimoji="0" lang="fr-FR" alt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organisation raisonnée </a:t>
            </a:r>
            <a:r>
              <a:rPr kumimoji="0" lang="fr-FR" alt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 la petite à la grande section</a:t>
            </a:r>
            <a:r>
              <a:rPr kumimoji="0" lang="fr-FR" alt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Pour travailler la compréhension 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Agir avant la lecture pour installer l’univers de référence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Mettre en place des séances avec pour objectifs : </a:t>
            </a:r>
            <a:r>
              <a: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identifier les personnages, comprendre leurs intentions</a:t>
            </a:r>
            <a:r>
              <a:rPr lang="fr-FR" altLang="fr-FR" sz="1800" dirty="0" smtClean="0">
                <a:solidFill>
                  <a:schemeClr val="tx1"/>
                </a:solidFill>
              </a:rPr>
              <a:t>, </a:t>
            </a:r>
            <a:r>
              <a: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engager la construction des concepts de temps et de causalité</a:t>
            </a:r>
            <a:r>
              <a:rPr lang="fr-FR" altLang="fr-FR" sz="1800" dirty="0" smtClean="0">
                <a:solidFill>
                  <a:schemeClr val="tx1"/>
                </a:solidFill>
              </a:rPr>
              <a:t>, </a:t>
            </a:r>
            <a:r>
              <a: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aider à la mise en cohérence les différents éléments narratifs, entraîner les enfants à faire des inférences.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S’assurer de la compréhension e</a:t>
            </a:r>
            <a:r>
              <a: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n sollicitant la reformulation, le</a:t>
            </a:r>
            <a:r>
              <a:rPr kumimoji="0" lang="fr-FR" altLang="fr-FR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rappel de récit,</a:t>
            </a:r>
            <a:r>
              <a:rPr lang="fr-FR" altLang="fr-FR" sz="18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en faisant jouer les histoires</a:t>
            </a:r>
            <a:r>
              <a:rPr lang="fr-FR" altLang="fr-FR" sz="1800" dirty="0" smtClean="0">
                <a:solidFill>
                  <a:schemeClr val="tx1"/>
                </a:solidFill>
              </a:rPr>
              <a:t>, </a:t>
            </a:r>
            <a:r>
              <a: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en faisant transposer les histoires</a:t>
            </a:r>
            <a:r>
              <a:rPr lang="fr-FR" altLang="fr-FR" sz="1800" dirty="0" smtClean="0">
                <a:solidFill>
                  <a:schemeClr val="tx1"/>
                </a:solidFill>
              </a:rPr>
              <a:t>, </a:t>
            </a:r>
            <a:r>
              <a: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en invitant à prolonger le récit par une dictée à l’adulte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83678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195833"/>
          </a:xfrm>
        </p:spPr>
        <p:txBody>
          <a:bodyPr/>
          <a:lstStyle/>
          <a:p>
            <a:r>
              <a:rPr lang="fr-FR" b="1" dirty="0" smtClean="0"/>
              <a:t>Des exemples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7280" y="1759528"/>
            <a:ext cx="10058400" cy="482138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r-FR" sz="3400" dirty="0" smtClean="0">
                <a:hlinkClick r:id="rId3" action="ppaction://hlinkfile"/>
              </a:rPr>
              <a:t>- Réseaux</a:t>
            </a:r>
            <a:endParaRPr lang="fr-FR" sz="1400" dirty="0" smtClean="0"/>
          </a:p>
          <a:p>
            <a:pPr marL="0" indent="0">
              <a:buNone/>
            </a:pPr>
            <a:r>
              <a:rPr lang="fr-FR" sz="3100" dirty="0" smtClean="0"/>
              <a:t>- Séquences </a:t>
            </a:r>
            <a:r>
              <a:rPr lang="fr-FR" sz="3100" dirty="0"/>
              <a:t>et scénarios pédagogiques à partir de scripts</a:t>
            </a:r>
            <a:endParaRPr lang="fr-FR" sz="3100" dirty="0">
              <a:hlinkClick r:id="rId3" action="ppaction://hlinkfile"/>
            </a:endParaRPr>
          </a:p>
          <a:p>
            <a:r>
              <a:rPr lang="fr-FR" sz="2300" dirty="0" smtClean="0"/>
              <a:t>Attraper </a:t>
            </a:r>
            <a:r>
              <a:rPr lang="fr-FR" sz="2300" dirty="0"/>
              <a:t>une maladie : </a:t>
            </a:r>
            <a:r>
              <a:rPr lang="fr-FR" sz="2300" dirty="0">
                <a:hlinkClick r:id="rId4" action="ppaction://hlinkfile"/>
              </a:rPr>
              <a:t>Atchoum </a:t>
            </a:r>
            <a:r>
              <a:rPr lang="fr-FR" sz="2300" dirty="0" err="1">
                <a:hlinkClick r:id="rId4" action="ppaction://hlinkfile"/>
              </a:rPr>
              <a:t>Popo</a:t>
            </a:r>
            <a:r>
              <a:rPr lang="fr-FR" sz="2300" dirty="0">
                <a:hlinkClick r:id="rId4" action="ppaction://hlinkfile"/>
              </a:rPr>
              <a:t> </a:t>
            </a:r>
            <a:r>
              <a:rPr lang="fr-FR" sz="2300" dirty="0"/>
              <a:t>(PS-MS)</a:t>
            </a:r>
          </a:p>
          <a:p>
            <a:r>
              <a:rPr lang="fr-FR" sz="2300" dirty="0"/>
              <a:t>Aller se coucher : </a:t>
            </a:r>
            <a:r>
              <a:rPr lang="fr-FR" sz="2300" dirty="0">
                <a:hlinkClick r:id="rId5" action="ppaction://hlinkfile"/>
              </a:rPr>
              <a:t>Petite Lune </a:t>
            </a:r>
            <a:r>
              <a:rPr lang="fr-FR" sz="2300" dirty="0"/>
              <a:t>(PS) et </a:t>
            </a:r>
            <a:r>
              <a:rPr lang="fr-FR" sz="2300" dirty="0">
                <a:hlinkClick r:id="rId6" action="ppaction://hlinkfile"/>
              </a:rPr>
              <a:t>L'ogre de Mouflette Papillon </a:t>
            </a:r>
            <a:r>
              <a:rPr lang="fr-FR" sz="2300" dirty="0"/>
              <a:t>(MS)</a:t>
            </a:r>
          </a:p>
          <a:p>
            <a:r>
              <a:rPr lang="fr-FR" sz="2300" dirty="0"/>
              <a:t>Faire pousser une plante : </a:t>
            </a:r>
            <a:r>
              <a:rPr lang="fr-FR" sz="2300" dirty="0">
                <a:hlinkClick r:id="rId7" action="ppaction://hlinkfile"/>
              </a:rPr>
              <a:t>L'histoire du bonbon et Le chapeau à secrets </a:t>
            </a:r>
            <a:r>
              <a:rPr lang="fr-FR" sz="2300" dirty="0"/>
              <a:t>(GS) (</a:t>
            </a:r>
            <a:r>
              <a:rPr lang="fr-FR" sz="2300" i="1" dirty="0"/>
              <a:t>Histoire du bonbon</a:t>
            </a:r>
            <a:r>
              <a:rPr lang="fr-FR" sz="2300" dirty="0"/>
              <a:t> d’A. </a:t>
            </a:r>
            <a:r>
              <a:rPr lang="fr-FR" sz="2300" dirty="0" err="1"/>
              <a:t>Vaugelade</a:t>
            </a:r>
            <a:r>
              <a:rPr lang="fr-FR" sz="2300" dirty="0"/>
              <a:t> et </a:t>
            </a:r>
            <a:r>
              <a:rPr lang="fr-FR" sz="2300" i="1" dirty="0"/>
              <a:t>Le chapeau à secrets</a:t>
            </a:r>
            <a:r>
              <a:rPr lang="fr-FR" sz="2300" dirty="0"/>
              <a:t> de C. Ponti)</a:t>
            </a:r>
          </a:p>
          <a:p>
            <a:r>
              <a:rPr lang="fr-FR" sz="2300" dirty="0"/>
              <a:t>Découvrir son environnement proche par une promenade angoissante : </a:t>
            </a:r>
            <a:r>
              <a:rPr lang="fr-FR" sz="2300" dirty="0">
                <a:hlinkClick r:id="rId8" action="ppaction://hlinkfile"/>
              </a:rPr>
              <a:t>Promenons nous dans les bois et Rentrons à la maison petit ours </a:t>
            </a:r>
            <a:r>
              <a:rPr lang="fr-FR" sz="2300" dirty="0"/>
              <a:t>(PS-MS) (</a:t>
            </a:r>
            <a:r>
              <a:rPr lang="fr-FR" sz="2300" i="1" dirty="0"/>
              <a:t>Promenons nous dans les bois</a:t>
            </a:r>
            <a:r>
              <a:rPr lang="fr-FR" sz="2300" dirty="0"/>
              <a:t> de F. </a:t>
            </a:r>
            <a:r>
              <a:rPr lang="fr-FR" sz="2300" dirty="0" err="1"/>
              <a:t>Stehr</a:t>
            </a:r>
            <a:r>
              <a:rPr lang="fr-FR" sz="2300" dirty="0"/>
              <a:t>, </a:t>
            </a:r>
            <a:r>
              <a:rPr lang="fr-FR" sz="2300" i="1" dirty="0"/>
              <a:t>Rentrons à la maison Petit ours</a:t>
            </a:r>
            <a:r>
              <a:rPr lang="fr-FR" sz="2300" dirty="0"/>
              <a:t> de M. Waddell, B. Firth) </a:t>
            </a:r>
            <a:br>
              <a:rPr lang="fr-FR" sz="2300" dirty="0"/>
            </a:br>
            <a:endParaRPr lang="fr-FR" sz="2300" dirty="0" smtClean="0"/>
          </a:p>
          <a:p>
            <a:pPr>
              <a:lnSpc>
                <a:spcPct val="120000"/>
              </a:lnSpc>
            </a:pPr>
            <a:r>
              <a:rPr lang="fr-FR" sz="2300" dirty="0" smtClean="0">
                <a:hlinkClick r:id="rId9" action="ppaction://hlinkfile"/>
              </a:rPr>
              <a:t>Trouver </a:t>
            </a:r>
            <a:r>
              <a:rPr lang="fr-FR" sz="2300" dirty="0">
                <a:hlinkClick r:id="rId9" action="ppaction://hlinkfile"/>
              </a:rPr>
              <a:t>un lieu à soi </a:t>
            </a:r>
            <a:r>
              <a:rPr lang="fr-FR" sz="2300" dirty="0"/>
              <a:t>(MS-GS)</a:t>
            </a:r>
          </a:p>
          <a:p>
            <a:r>
              <a:rPr lang="fr-FR" sz="2300" dirty="0"/>
              <a:t>Attendre, préparer Noël (PS-MS-GS) </a:t>
            </a:r>
            <a:r>
              <a:rPr lang="fr-FR" sz="2300" dirty="0" smtClean="0"/>
              <a:t>:</a:t>
            </a:r>
            <a:endParaRPr lang="fr-FR" sz="2300" dirty="0"/>
          </a:p>
          <a:p>
            <a:pPr lvl="1"/>
            <a:r>
              <a:rPr lang="fr-FR" sz="2300" dirty="0"/>
              <a:t>Script de Noël</a:t>
            </a:r>
          </a:p>
          <a:p>
            <a:pPr lvl="1"/>
            <a:r>
              <a:rPr lang="fr-FR" sz="2300" dirty="0"/>
              <a:t>Attendre et préparer Noël (MS)</a:t>
            </a:r>
          </a:p>
          <a:p>
            <a:pPr lvl="1"/>
            <a:r>
              <a:rPr lang="fr-FR" sz="2300" dirty="0"/>
              <a:t>Programmation d'école : Attendre et préparer Noël (PS-MS-GS)</a:t>
            </a:r>
          </a:p>
          <a:p>
            <a:endParaRPr lang="fr-FR" sz="2300" dirty="0"/>
          </a:p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410200" y="286603"/>
            <a:ext cx="1750868" cy="1750868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710829" y="1482436"/>
            <a:ext cx="1300812" cy="160236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632572" y="4636509"/>
            <a:ext cx="1457325" cy="16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12721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Des outils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/>
              <a:t>Répondre </a:t>
            </a:r>
            <a:r>
              <a:rPr lang="fr-FR" dirty="0"/>
              <a:t>aux difficultés de compréhension observées chez les élèves</a:t>
            </a:r>
          </a:p>
          <a:p>
            <a:r>
              <a:rPr lang="fr-FR" dirty="0"/>
              <a:t>Construire une progressivité des lectures d'albums</a:t>
            </a:r>
          </a:p>
          <a:p>
            <a:r>
              <a:rPr lang="fr-FR" dirty="0"/>
              <a:t>Le rappel de récit</a:t>
            </a:r>
          </a:p>
          <a:p>
            <a:r>
              <a:rPr lang="fr-FR" dirty="0"/>
              <a:t>Les boîtes à histoires</a:t>
            </a:r>
          </a:p>
          <a:p>
            <a:r>
              <a:rPr lang="fr-FR" dirty="0"/>
              <a:t>La dictée à l'adulte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81355380"/>
      </p:ext>
    </p:extLst>
  </p:cSld>
  <p:clrMapOvr>
    <a:masterClrMapping/>
  </p:clrMapOvr>
</p:sld>
</file>

<file path=ppt/theme/theme1.xml><?xml version="1.0" encoding="utf-8"?>
<a:theme xmlns:a="http://schemas.openxmlformats.org/drawingml/2006/main" name="Rétrospective">
  <a:themeElements>
    <a:clrScheme name="Rétrospective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étrospectiv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étrospectiv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568</TotalTime>
  <Words>305</Words>
  <Application>Microsoft Office PowerPoint</Application>
  <PresentationFormat>Personnalisé</PresentationFormat>
  <Paragraphs>65</Paragraphs>
  <Slides>7</Slides>
  <Notes>6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Rétrospective</vt:lpstr>
      <vt:lpstr>La compréhension</vt:lpstr>
      <vt:lpstr> les programmes de l’école maternelle</vt:lpstr>
      <vt:lpstr>Démarche d’enseignement</vt:lpstr>
      <vt:lpstr>Présentation PowerPoint</vt:lpstr>
      <vt:lpstr>La construction des compétences de compréhension</vt:lpstr>
      <vt:lpstr>Des exemples</vt:lpstr>
      <vt:lpstr>Des outils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Famille</dc:creator>
  <cp:lastModifiedBy>Karine Le-Henand</cp:lastModifiedBy>
  <cp:revision>39</cp:revision>
  <dcterms:created xsi:type="dcterms:W3CDTF">2020-02-29T17:11:08Z</dcterms:created>
  <dcterms:modified xsi:type="dcterms:W3CDTF">2020-03-10T22:03:00Z</dcterms:modified>
</cp:coreProperties>
</file>