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sldIdLst>
    <p:sldId id="256" r:id="rId2"/>
    <p:sldId id="285" r:id="rId3"/>
    <p:sldId id="286" r:id="rId4"/>
    <p:sldId id="267" r:id="rId5"/>
    <p:sldId id="268" r:id="rId6"/>
    <p:sldId id="269" r:id="rId7"/>
    <p:sldId id="271" r:id="rId8"/>
    <p:sldId id="289" r:id="rId9"/>
    <p:sldId id="287" r:id="rId10"/>
    <p:sldId id="284" r:id="rId11"/>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07" autoAdjust="0"/>
  </p:normalViewPr>
  <p:slideViewPr>
    <p:cSldViewPr snapToGrid="0">
      <p:cViewPr varScale="1">
        <p:scale>
          <a:sx n="69" d="100"/>
          <a:sy n="69" d="100"/>
        </p:scale>
        <p:origin x="738" y="66"/>
      </p:cViewPr>
      <p:guideLst/>
    </p:cSldViewPr>
  </p:slideViewPr>
  <p:notesTextViewPr>
    <p:cViewPr>
      <p:scale>
        <a:sx n="3" d="2"/>
        <a:sy n="3" d="2"/>
      </p:scale>
      <p:origin x="0" y="0"/>
    </p:cViewPr>
  </p:notesTextViewPr>
  <p:notesViewPr>
    <p:cSldViewPr snapToGrid="0">
      <p:cViewPr>
        <p:scale>
          <a:sx n="93" d="100"/>
          <a:sy n="93" d="100"/>
        </p:scale>
        <p:origin x="2064" y="-25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0C49E5D-CBC0-4FB7-86CC-5058825CA2DE}" type="datetimeFigureOut">
              <a:rPr lang="fr-FR" smtClean="0"/>
              <a:t>10/03/2020</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D89F852-4AA8-4BC5-BFA0-96EBE061FF20}" type="slidenum">
              <a:rPr lang="fr-FR" smtClean="0"/>
              <a:t>‹N°›</a:t>
            </a:fld>
            <a:endParaRPr lang="fr-FR"/>
          </a:p>
        </p:txBody>
      </p:sp>
    </p:spTree>
    <p:extLst>
      <p:ext uri="{BB962C8B-B14F-4D97-AF65-F5344CB8AC3E}">
        <p14:creationId xmlns:p14="http://schemas.microsoft.com/office/powerpoint/2010/main" val="2024949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162941" y="4777194"/>
            <a:ext cx="6537989" cy="4889460"/>
          </a:xfrm>
        </p:spPr>
        <p:txBody>
          <a:bodyPr/>
          <a:lstStyle/>
          <a:p>
            <a:endParaRPr lang="fr-FR" sz="1400" dirty="0" smtClean="0"/>
          </a:p>
          <a:p>
            <a:endParaRPr lang="fr-FR" sz="1400" dirty="0"/>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1</a:t>
            </a:fld>
            <a:endParaRPr lang="fr-FR"/>
          </a:p>
        </p:txBody>
      </p:sp>
    </p:spTree>
    <p:extLst>
      <p:ext uri="{BB962C8B-B14F-4D97-AF65-F5344CB8AC3E}">
        <p14:creationId xmlns:p14="http://schemas.microsoft.com/office/powerpoint/2010/main" val="3753224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10</a:t>
            </a:fld>
            <a:endParaRPr lang="fr-FR"/>
          </a:p>
        </p:txBody>
      </p:sp>
    </p:spTree>
    <p:extLst>
      <p:ext uri="{BB962C8B-B14F-4D97-AF65-F5344CB8AC3E}">
        <p14:creationId xmlns:p14="http://schemas.microsoft.com/office/powerpoint/2010/main" val="1660320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400" dirty="0"/>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2</a:t>
            </a:fld>
            <a:endParaRPr lang="fr-FR"/>
          </a:p>
        </p:txBody>
      </p:sp>
    </p:spTree>
    <p:extLst>
      <p:ext uri="{BB962C8B-B14F-4D97-AF65-F5344CB8AC3E}">
        <p14:creationId xmlns:p14="http://schemas.microsoft.com/office/powerpoint/2010/main" val="14858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3</a:t>
            </a:fld>
            <a:endParaRPr lang="fr-FR"/>
          </a:p>
        </p:txBody>
      </p:sp>
    </p:spTree>
    <p:extLst>
      <p:ext uri="{BB962C8B-B14F-4D97-AF65-F5344CB8AC3E}">
        <p14:creationId xmlns:p14="http://schemas.microsoft.com/office/powerpoint/2010/main" val="141653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97109" y="4679702"/>
            <a:ext cx="6603457" cy="4006107"/>
          </a:xfrm>
        </p:spPr>
        <p:txBody>
          <a:bodyPr/>
          <a:lstStyle/>
          <a:p>
            <a:endParaRPr lang="fr-FR" sz="1400" b="1" dirty="0"/>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4</a:t>
            </a:fld>
            <a:endParaRPr lang="fr-FR"/>
          </a:p>
        </p:txBody>
      </p:sp>
    </p:spTree>
    <p:extLst>
      <p:ext uri="{BB962C8B-B14F-4D97-AF65-F5344CB8AC3E}">
        <p14:creationId xmlns:p14="http://schemas.microsoft.com/office/powerpoint/2010/main" val="296020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97109" y="4703335"/>
            <a:ext cx="6603457" cy="5223303"/>
          </a:xfrm>
        </p:spPr>
        <p:txBody>
          <a:bodyPr/>
          <a:lstStyle/>
          <a:p>
            <a:r>
              <a:rPr lang="fr-FR" sz="1400" dirty="0" smtClean="0"/>
              <a:t>La </a:t>
            </a:r>
            <a:r>
              <a:rPr lang="fr-FR" sz="1400" dirty="0"/>
              <a:t>recherche Lire et Ecrire montre que peu de temps est alloué à la compréhension sur l'enseignement global du lire-écrire. En effet, 16% en moyenne du temps accordé à l'enseignement de la lecture est accordé à la compréhension. Cet apprentissage n'apparaît donc pas comme une priorité dans l'enseignement de lecture</a:t>
            </a:r>
            <a:r>
              <a:rPr lang="fr-FR" sz="1400" dirty="0" smtClean="0"/>
              <a:t>.</a:t>
            </a:r>
          </a:p>
          <a:p>
            <a:endParaRPr lang="fr-FR" sz="1400" dirty="0"/>
          </a:p>
          <a:p>
            <a:r>
              <a:rPr lang="fr-FR" sz="1400" dirty="0" smtClean="0"/>
              <a:t>Pour </a:t>
            </a:r>
            <a:r>
              <a:rPr lang="fr-FR" sz="1400" dirty="0"/>
              <a:t>décrire les pratiques liées à la compréhension, les chercheurs ont listé neuf types de tâches : </a:t>
            </a:r>
            <a:endParaRPr lang="fr-FR" sz="1400" dirty="0" smtClean="0"/>
          </a:p>
          <a:p>
            <a:endParaRPr lang="fr-FR" sz="1400" dirty="0" smtClean="0"/>
          </a:p>
          <a:p>
            <a:r>
              <a:rPr lang="fr-FR" sz="1400" dirty="0"/>
              <a:t>En moyenne, la modalité « </a:t>
            </a:r>
            <a:r>
              <a:rPr lang="fr-FR" sz="1400" b="1" dirty="0"/>
              <a:t>répondre par écrit à des questions » (C8) est </a:t>
            </a:r>
            <a:r>
              <a:rPr lang="fr-FR" sz="1400" b="1" dirty="0" err="1"/>
              <a:t>sur-représentée</a:t>
            </a:r>
            <a:r>
              <a:rPr lang="fr-FR" sz="1400" b="1" dirty="0"/>
              <a:t> </a:t>
            </a:r>
            <a:r>
              <a:rPr lang="fr-FR" sz="1400" dirty="0"/>
              <a:t>(elle représente près de 40% du temps alloué à la compréhension), mais ces activités sont </a:t>
            </a:r>
            <a:r>
              <a:rPr lang="fr-FR" sz="1400" b="1" dirty="0"/>
              <a:t>rarement suivies de correction </a:t>
            </a:r>
            <a:r>
              <a:rPr lang="fr-FR" sz="1400" dirty="0"/>
              <a:t>(C9).</a:t>
            </a:r>
          </a:p>
          <a:p>
            <a:r>
              <a:rPr lang="fr-FR" sz="1400" dirty="0"/>
              <a:t>Les </a:t>
            </a:r>
            <a:r>
              <a:rPr lang="fr-FR" sz="1400" b="1" dirty="0"/>
              <a:t>activités orales </a:t>
            </a:r>
            <a:r>
              <a:rPr lang="fr-FR" sz="1400" dirty="0"/>
              <a:t>portant spécifiquement sur l'élucidation du sens des textes sont également </a:t>
            </a:r>
            <a:r>
              <a:rPr lang="fr-FR" sz="1400" b="1" dirty="0"/>
              <a:t>sous-représentée</a:t>
            </a:r>
            <a:r>
              <a:rPr lang="fr-FR" sz="1400" dirty="0"/>
              <a:t>s en moyenne dans les classes.</a:t>
            </a:r>
          </a:p>
          <a:p>
            <a:r>
              <a:rPr lang="fr-FR" sz="1400" dirty="0"/>
              <a:t>Les rappels de récit (C5) représentent en moyenne 12% du temps alloué à la compréhension.</a:t>
            </a:r>
          </a:p>
          <a:p>
            <a:r>
              <a:rPr lang="fr-FR" sz="1400" dirty="0"/>
              <a:t>les explicitations, les reformulations ou les élaborations de représentation mentale (tâches codées C4) constituent 16% de cette durée.</a:t>
            </a:r>
          </a:p>
          <a:p>
            <a:r>
              <a:rPr lang="fr-FR" sz="1400" dirty="0"/>
              <a:t>De même, les tâches consistant à rendre explicite une information implicite (codées C6) et les activités de débats ou de négociation de sens (tâches codées </a:t>
            </a:r>
            <a:r>
              <a:rPr lang="fr-FR" sz="1400" dirty="0" smtClean="0"/>
              <a:t>C7) n'occupent </a:t>
            </a:r>
            <a:r>
              <a:rPr lang="fr-FR" sz="1400" dirty="0"/>
              <a:t>chacune pas plus de 3,5% du temps global.</a:t>
            </a:r>
            <a:br>
              <a:rPr lang="fr-FR" sz="1400" dirty="0"/>
            </a:br>
            <a:r>
              <a:rPr lang="fr-FR" sz="1400" dirty="0"/>
              <a:t>Ces deux dernières n'apparaissent jamais dans près de la moitié des 131 classes de l'étude</a:t>
            </a:r>
            <a:r>
              <a:rPr lang="fr-FR" dirty="0"/>
              <a:t>.</a:t>
            </a:r>
          </a:p>
          <a:p>
            <a:endParaRPr lang="fr-FR" dirty="0"/>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5</a:t>
            </a:fld>
            <a:endParaRPr lang="fr-FR"/>
          </a:p>
        </p:txBody>
      </p:sp>
    </p:spTree>
    <p:extLst>
      <p:ext uri="{BB962C8B-B14F-4D97-AF65-F5344CB8AC3E}">
        <p14:creationId xmlns:p14="http://schemas.microsoft.com/office/powerpoint/2010/main" val="4099016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6</a:t>
            </a:fld>
            <a:endParaRPr lang="fr-FR"/>
          </a:p>
        </p:txBody>
      </p:sp>
    </p:spTree>
    <p:extLst>
      <p:ext uri="{BB962C8B-B14F-4D97-AF65-F5344CB8AC3E}">
        <p14:creationId xmlns:p14="http://schemas.microsoft.com/office/powerpoint/2010/main" val="2034138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0" y="4777195"/>
            <a:ext cx="6657406" cy="5149443"/>
          </a:xfrm>
        </p:spPr>
        <p:txBody>
          <a:bodyPr/>
          <a:lstStyle/>
          <a:p>
            <a:endParaRPr lang="fr-FR" dirty="0"/>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7</a:t>
            </a:fld>
            <a:endParaRPr lang="fr-FR"/>
          </a:p>
        </p:txBody>
      </p:sp>
    </p:spTree>
    <p:extLst>
      <p:ext uri="{BB962C8B-B14F-4D97-AF65-F5344CB8AC3E}">
        <p14:creationId xmlns:p14="http://schemas.microsoft.com/office/powerpoint/2010/main" val="1200808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8</a:t>
            </a:fld>
            <a:endParaRPr lang="fr-FR"/>
          </a:p>
        </p:txBody>
      </p:sp>
    </p:spTree>
    <p:extLst>
      <p:ext uri="{BB962C8B-B14F-4D97-AF65-F5344CB8AC3E}">
        <p14:creationId xmlns:p14="http://schemas.microsoft.com/office/powerpoint/2010/main" val="211259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D89F852-4AA8-4BC5-BFA0-96EBE061FF20}" type="slidenum">
              <a:rPr lang="fr-FR" smtClean="0"/>
              <a:t>9</a:t>
            </a:fld>
            <a:endParaRPr lang="fr-FR"/>
          </a:p>
        </p:txBody>
      </p:sp>
    </p:spTree>
    <p:extLst>
      <p:ext uri="{BB962C8B-B14F-4D97-AF65-F5344CB8AC3E}">
        <p14:creationId xmlns:p14="http://schemas.microsoft.com/office/powerpoint/2010/main" val="2200489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8EDDE002-585D-497D-91CB-9FFFF6A4BCD6}" type="datetimeFigureOut">
              <a:rPr lang="fr-FR" smtClean="0"/>
              <a:t>10/03/2020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FD2477-A39E-4997-BD30-CC93EBA9A482}"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617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DDE002-585D-497D-91CB-9FFFF6A4BCD6}" type="datetimeFigureOut">
              <a:rPr lang="fr-FR" smtClean="0"/>
              <a:t>10/03/2020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FD2477-A39E-4997-BD30-CC93EBA9A482}" type="slidenum">
              <a:rPr lang="fr-FR" smtClean="0"/>
              <a:t>‹N°›</a:t>
            </a:fld>
            <a:endParaRPr lang="fr-FR"/>
          </a:p>
        </p:txBody>
      </p:sp>
    </p:spTree>
    <p:extLst>
      <p:ext uri="{BB962C8B-B14F-4D97-AF65-F5344CB8AC3E}">
        <p14:creationId xmlns:p14="http://schemas.microsoft.com/office/powerpoint/2010/main" val="254057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DDE002-585D-497D-91CB-9FFFF6A4BCD6}" type="datetimeFigureOut">
              <a:rPr lang="fr-FR" smtClean="0"/>
              <a:t>10/03/2020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FD2477-A39E-4997-BD30-CC93EBA9A482}" type="slidenum">
              <a:rPr lang="fr-FR" smtClean="0"/>
              <a:t>‹N°›</a:t>
            </a:fld>
            <a:endParaRPr lang="fr-FR"/>
          </a:p>
        </p:txBody>
      </p:sp>
    </p:spTree>
    <p:extLst>
      <p:ext uri="{BB962C8B-B14F-4D97-AF65-F5344CB8AC3E}">
        <p14:creationId xmlns:p14="http://schemas.microsoft.com/office/powerpoint/2010/main" val="95189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EDDE002-585D-497D-91CB-9FFFF6A4BCD6}" type="datetimeFigureOut">
              <a:rPr lang="fr-FR" smtClean="0"/>
              <a:t>10/03/2020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FD2477-A39E-4997-BD30-CC93EBA9A482}" type="slidenum">
              <a:rPr lang="fr-FR" smtClean="0"/>
              <a:t>‹N°›</a:t>
            </a:fld>
            <a:endParaRPr lang="fr-FR"/>
          </a:p>
        </p:txBody>
      </p:sp>
    </p:spTree>
    <p:extLst>
      <p:ext uri="{BB962C8B-B14F-4D97-AF65-F5344CB8AC3E}">
        <p14:creationId xmlns:p14="http://schemas.microsoft.com/office/powerpoint/2010/main" val="143685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8EDDE002-585D-497D-91CB-9FFFF6A4BCD6}" type="datetimeFigureOut">
              <a:rPr lang="fr-FR" smtClean="0"/>
              <a:t>10/03/2020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FD2477-A39E-4997-BD30-CC93EBA9A482}"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84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EDDE002-585D-497D-91CB-9FFFF6A4BCD6}" type="datetimeFigureOut">
              <a:rPr lang="fr-FR" smtClean="0"/>
              <a:t>10/03/2020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5FD2477-A39E-4997-BD30-CC93EBA9A482}" type="slidenum">
              <a:rPr lang="fr-FR" smtClean="0"/>
              <a:t>‹N°›</a:t>
            </a:fld>
            <a:endParaRPr lang="fr-FR"/>
          </a:p>
        </p:txBody>
      </p:sp>
    </p:spTree>
    <p:extLst>
      <p:ext uri="{BB962C8B-B14F-4D97-AF65-F5344CB8AC3E}">
        <p14:creationId xmlns:p14="http://schemas.microsoft.com/office/powerpoint/2010/main" val="210667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5"/>
            <a:ext cx="4937760" cy="32867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2867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EDDE002-585D-497D-91CB-9FFFF6A4BCD6}" type="datetimeFigureOut">
              <a:rPr lang="fr-FR" smtClean="0"/>
              <a:t>10/03/2020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5FD2477-A39E-4997-BD30-CC93EBA9A482}" type="slidenum">
              <a:rPr lang="fr-FR" smtClean="0"/>
              <a:t>‹N°›</a:t>
            </a:fld>
            <a:endParaRPr lang="fr-FR"/>
          </a:p>
        </p:txBody>
      </p:sp>
    </p:spTree>
    <p:extLst>
      <p:ext uri="{BB962C8B-B14F-4D97-AF65-F5344CB8AC3E}">
        <p14:creationId xmlns:p14="http://schemas.microsoft.com/office/powerpoint/2010/main" val="307662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EDDE002-585D-497D-91CB-9FFFF6A4BCD6}" type="datetimeFigureOut">
              <a:rPr lang="fr-FR" smtClean="0"/>
              <a:t>10/03/2020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5FD2477-A39E-4997-BD30-CC93EBA9A482}" type="slidenum">
              <a:rPr lang="fr-FR" smtClean="0"/>
              <a:t>‹N°›</a:t>
            </a:fld>
            <a:endParaRPr lang="fr-FR"/>
          </a:p>
        </p:txBody>
      </p:sp>
    </p:spTree>
    <p:extLst>
      <p:ext uri="{BB962C8B-B14F-4D97-AF65-F5344CB8AC3E}">
        <p14:creationId xmlns:p14="http://schemas.microsoft.com/office/powerpoint/2010/main" val="4842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EDDE002-585D-497D-91CB-9FFFF6A4BCD6}" type="datetimeFigureOut">
              <a:rPr lang="fr-FR" smtClean="0"/>
              <a:t>10/03/2020</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F5FD2477-A39E-4997-BD30-CC93EBA9A482}" type="slidenum">
              <a:rPr lang="fr-FR" smtClean="0"/>
              <a:t>‹N°›</a:t>
            </a:fld>
            <a:endParaRPr lang="fr-FR"/>
          </a:p>
        </p:txBody>
      </p:sp>
    </p:spTree>
    <p:extLst>
      <p:ext uri="{BB962C8B-B14F-4D97-AF65-F5344CB8AC3E}">
        <p14:creationId xmlns:p14="http://schemas.microsoft.com/office/powerpoint/2010/main" val="873148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EDDE002-585D-497D-91CB-9FFFF6A4BCD6}" type="datetimeFigureOut">
              <a:rPr lang="fr-FR" smtClean="0"/>
              <a:t>10/03/2020</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5FD2477-A39E-4997-BD30-CC93EBA9A482}" type="slidenum">
              <a:rPr lang="fr-FR" smtClean="0"/>
              <a:t>‹N°›</a:t>
            </a:fld>
            <a:endParaRPr lang="fr-FR"/>
          </a:p>
        </p:txBody>
      </p:sp>
    </p:spTree>
    <p:extLst>
      <p:ext uri="{BB962C8B-B14F-4D97-AF65-F5344CB8AC3E}">
        <p14:creationId xmlns:p14="http://schemas.microsoft.com/office/powerpoint/2010/main" val="150542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EDDE002-585D-497D-91CB-9FFFF6A4BCD6}" type="datetimeFigureOut">
              <a:rPr lang="fr-FR" smtClean="0"/>
              <a:t>10/03/2020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5FD2477-A39E-4997-BD30-CC93EBA9A482}" type="slidenum">
              <a:rPr lang="fr-FR" smtClean="0"/>
              <a:t>‹N°›</a:t>
            </a:fld>
            <a:endParaRPr lang="fr-FR"/>
          </a:p>
        </p:txBody>
      </p:sp>
    </p:spTree>
    <p:extLst>
      <p:ext uri="{BB962C8B-B14F-4D97-AF65-F5344CB8AC3E}">
        <p14:creationId xmlns:p14="http://schemas.microsoft.com/office/powerpoint/2010/main" val="410103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EDDE002-585D-497D-91CB-9FFFF6A4BCD6}" type="datetimeFigureOut">
              <a:rPr lang="fr-FR" smtClean="0"/>
              <a:t>10/03/2020</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5FD2477-A39E-4997-BD30-CC93EBA9A482}"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1744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kboulet.netboard.me/compr8hension/?tab=10870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file:///D:\Plan%20de%20formation%20bassin%20Les%20Mureaux\COMPREHENSION\COMPREHENSION%20Formation\Deux%20d&#233;marches%20Lecture%20pas%20&#224;%20pas%20et%20Visibil&#233;o.ppt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file:///D:\Plan%20de%20formation%20bassin%20Les%20Mureaux\COMPREHENSION\COMPREHENSION%20Formation\La%20compr&#233;hension%20Goigoux%20C&#232;be.pptx" TargetMode="External"/><Relationship Id="rId4" Type="http://schemas.openxmlformats.org/officeDocument/2006/relationships/hyperlink" Target="file:///D:\Plan%20de%20formation%20bassin%20Les%20Mureaux\COMPREHENSION\COMPREHENSION%20Formation\Une%20d&#233;marche%20&#233;cole%20maternelle%20Patrick%20JOLLE.ppt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file:///D:\MATERNELLE\GT%20Maternelle%20Films\Lexique%20Florence%20Carit&#233;.mp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file:///D:\Plan%20de%20formation%20bassin%20Les%20Mureaux\COMPREHENSION\COMPREHENSION%20Formation\Films%20visibil&#233;o%20et%20lecture%20pas%20&#224;%20pas\2019-12-16_2019_12_16_Visibileo_CP%20Marion_loup_bete.mp4"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Enseigner la compréhension</a:t>
            </a:r>
            <a:endParaRPr lang="fr-FR" dirty="0"/>
          </a:p>
        </p:txBody>
      </p:sp>
      <p:sp>
        <p:nvSpPr>
          <p:cNvPr id="3" name="Sous-titre 2"/>
          <p:cNvSpPr>
            <a:spLocks noGrp="1"/>
          </p:cNvSpPr>
          <p:nvPr>
            <p:ph type="subTitle" idx="1"/>
          </p:nvPr>
        </p:nvSpPr>
        <p:spPr/>
        <p:txBody>
          <a:bodyPr>
            <a:normAutofit fontScale="92500" lnSpcReduction="20000"/>
          </a:bodyPr>
          <a:lstStyle/>
          <a:p>
            <a:endParaRPr lang="fr-FR" sz="4000" b="1" i="1" dirty="0" smtClean="0"/>
          </a:p>
          <a:p>
            <a:r>
              <a:rPr lang="fr-FR" sz="4000" b="1" i="1" dirty="0" smtClean="0"/>
              <a:t>Des démarches d’enseignement</a:t>
            </a:r>
            <a:endParaRPr lang="fr-FR" sz="4000" b="1" i="1" dirty="0"/>
          </a:p>
        </p:txBody>
      </p:sp>
      <p:pic>
        <p:nvPicPr>
          <p:cNvPr id="4" name="Image 3"/>
          <p:cNvPicPr>
            <a:picLocks noChangeAspect="1"/>
          </p:cNvPicPr>
          <p:nvPr/>
        </p:nvPicPr>
        <p:blipFill>
          <a:blip r:embed="rId3"/>
          <a:stretch>
            <a:fillRect/>
          </a:stretch>
        </p:blipFill>
        <p:spPr>
          <a:xfrm>
            <a:off x="9336405" y="3455496"/>
            <a:ext cx="1819275" cy="2143125"/>
          </a:xfrm>
          <a:prstGeom prst="rect">
            <a:avLst/>
          </a:prstGeom>
        </p:spPr>
      </p:pic>
    </p:spTree>
    <p:extLst>
      <p:ext uri="{BB962C8B-B14F-4D97-AF65-F5344CB8AC3E}">
        <p14:creationId xmlns:p14="http://schemas.microsoft.com/office/powerpoint/2010/main" val="3716051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3"/>
          <a:stretch>
            <a:fillRect/>
          </a:stretch>
        </p:blipFill>
        <p:spPr>
          <a:xfrm>
            <a:off x="2187415" y="1863633"/>
            <a:ext cx="7190485" cy="3640183"/>
          </a:xfrm>
          <a:prstGeom prst="rect">
            <a:avLst/>
          </a:prstGeom>
        </p:spPr>
      </p:pic>
    </p:spTree>
    <p:extLst>
      <p:ext uri="{BB962C8B-B14F-4D97-AF65-F5344CB8AC3E}">
        <p14:creationId xmlns:p14="http://schemas.microsoft.com/office/powerpoint/2010/main" val="16725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Programmes- compétences- attendus </a:t>
            </a:r>
            <a:endParaRPr lang="fr-FR" b="1" dirty="0"/>
          </a:p>
        </p:txBody>
      </p:sp>
      <p:sp>
        <p:nvSpPr>
          <p:cNvPr id="3" name="Espace réservé du contenu 2"/>
          <p:cNvSpPr>
            <a:spLocks noGrp="1"/>
          </p:cNvSpPr>
          <p:nvPr>
            <p:ph idx="1"/>
          </p:nvPr>
        </p:nvSpPr>
        <p:spPr>
          <a:xfrm>
            <a:off x="1097280" y="1845733"/>
            <a:ext cx="10058400" cy="4416521"/>
          </a:xfrm>
        </p:spPr>
        <p:txBody>
          <a:bodyPr>
            <a:normAutofit/>
          </a:bodyPr>
          <a:lstStyle/>
          <a:p>
            <a:endParaRPr lang="fr-FR" dirty="0" smtClean="0"/>
          </a:p>
          <a:p>
            <a:r>
              <a:rPr lang="fr-FR" dirty="0">
                <a:hlinkClick r:id="rId3"/>
              </a:rPr>
              <a:t>https://kboulet.netboard.me/compr8hension/?</a:t>
            </a:r>
            <a:r>
              <a:rPr lang="fr-FR" dirty="0" smtClean="0">
                <a:hlinkClick r:id="rId3"/>
              </a:rPr>
              <a:t>tab=108701</a:t>
            </a:r>
            <a:endParaRPr lang="fr-FR" dirty="0" smtClean="0"/>
          </a:p>
          <a:p>
            <a:endParaRPr lang="fr-FR" dirty="0"/>
          </a:p>
          <a:p>
            <a:r>
              <a:rPr lang="fr-FR" dirty="0" smtClean="0"/>
              <a:t>Tableau diapo suivante</a:t>
            </a:r>
          </a:p>
          <a:p>
            <a:endParaRPr lang="fr-FR" dirty="0" smtClean="0"/>
          </a:p>
          <a:p>
            <a:endParaRPr lang="fr-FR" dirty="0"/>
          </a:p>
        </p:txBody>
      </p:sp>
    </p:spTree>
    <p:extLst>
      <p:ext uri="{BB962C8B-B14F-4D97-AF65-F5344CB8AC3E}">
        <p14:creationId xmlns:p14="http://schemas.microsoft.com/office/powerpoint/2010/main" val="2654507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Attendus de fin de cycles</a:t>
            </a:r>
            <a:endParaRPr lang="fr-FR" dirty="0">
              <a:solidFill>
                <a:srgbClr val="FF0000"/>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54298082"/>
              </p:ext>
            </p:extLst>
          </p:nvPr>
        </p:nvGraphicFramePr>
        <p:xfrm>
          <a:off x="138546" y="0"/>
          <a:ext cx="11928765" cy="6821978"/>
        </p:xfrm>
        <a:graphic>
          <a:graphicData uri="http://schemas.openxmlformats.org/drawingml/2006/table">
            <a:tbl>
              <a:tblPr firstRow="1" bandRow="1">
                <a:tableStyleId>{5C22544A-7EE6-4342-B048-85BDC9FD1C3A}</a:tableStyleId>
              </a:tblPr>
              <a:tblGrid>
                <a:gridCol w="1698144">
                  <a:extLst>
                    <a:ext uri="{9D8B030D-6E8A-4147-A177-3AD203B41FA5}">
                      <a16:colId xmlns:a16="http://schemas.microsoft.com/office/drawing/2014/main" val="1042271711"/>
                    </a:ext>
                  </a:extLst>
                </a:gridCol>
                <a:gridCol w="2519377">
                  <a:extLst>
                    <a:ext uri="{9D8B030D-6E8A-4147-A177-3AD203B41FA5}">
                      <a16:colId xmlns:a16="http://schemas.microsoft.com/office/drawing/2014/main" val="3987101539"/>
                    </a:ext>
                  </a:extLst>
                </a:gridCol>
                <a:gridCol w="2742084">
                  <a:extLst>
                    <a:ext uri="{9D8B030D-6E8A-4147-A177-3AD203B41FA5}">
                      <a16:colId xmlns:a16="http://schemas.microsoft.com/office/drawing/2014/main" val="183355120"/>
                    </a:ext>
                  </a:extLst>
                </a:gridCol>
                <a:gridCol w="4969160">
                  <a:extLst>
                    <a:ext uri="{9D8B030D-6E8A-4147-A177-3AD203B41FA5}">
                      <a16:colId xmlns:a16="http://schemas.microsoft.com/office/drawing/2014/main" val="2177527178"/>
                    </a:ext>
                  </a:extLst>
                </a:gridCol>
              </a:tblGrid>
              <a:tr h="407576">
                <a:tc>
                  <a:txBody>
                    <a:bodyPr/>
                    <a:lstStyle/>
                    <a:p>
                      <a:r>
                        <a:rPr lang="fr-FR" sz="1400" i="1" dirty="0" smtClean="0">
                          <a:effectLst/>
                          <a:latin typeface="Arial" panose="020B0604020202020204" pitchFamily="34" charset="0"/>
                        </a:rPr>
                        <a:t>Programmes</a:t>
                      </a:r>
                      <a:endParaRPr lang="fr-FR" sz="1400" dirty="0">
                        <a:effectLst/>
                        <a:latin typeface="Arial" panose="020B0604020202020204" pitchFamily="34" charset="0"/>
                      </a:endParaRPr>
                    </a:p>
                  </a:txBody>
                  <a:tcPr anchor="ctr"/>
                </a:tc>
                <a:tc>
                  <a:txBody>
                    <a:bodyPr/>
                    <a:lstStyle/>
                    <a:p>
                      <a:pPr algn="ctr"/>
                      <a:r>
                        <a:rPr lang="fr-FR" sz="1400" b="1" dirty="0"/>
                        <a:t>Cycle 1 </a:t>
                      </a:r>
                    </a:p>
                  </a:txBody>
                  <a:tcPr anchor="ctr"/>
                </a:tc>
                <a:tc>
                  <a:txBody>
                    <a:bodyPr/>
                    <a:lstStyle/>
                    <a:p>
                      <a:pPr algn="ctr"/>
                      <a:r>
                        <a:rPr lang="fr-FR" sz="1400" b="1" dirty="0"/>
                        <a:t>Cycle 2 </a:t>
                      </a:r>
                    </a:p>
                  </a:txBody>
                  <a:tcPr anchor="ctr"/>
                </a:tc>
                <a:tc>
                  <a:txBody>
                    <a:bodyPr/>
                    <a:lstStyle/>
                    <a:p>
                      <a:pPr algn="ctr"/>
                      <a:r>
                        <a:rPr lang="fr-FR" sz="1400" b="1" dirty="0"/>
                        <a:t>Cycle 3</a:t>
                      </a:r>
                    </a:p>
                  </a:txBody>
                  <a:tcPr anchor="ctr"/>
                </a:tc>
                <a:extLst>
                  <a:ext uri="{0D108BD9-81ED-4DB2-BD59-A6C34878D82A}">
                    <a16:rowId xmlns:a16="http://schemas.microsoft.com/office/drawing/2014/main" val="4174572541"/>
                  </a:ext>
                </a:extLst>
              </a:tr>
              <a:tr h="1250836">
                <a:tc>
                  <a:txBody>
                    <a:bodyPr/>
                    <a:lstStyle/>
                    <a:p>
                      <a:endParaRPr lang="fr-FR" sz="1400" dirty="0"/>
                    </a:p>
                  </a:txBody>
                  <a:tcPr/>
                </a:tc>
                <a:tc>
                  <a:txBody>
                    <a:bodyPr/>
                    <a:lstStyle/>
                    <a:p>
                      <a:r>
                        <a:rPr lang="fr-FR" sz="1400" dirty="0"/>
                        <a:t>Les élèves ont développé des compétences dans l’usage du langage oral et appris à parler ensemble, entendu des textes et </a:t>
                      </a:r>
                      <a:r>
                        <a:rPr lang="fr-FR" sz="1400" b="1" dirty="0"/>
                        <a:t>appris à les comprendre.</a:t>
                      </a:r>
                      <a:endParaRPr lang="fr-FR" sz="1400" dirty="0"/>
                    </a:p>
                  </a:txBody>
                  <a:tcPr anchor="ctr"/>
                </a:tc>
                <a:tc>
                  <a:txBody>
                    <a:bodyPr/>
                    <a:lstStyle/>
                    <a:p>
                      <a:r>
                        <a:rPr lang="fr-FR" sz="1400" dirty="0"/>
                        <a:t>Les </a:t>
                      </a:r>
                      <a:r>
                        <a:rPr lang="fr-FR" sz="1400" b="1" dirty="0"/>
                        <a:t>démarches et stratégies</a:t>
                      </a:r>
                      <a:r>
                        <a:rPr lang="fr-FR" sz="1400" dirty="0"/>
                        <a:t> permettant la compréhension des textes sont </a:t>
                      </a:r>
                      <a:r>
                        <a:rPr lang="fr-FR" sz="1400" b="1" dirty="0"/>
                        <a:t>enseignées explicitement</a:t>
                      </a:r>
                      <a:endParaRPr lang="fr-FR" sz="1400" dirty="0"/>
                    </a:p>
                  </a:txBody>
                  <a:tcPr anchor="ctr"/>
                </a:tc>
                <a:tc>
                  <a:txBody>
                    <a:bodyPr/>
                    <a:lstStyle/>
                    <a:p>
                      <a:r>
                        <a:rPr lang="fr-FR" sz="1400" dirty="0"/>
                        <a:t>En lecture, </a:t>
                      </a:r>
                      <a:r>
                        <a:rPr lang="fr-FR" sz="1400" b="1" dirty="0"/>
                        <a:t>l’enseignement explicite</a:t>
                      </a:r>
                      <a:r>
                        <a:rPr lang="fr-FR" sz="1400" dirty="0"/>
                        <a:t> </a:t>
                      </a:r>
                      <a:r>
                        <a:rPr lang="fr-FR" sz="1400" b="1" dirty="0"/>
                        <a:t>de la compréhension doit être poursuivi, </a:t>
                      </a:r>
                      <a:r>
                        <a:rPr lang="fr-FR" sz="1400" dirty="0"/>
                        <a:t>en confrontant les élèves à des textes et des documents plus complexes. La pratique de l’écriture doit être quotidienne, les situations d’écriture variées, en lien avec les lectures, la conduite des projets et les besoins des disciplines.</a:t>
                      </a:r>
                    </a:p>
                  </a:txBody>
                  <a:tcPr anchor="ctr"/>
                </a:tc>
                <a:extLst>
                  <a:ext uri="{0D108BD9-81ED-4DB2-BD59-A6C34878D82A}">
                    <a16:rowId xmlns:a16="http://schemas.microsoft.com/office/drawing/2014/main" val="1170084510"/>
                  </a:ext>
                </a:extLst>
              </a:tr>
              <a:tr h="1824254">
                <a:tc>
                  <a:txBody>
                    <a:bodyPr/>
                    <a:lstStyle/>
                    <a:p>
                      <a:r>
                        <a:rPr lang="fr-FR" sz="1400" i="1" kern="1200" dirty="0" smtClean="0">
                          <a:solidFill>
                            <a:schemeClr val="dk1"/>
                          </a:solidFill>
                          <a:effectLst/>
                          <a:latin typeface="+mn-lt"/>
                          <a:ea typeface="+mn-ea"/>
                          <a:cs typeface="+mn-cs"/>
                        </a:rPr>
                        <a:t>Compétences à développe</a:t>
                      </a:r>
                      <a:endParaRPr lang="fr-FR" sz="1400" dirty="0"/>
                    </a:p>
                  </a:txBody>
                  <a:tcPr/>
                </a:tc>
                <a:tc>
                  <a:txBody>
                    <a:bodyPr/>
                    <a:lstStyle/>
                    <a:p>
                      <a:endParaRPr lang="fr-FR" sz="1400" dirty="0"/>
                    </a:p>
                  </a:txBody>
                  <a:tcPr/>
                </a:tc>
                <a:tc>
                  <a:txBody>
                    <a:bodyPr/>
                    <a:lstStyle/>
                    <a:p>
                      <a:r>
                        <a:rPr lang="fr-FR" sz="1400" b="1" dirty="0" smtClean="0"/>
                        <a:t>Comprendre </a:t>
                      </a:r>
                      <a:r>
                        <a:rPr lang="fr-FR" sz="1400" b="1" dirty="0"/>
                        <a:t>et s’exprimer à l’oral</a:t>
                      </a:r>
                      <a:endParaRPr lang="fr-FR" sz="1400" dirty="0"/>
                    </a:p>
                    <a:p>
                      <a:r>
                        <a:rPr lang="fr-FR" sz="1400" dirty="0"/>
                        <a:t>- Écouter pour comprendre des messages oraux ou des textes lus par un adulte.</a:t>
                      </a:r>
                    </a:p>
                    <a:p>
                      <a:r>
                        <a:rPr lang="fr-FR" sz="1400" b="1" dirty="0"/>
                        <a:t>Lire</a:t>
                      </a:r>
                      <a:endParaRPr lang="fr-FR" sz="1400" dirty="0"/>
                    </a:p>
                    <a:p>
                      <a:r>
                        <a:rPr lang="fr-FR" sz="1400" dirty="0"/>
                        <a:t>- Comprendre un texte et contrôler sa compréhension.</a:t>
                      </a:r>
                    </a:p>
                  </a:txBody>
                  <a:tcPr anchor="ctr"/>
                </a:tc>
                <a:tc>
                  <a:txBody>
                    <a:bodyPr/>
                    <a:lstStyle/>
                    <a:p>
                      <a:r>
                        <a:rPr lang="fr-FR" sz="1400" b="1" dirty="0"/>
                        <a:t>Comprendre et s’exprimer à l’oral</a:t>
                      </a:r>
                      <a:endParaRPr lang="fr-FR" sz="1400" dirty="0"/>
                    </a:p>
                    <a:p>
                      <a:r>
                        <a:rPr lang="fr-FR" sz="1400" dirty="0"/>
                        <a:t>- Écouter pour comprendre un message oral, un propos, un discours, un texte lu.</a:t>
                      </a:r>
                    </a:p>
                    <a:p>
                      <a:r>
                        <a:rPr lang="fr-FR" sz="1400" b="1" dirty="0"/>
                        <a:t>Lire</a:t>
                      </a:r>
                      <a:endParaRPr lang="fr-FR" sz="1400" dirty="0"/>
                    </a:p>
                    <a:p>
                      <a:r>
                        <a:rPr lang="fr-FR" sz="1400" dirty="0"/>
                        <a:t>- Comprendre un texte littéraire et se l’approprier. Contrôler sa compréhension et devenir un lecteur autonome.</a:t>
                      </a:r>
                    </a:p>
                    <a:p>
                      <a:r>
                        <a:rPr lang="fr-FR" sz="1400" dirty="0"/>
                        <a:t>- Comprendre des textes, des documents et des images et les interpréter.</a:t>
                      </a:r>
                    </a:p>
                  </a:txBody>
                  <a:tcPr anchor="ctr"/>
                </a:tc>
                <a:extLst>
                  <a:ext uri="{0D108BD9-81ED-4DB2-BD59-A6C34878D82A}">
                    <a16:rowId xmlns:a16="http://schemas.microsoft.com/office/drawing/2014/main" val="563442679"/>
                  </a:ext>
                </a:extLst>
              </a:tr>
              <a:tr h="3339312">
                <a:tc>
                  <a:txBody>
                    <a:bodyPr/>
                    <a:lstStyle/>
                    <a:p>
                      <a:r>
                        <a:rPr lang="fr-FR" sz="1400" i="1" dirty="0" smtClean="0">
                          <a:effectLst/>
                          <a:latin typeface="+mn-lt"/>
                        </a:rPr>
                        <a:t>Attendus de fin de cycles</a:t>
                      </a:r>
                      <a:endParaRPr lang="fr-FR" sz="1400" dirty="0">
                        <a:latin typeface="+mn-lt"/>
                      </a:endParaRPr>
                    </a:p>
                  </a:txBody>
                  <a:tcPr anchor="ctr"/>
                </a:tc>
                <a:tc>
                  <a:txBody>
                    <a:bodyPr/>
                    <a:lstStyle/>
                    <a:p>
                      <a:r>
                        <a:rPr lang="fr-FR" sz="1400" dirty="0"/>
                        <a:t>-Comprendre des textes écrits sans autre aide que le langage entendu</a:t>
                      </a:r>
                    </a:p>
                  </a:txBody>
                  <a:tcPr anchor="ctr"/>
                </a:tc>
                <a:tc>
                  <a:txBody>
                    <a:bodyPr/>
                    <a:lstStyle/>
                    <a:p>
                      <a:r>
                        <a:rPr lang="fr-FR" sz="1400"/>
                        <a:t>-Lire et comprendre des textes variés, adaptés à la maturité et à la culture scolaire des élèves</a:t>
                      </a:r>
                    </a:p>
                  </a:txBody>
                  <a:tcPr anchor="ctr"/>
                </a:tc>
                <a:tc>
                  <a:txBody>
                    <a:bodyPr/>
                    <a:lstStyle/>
                    <a:p>
                      <a:r>
                        <a:rPr lang="fr-FR" sz="1400" dirty="0"/>
                        <a:t>- Écouter un récit et manifester sa compréhension en répondant à des questions sans se reporter au texte.</a:t>
                      </a:r>
                    </a:p>
                    <a:p>
                      <a:r>
                        <a:rPr lang="fr-FR" sz="1400" dirty="0"/>
                        <a:t>-Lire, comprendre et interpréter un texte littéraire adapté à son âge et réagir à sa lecture.</a:t>
                      </a:r>
                    </a:p>
                    <a:p>
                      <a:r>
                        <a:rPr lang="fr-FR" sz="1400" dirty="0"/>
                        <a:t>-Lire et comprendre des textes et des documents (textes, tableaux, graphiques, schémas, diagrammes, images) pour apprendre dans les différentes disciplines.</a:t>
                      </a:r>
                    </a:p>
                    <a:p>
                      <a:r>
                        <a:rPr lang="fr-FR" sz="1400" dirty="0"/>
                        <a:t>-Lire et comprendre des œuvres de plus en plus longues et de plus en plus complexes :</a:t>
                      </a:r>
                    </a:p>
                    <a:p>
                      <a:r>
                        <a:rPr lang="fr-FR" sz="1400" dirty="0"/>
                        <a:t>- CM1 : 5 ouvrages de littérature de jeunesse et 2 œuvres du patrimoine ;</a:t>
                      </a:r>
                    </a:p>
                    <a:p>
                      <a:r>
                        <a:rPr lang="fr-FR" sz="1400" dirty="0"/>
                        <a:t>- CM2 : 4 ouvrages de littérature de jeunesse et 3 œuvres du patrimoine ;</a:t>
                      </a:r>
                    </a:p>
                    <a:p>
                      <a:r>
                        <a:rPr lang="fr-FR" sz="1400" dirty="0"/>
                        <a:t>- 6e : 3 ouvrages de littérature de jeunesse et 3 œuvres du patrimoine.</a:t>
                      </a:r>
                    </a:p>
                  </a:txBody>
                  <a:tcPr anchor="ctr"/>
                </a:tc>
                <a:extLst>
                  <a:ext uri="{0D108BD9-81ED-4DB2-BD59-A6C34878D82A}">
                    <a16:rowId xmlns:a16="http://schemas.microsoft.com/office/drawing/2014/main" val="577555093"/>
                  </a:ext>
                </a:extLst>
              </a:tr>
            </a:tbl>
          </a:graphicData>
        </a:graphic>
      </p:graphicFrame>
    </p:spTree>
    <p:extLst>
      <p:ext uri="{BB962C8B-B14F-4D97-AF65-F5344CB8AC3E}">
        <p14:creationId xmlns:p14="http://schemas.microsoft.com/office/powerpoint/2010/main" val="345434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C</a:t>
            </a:r>
            <a:r>
              <a:rPr lang="fr-FR" b="1" dirty="0" smtClean="0"/>
              <a:t>omprendre</a:t>
            </a:r>
            <a:r>
              <a:rPr lang="fr-FR" b="1" dirty="0"/>
              <a:t>, </a:t>
            </a:r>
            <a:r>
              <a:rPr lang="fr-FR" b="1" dirty="0" smtClean="0"/>
              <a:t/>
            </a:r>
            <a:br>
              <a:rPr lang="fr-FR" b="1" dirty="0" smtClean="0"/>
            </a:br>
            <a:r>
              <a:rPr lang="fr-FR" b="1" dirty="0" smtClean="0"/>
              <a:t>c'est </a:t>
            </a:r>
            <a:r>
              <a:rPr lang="fr-FR" b="1" dirty="0"/>
              <a:t>élaborer une représentation mentale</a:t>
            </a:r>
            <a:r>
              <a:rPr lang="fr-FR" dirty="0"/>
              <a:t/>
            </a:r>
            <a:br>
              <a:rPr lang="fr-FR" dirty="0"/>
            </a:br>
            <a:endParaRPr lang="fr-FR" dirty="0"/>
          </a:p>
        </p:txBody>
      </p:sp>
      <p:pic>
        <p:nvPicPr>
          <p:cNvPr id="4" name="Espace réservé du contenu 3"/>
          <p:cNvPicPr>
            <a:picLocks noGrp="1" noChangeAspect="1"/>
          </p:cNvPicPr>
          <p:nvPr>
            <p:ph idx="1"/>
          </p:nvPr>
        </p:nvPicPr>
        <p:blipFill>
          <a:blip r:embed="rId3"/>
          <a:stretch>
            <a:fillRect/>
          </a:stretch>
        </p:blipFill>
        <p:spPr>
          <a:xfrm>
            <a:off x="2673532" y="1413164"/>
            <a:ext cx="6885332" cy="5146069"/>
          </a:xfrm>
          <a:prstGeom prst="rect">
            <a:avLst/>
          </a:prstGeom>
        </p:spPr>
      </p:pic>
    </p:spTree>
    <p:extLst>
      <p:ext uri="{BB962C8B-B14F-4D97-AF65-F5344CB8AC3E}">
        <p14:creationId xmlns:p14="http://schemas.microsoft.com/office/powerpoint/2010/main" val="410200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Neuf </a:t>
            </a:r>
            <a:r>
              <a:rPr lang="fr-FR" b="1" dirty="0"/>
              <a:t>types de tâches </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C1 </a:t>
            </a:r>
            <a:r>
              <a:rPr lang="fr-FR" dirty="0"/>
              <a:t>: définir, expliciter une intention de lecture</a:t>
            </a:r>
          </a:p>
          <a:p>
            <a:r>
              <a:rPr lang="fr-FR" dirty="0"/>
              <a:t>C2 : anticiper, formuler ou vérifier des hypothèses</a:t>
            </a:r>
          </a:p>
          <a:p>
            <a:r>
              <a:rPr lang="fr-FR" dirty="0"/>
              <a:t>C3 : décrire, commenter une illustration</a:t>
            </a:r>
          </a:p>
          <a:p>
            <a:r>
              <a:rPr lang="fr-FR" dirty="0"/>
              <a:t>C4 : expliquer ou reformuler le sens ou évoquer une représentation mentale à propos du phrase ou d'un texte</a:t>
            </a:r>
          </a:p>
          <a:p>
            <a:r>
              <a:rPr lang="fr-FR" dirty="0"/>
              <a:t>C5 : produire un rappel de récit complet ou partiel ou un rappel de texte explicatif ou de consigne</a:t>
            </a:r>
          </a:p>
          <a:p>
            <a:r>
              <a:rPr lang="fr-FR" dirty="0"/>
              <a:t>C6 : rendre explicite une information implicite</a:t>
            </a:r>
          </a:p>
          <a:p>
            <a:r>
              <a:rPr lang="fr-FR" dirty="0"/>
              <a:t>C7 : proposer, débattre ou négocier un interprétation</a:t>
            </a:r>
          </a:p>
          <a:p>
            <a:r>
              <a:rPr lang="fr-FR" dirty="0"/>
              <a:t>C8 : réaliser une tâche écrite impliquant la compréhension explicite et/ou implicite à propos d'un mot, d'une phrase ou d'un texte</a:t>
            </a:r>
          </a:p>
          <a:p>
            <a:r>
              <a:rPr lang="fr-FR" dirty="0"/>
              <a:t>C9 : corriger une tâche écrite portant sur la compréhension à propos d'un mot, d'une phrase ou d'un texte.</a:t>
            </a:r>
          </a:p>
          <a:p>
            <a:endParaRPr lang="fr-FR" dirty="0"/>
          </a:p>
        </p:txBody>
      </p:sp>
    </p:spTree>
    <p:extLst>
      <p:ext uri="{BB962C8B-B14F-4D97-AF65-F5344CB8AC3E}">
        <p14:creationId xmlns:p14="http://schemas.microsoft.com/office/powerpoint/2010/main" val="2340492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3"/>
          <a:stretch>
            <a:fillRect/>
          </a:stretch>
        </p:blipFill>
        <p:spPr>
          <a:xfrm>
            <a:off x="261803" y="365125"/>
            <a:ext cx="5502729" cy="5869578"/>
          </a:xfrm>
          <a:prstGeom prst="rect">
            <a:avLst/>
          </a:prstGeom>
        </p:spPr>
      </p:pic>
      <p:pic>
        <p:nvPicPr>
          <p:cNvPr id="5" name="Image 4"/>
          <p:cNvPicPr>
            <a:picLocks noChangeAspect="1"/>
          </p:cNvPicPr>
          <p:nvPr/>
        </p:nvPicPr>
        <p:blipFill>
          <a:blip r:embed="rId4"/>
          <a:stretch>
            <a:fillRect/>
          </a:stretch>
        </p:blipFill>
        <p:spPr>
          <a:xfrm>
            <a:off x="5743414" y="252550"/>
            <a:ext cx="6186783" cy="4005942"/>
          </a:xfrm>
          <a:prstGeom prst="rect">
            <a:avLst/>
          </a:prstGeom>
        </p:spPr>
      </p:pic>
    </p:spTree>
    <p:extLst>
      <p:ext uri="{BB962C8B-B14F-4D97-AF65-F5344CB8AC3E}">
        <p14:creationId xmlns:p14="http://schemas.microsoft.com/office/powerpoint/2010/main" val="3146273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Des démarches possibles</a:t>
            </a:r>
            <a:endParaRPr lang="fr-FR" b="1" dirty="0"/>
          </a:p>
        </p:txBody>
      </p:sp>
      <p:sp>
        <p:nvSpPr>
          <p:cNvPr id="3" name="Espace réservé du contenu 2"/>
          <p:cNvSpPr>
            <a:spLocks noGrp="1"/>
          </p:cNvSpPr>
          <p:nvPr>
            <p:ph idx="1"/>
          </p:nvPr>
        </p:nvSpPr>
        <p:spPr/>
        <p:txBody>
          <a:bodyPr>
            <a:normAutofit/>
          </a:bodyPr>
          <a:lstStyle/>
          <a:p>
            <a:endParaRPr lang="fr-FR" dirty="0" smtClean="0"/>
          </a:p>
          <a:p>
            <a:r>
              <a:rPr lang="fr-FR" dirty="0" smtClean="0"/>
              <a:t>-Démarches </a:t>
            </a:r>
            <a:r>
              <a:rPr lang="fr-FR" dirty="0" smtClean="0">
                <a:hlinkClick r:id="rId3" action="ppaction://hlinkpres?slideindex=1&amp;slidetitle="/>
              </a:rPr>
              <a:t>Lecture pas à pas et</a:t>
            </a:r>
            <a:r>
              <a:rPr lang="fr-FR" dirty="0">
                <a:hlinkClick r:id="rId3" action="ppaction://hlinkpres?slideindex=1&amp;slidetitle="/>
              </a:rPr>
              <a:t> </a:t>
            </a:r>
            <a:r>
              <a:rPr lang="fr-FR" dirty="0" err="1" smtClean="0">
                <a:hlinkClick r:id="rId3" action="ppaction://hlinkpres?slideindex=1&amp;slidetitle="/>
              </a:rPr>
              <a:t>Visibiléo</a:t>
            </a:r>
            <a:endParaRPr lang="fr-FR" dirty="0" smtClean="0"/>
          </a:p>
          <a:p>
            <a:endParaRPr lang="fr-FR" dirty="0"/>
          </a:p>
          <a:p>
            <a:pPr marL="0" indent="0">
              <a:buNone/>
            </a:pPr>
            <a:r>
              <a:rPr lang="fr-FR" dirty="0" smtClean="0"/>
              <a:t>-une démarche en </a:t>
            </a:r>
            <a:r>
              <a:rPr lang="fr-FR" dirty="0" smtClean="0">
                <a:hlinkClick r:id="rId4" action="ppaction://hlinkpres?slideindex=1&amp;slidetitle="/>
              </a:rPr>
              <a:t>maternelle</a:t>
            </a:r>
            <a:endParaRPr lang="fr-FR" dirty="0"/>
          </a:p>
          <a:p>
            <a:pPr marL="0" indent="0">
              <a:buNone/>
            </a:pPr>
            <a:endParaRPr lang="fr-FR" b="1" dirty="0" smtClean="0"/>
          </a:p>
          <a:p>
            <a:pPr marL="0" indent="0">
              <a:buNone/>
            </a:pPr>
            <a:r>
              <a:rPr lang="fr-FR" b="1" dirty="0" smtClean="0"/>
              <a:t>-</a:t>
            </a:r>
            <a:r>
              <a:rPr lang="fr-FR" dirty="0" smtClean="0"/>
              <a:t>démarche de </a:t>
            </a:r>
            <a:r>
              <a:rPr lang="fr-FR" dirty="0" smtClean="0">
                <a:hlinkClick r:id="rId5" action="ppaction://hlinkpres?slideindex=1&amp;slidetitle="/>
              </a:rPr>
              <a:t>Roland GOIGOUX, Sylvie CEBE</a:t>
            </a:r>
            <a:endParaRPr lang="fr-FR" dirty="0" smtClean="0"/>
          </a:p>
        </p:txBody>
      </p:sp>
    </p:spTree>
    <p:extLst>
      <p:ext uri="{BB962C8B-B14F-4D97-AF65-F5344CB8AC3E}">
        <p14:creationId xmlns:p14="http://schemas.microsoft.com/office/powerpoint/2010/main" val="4005359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Des exemples de mise en œuvre</a:t>
            </a:r>
            <a:endParaRPr lang="fr-FR" b="1" dirty="0"/>
          </a:p>
        </p:txBody>
      </p:sp>
      <p:sp>
        <p:nvSpPr>
          <p:cNvPr id="3" name="Espace réservé du contenu 2"/>
          <p:cNvSpPr>
            <a:spLocks noGrp="1"/>
          </p:cNvSpPr>
          <p:nvPr>
            <p:ph idx="1"/>
          </p:nvPr>
        </p:nvSpPr>
        <p:spPr/>
        <p:txBody>
          <a:bodyPr/>
          <a:lstStyle/>
          <a:p>
            <a:endParaRPr lang="fr-FR" dirty="0" smtClean="0"/>
          </a:p>
          <a:p>
            <a:r>
              <a:rPr lang="fr-FR" dirty="0" smtClean="0"/>
              <a:t>A l’école maternelle, Film Florence </a:t>
            </a:r>
            <a:r>
              <a:rPr lang="fr-FR" dirty="0" err="1" smtClean="0"/>
              <a:t>Carité</a:t>
            </a:r>
            <a:r>
              <a:rPr lang="fr-FR" dirty="0" smtClean="0"/>
              <a:t> </a:t>
            </a:r>
            <a:r>
              <a:rPr lang="fr-FR" dirty="0" smtClean="0">
                <a:hlinkClick r:id="rId3" action="ppaction://hlinkfile"/>
              </a:rPr>
              <a:t>la petite taupe </a:t>
            </a:r>
            <a:endParaRPr lang="fr-FR" dirty="0" smtClean="0"/>
          </a:p>
          <a:p>
            <a:r>
              <a:rPr lang="fr-FR" dirty="0" err="1" smtClean="0"/>
              <a:t>Narramus</a:t>
            </a:r>
            <a:r>
              <a:rPr lang="fr-FR" smtClean="0"/>
              <a:t> vocabulaire </a:t>
            </a:r>
            <a:endParaRPr lang="fr-FR" dirty="0" smtClean="0"/>
          </a:p>
          <a:p>
            <a:endParaRPr lang="fr-FR" dirty="0"/>
          </a:p>
          <a:p>
            <a:r>
              <a:rPr lang="fr-FR" dirty="0" smtClean="0"/>
              <a:t>En cycle 2, film </a:t>
            </a:r>
            <a:r>
              <a:rPr lang="fr-FR" dirty="0" err="1" smtClean="0"/>
              <a:t>Visibiléo</a:t>
            </a:r>
            <a:r>
              <a:rPr lang="fr-FR" dirty="0" smtClean="0"/>
              <a:t> </a:t>
            </a:r>
            <a:r>
              <a:rPr lang="fr-FR" dirty="0" smtClean="0">
                <a:hlinkClick r:id="rId4" action="ppaction://hlinkfile"/>
              </a:rPr>
              <a:t>Un loup pas si bête </a:t>
            </a:r>
            <a:endParaRPr lang="fr-FR" dirty="0" smtClean="0"/>
          </a:p>
          <a:p>
            <a:endParaRPr lang="fr-FR" dirty="0"/>
          </a:p>
          <a:p>
            <a:endParaRPr lang="fr-FR" dirty="0"/>
          </a:p>
        </p:txBody>
      </p:sp>
    </p:spTree>
    <p:extLst>
      <p:ext uri="{BB962C8B-B14F-4D97-AF65-F5344CB8AC3E}">
        <p14:creationId xmlns:p14="http://schemas.microsoft.com/office/powerpoint/2010/main" val="3862670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E</a:t>
            </a:r>
            <a:r>
              <a:rPr lang="fr-FR" b="1" dirty="0" smtClean="0"/>
              <a:t>n équipe d’école</a:t>
            </a:r>
            <a:endParaRPr lang="fr-FR" b="1" dirty="0"/>
          </a:p>
        </p:txBody>
      </p:sp>
      <p:sp>
        <p:nvSpPr>
          <p:cNvPr id="3" name="Espace réservé du contenu 2"/>
          <p:cNvSpPr>
            <a:spLocks noGrp="1"/>
          </p:cNvSpPr>
          <p:nvPr>
            <p:ph idx="1"/>
          </p:nvPr>
        </p:nvSpPr>
        <p:spPr/>
        <p:txBody>
          <a:bodyPr>
            <a:normAutofit lnSpcReduction="10000"/>
          </a:bodyPr>
          <a:lstStyle/>
          <a:p>
            <a:endParaRPr lang="fr-FR" dirty="0" smtClean="0"/>
          </a:p>
          <a:p>
            <a:r>
              <a:rPr lang="fr-FR" dirty="0"/>
              <a:t>A</a:t>
            </a:r>
            <a:r>
              <a:rPr lang="fr-FR" dirty="0" smtClean="0"/>
              <a:t> </a:t>
            </a:r>
            <a:r>
              <a:rPr lang="fr-FR" dirty="0"/>
              <a:t>partir de la problématique initiale et des apports </a:t>
            </a:r>
            <a:r>
              <a:rPr lang="fr-FR" dirty="0" smtClean="0"/>
              <a:t>qui viennent d’être donnés, </a:t>
            </a:r>
          </a:p>
          <a:p>
            <a:r>
              <a:rPr lang="fr-FR" dirty="0"/>
              <a:t>a</a:t>
            </a:r>
            <a:r>
              <a:rPr lang="fr-FR" dirty="0" smtClean="0"/>
              <a:t>ffiner l’objet </a:t>
            </a:r>
            <a:r>
              <a:rPr lang="fr-FR" dirty="0"/>
              <a:t>de travail, en restant dans la progressivité du parcours de lecteur </a:t>
            </a:r>
            <a:r>
              <a:rPr lang="fr-FR" dirty="0" smtClean="0"/>
              <a:t>de chaque élève au </a:t>
            </a:r>
            <a:r>
              <a:rPr lang="fr-FR" dirty="0"/>
              <a:t>sein de </a:t>
            </a:r>
            <a:r>
              <a:rPr lang="fr-FR" dirty="0" smtClean="0"/>
              <a:t>l’école afin de:</a:t>
            </a:r>
          </a:p>
          <a:p>
            <a:r>
              <a:rPr lang="fr-FR" dirty="0"/>
              <a:t>-</a:t>
            </a:r>
            <a:r>
              <a:rPr lang="fr-FR" dirty="0" smtClean="0"/>
              <a:t>permettre à l’élève </a:t>
            </a:r>
            <a:r>
              <a:rPr lang="fr-FR" dirty="0"/>
              <a:t>d’accéder à une image mentale du </a:t>
            </a:r>
            <a:r>
              <a:rPr lang="fr-FR" dirty="0" smtClean="0"/>
              <a:t>document-support, révélatrice </a:t>
            </a:r>
            <a:r>
              <a:rPr lang="fr-FR" dirty="0"/>
              <a:t>de sa compréhension </a:t>
            </a:r>
            <a:endParaRPr lang="fr-FR" dirty="0" smtClean="0"/>
          </a:p>
          <a:p>
            <a:r>
              <a:rPr lang="fr-FR" dirty="0" smtClean="0"/>
              <a:t>-permettre </a:t>
            </a:r>
            <a:r>
              <a:rPr lang="fr-FR" dirty="0"/>
              <a:t>de </a:t>
            </a:r>
            <a:r>
              <a:rPr lang="fr-FR" dirty="0" smtClean="0"/>
              <a:t>restituer son niveau de compréhension </a:t>
            </a:r>
            <a:r>
              <a:rPr lang="fr-FR" dirty="0"/>
              <a:t>à l’oral </a:t>
            </a:r>
            <a:r>
              <a:rPr lang="fr-FR" dirty="0" smtClean="0"/>
              <a:t>et/ou </a:t>
            </a:r>
            <a:r>
              <a:rPr lang="fr-FR" dirty="0"/>
              <a:t>à l’écrit</a:t>
            </a:r>
          </a:p>
          <a:p>
            <a:pPr marL="0" indent="0">
              <a:buNone/>
            </a:pPr>
            <a:r>
              <a:rPr lang="fr-FR" dirty="0" smtClean="0"/>
              <a:t> -mettre en place une démarche </a:t>
            </a:r>
            <a:r>
              <a:rPr lang="fr-FR" dirty="0"/>
              <a:t>dont la progression </a:t>
            </a:r>
            <a:r>
              <a:rPr lang="fr-FR" dirty="0" smtClean="0"/>
              <a:t>s’établirait </a:t>
            </a:r>
            <a:r>
              <a:rPr lang="fr-FR" dirty="0"/>
              <a:t>tout au long des </a:t>
            </a:r>
            <a:r>
              <a:rPr lang="fr-FR" dirty="0" smtClean="0"/>
              <a:t>cycles.</a:t>
            </a:r>
            <a:endParaRPr lang="fr-FR" dirty="0"/>
          </a:p>
          <a:p>
            <a:endParaRPr lang="fr-FR" dirty="0" smtClean="0"/>
          </a:p>
          <a:p>
            <a:r>
              <a:rPr lang="fr-FR" dirty="0" smtClean="0"/>
              <a:t>La démarche retenue pourrait être transposable </a:t>
            </a:r>
            <a:r>
              <a:rPr lang="fr-FR" dirty="0"/>
              <a:t>dans les autres </a:t>
            </a:r>
            <a:r>
              <a:rPr lang="fr-FR" dirty="0" smtClean="0"/>
              <a:t>disciplines</a:t>
            </a:r>
            <a:endParaRPr lang="fr-FR" dirty="0"/>
          </a:p>
        </p:txBody>
      </p:sp>
    </p:spTree>
    <p:extLst>
      <p:ext uri="{BB962C8B-B14F-4D97-AF65-F5344CB8AC3E}">
        <p14:creationId xmlns:p14="http://schemas.microsoft.com/office/powerpoint/2010/main" val="194558662"/>
      </p:ext>
    </p:extLst>
  </p:cSld>
  <p:clrMapOvr>
    <a:masterClrMapping/>
  </p:clrMapOvr>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784</TotalTime>
  <Words>913</Words>
  <Application>Microsoft Office PowerPoint</Application>
  <PresentationFormat>Grand écran</PresentationFormat>
  <Paragraphs>88</Paragraphs>
  <Slides>10</Slides>
  <Notes>10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Rétrospective</vt:lpstr>
      <vt:lpstr>Enseigner la compréhension</vt:lpstr>
      <vt:lpstr>Programmes- compétences- attendus </vt:lpstr>
      <vt:lpstr>Attendus de fin de cycles</vt:lpstr>
      <vt:lpstr>Comprendre,  c'est élaborer une représentation mentale </vt:lpstr>
      <vt:lpstr>Neuf types de tâches </vt:lpstr>
      <vt:lpstr>Présentation PowerPoint</vt:lpstr>
      <vt:lpstr>Des démarches possibles</vt:lpstr>
      <vt:lpstr>Des exemples de mise en œuvre</vt:lpstr>
      <vt:lpstr>En équipe d’école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Famille</dc:creator>
  <cp:lastModifiedBy>Evelyne Beyssac</cp:lastModifiedBy>
  <cp:revision>50</cp:revision>
  <cp:lastPrinted>2020-03-09T16:15:47Z</cp:lastPrinted>
  <dcterms:created xsi:type="dcterms:W3CDTF">2020-02-29T17:11:08Z</dcterms:created>
  <dcterms:modified xsi:type="dcterms:W3CDTF">2020-03-10T21:14:54Z</dcterms:modified>
</cp:coreProperties>
</file>