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71" r:id="rId3"/>
    <p:sldId id="272" r:id="rId4"/>
    <p:sldId id="273" r:id="rId5"/>
    <p:sldId id="278" r:id="rId6"/>
    <p:sldId id="279" r:id="rId7"/>
    <p:sldId id="281" r:id="rId8"/>
    <p:sldId id="282" r:id="rId9"/>
    <p:sldId id="283" r:id="rId10"/>
    <p:sldId id="277" r:id="rId11"/>
    <p:sldId id="257" r:id="rId12"/>
    <p:sldId id="259" r:id="rId13"/>
    <p:sldId id="260" r:id="rId14"/>
    <p:sldId id="266" r:id="rId15"/>
    <p:sldId id="262" r:id="rId16"/>
    <p:sldId id="263" r:id="rId17"/>
    <p:sldId id="264" r:id="rId18"/>
    <p:sldId id="275" r:id="rId19"/>
    <p:sldId id="265" r:id="rId20"/>
    <p:sldId id="276"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7" autoAdjust="0"/>
  </p:normalViewPr>
  <p:slideViewPr>
    <p:cSldViewPr snapToGrid="0">
      <p:cViewPr varScale="1">
        <p:scale>
          <a:sx n="69" d="100"/>
          <a:sy n="69" d="100"/>
        </p:scale>
        <p:origin x="738" y="66"/>
      </p:cViewPr>
      <p:guideLst/>
    </p:cSldViewPr>
  </p:slideViewPr>
  <p:notesTextViewPr>
    <p:cViewPr>
      <p:scale>
        <a:sx n="1" d="1"/>
        <a:sy n="1" d="1"/>
      </p:scale>
      <p:origin x="0" y="0"/>
    </p:cViewPr>
  </p:notesTextViewPr>
  <p:notesViewPr>
    <p:cSldViewPr snapToGrid="0">
      <p:cViewPr>
        <p:scale>
          <a:sx n="93" d="100"/>
          <a:sy n="93" d="100"/>
        </p:scale>
        <p:origin x="2046" y="-21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9E5D-CBC0-4FB7-86CC-5058825CA2DE}" type="datetimeFigureOut">
              <a:rPr lang="fr-FR" smtClean="0"/>
              <a:t>02/03/2020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9F852-4AA8-4BC5-BFA0-96EBE061FF20}" type="slidenum">
              <a:rPr lang="fr-FR" smtClean="0"/>
              <a:t>‹N°›</a:t>
            </a:fld>
            <a:endParaRPr lang="fr-FR"/>
          </a:p>
        </p:txBody>
      </p:sp>
    </p:spTree>
    <p:extLst>
      <p:ext uri="{BB962C8B-B14F-4D97-AF65-F5344CB8AC3E}">
        <p14:creationId xmlns:p14="http://schemas.microsoft.com/office/powerpoint/2010/main" val="202494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28599" y="4400550"/>
            <a:ext cx="6357257" cy="4503964"/>
          </a:xfrm>
        </p:spPr>
        <p:txBody>
          <a:bodyPr/>
          <a:lstStyle/>
          <a:p>
            <a:r>
              <a:rPr lang="fr-FR" sz="1400" kern="1200" dirty="0" smtClean="0">
                <a:solidFill>
                  <a:schemeClr val="tx1"/>
                </a:solidFill>
                <a:effectLst/>
              </a:rPr>
              <a:t>la compréhension : une didactique très récente</a:t>
            </a:r>
          </a:p>
          <a:p>
            <a:endParaRPr lang="fr-FR" sz="1400" kern="1200" dirty="0" smtClean="0">
              <a:solidFill>
                <a:schemeClr val="tx1"/>
              </a:solidFill>
              <a:effectLst/>
            </a:endParaRPr>
          </a:p>
          <a:p>
            <a:r>
              <a:rPr lang="fr-FR" sz="1400" kern="1200" dirty="0" smtClean="0">
                <a:solidFill>
                  <a:schemeClr val="tx1"/>
                </a:solidFill>
                <a:effectLst/>
              </a:rPr>
              <a:t>La compréhension, comme élément à enseigner, a été définie assez récemment dans les textes officiels. Il faut attendre les instructions de 2002, puis plus récemment celles de 2015, pour qu'elle soit présentée comme un objet à enseigner avec une progression, des démarches et des activités spécifiques, des supports identifiés.</a:t>
            </a:r>
          </a:p>
          <a:p>
            <a:r>
              <a:rPr lang="fr-FR" sz="1400" kern="1200" dirty="0" smtClean="0">
                <a:solidFill>
                  <a:schemeClr val="tx1"/>
                </a:solidFill>
                <a:effectLst/>
              </a:rPr>
              <a:t>Il s'agit d'un enseignement complexe à mettre en œuvre, encore peu travaillé en formation, pour lequel les outils didactiques sont récents.</a:t>
            </a:r>
            <a:br>
              <a:rPr lang="fr-FR" sz="1400" kern="1200" dirty="0" smtClean="0">
                <a:solidFill>
                  <a:schemeClr val="tx1"/>
                </a:solidFill>
                <a:effectLst/>
              </a:rPr>
            </a:br>
            <a:r>
              <a:rPr lang="fr-FR" sz="1400" kern="1200" dirty="0" smtClean="0">
                <a:solidFill>
                  <a:schemeClr val="tx1"/>
                </a:solidFill>
                <a:effectLst/>
              </a:rPr>
              <a:t>En observant les pratiques dans 131 classes ayant participé à la recherche Lire et Ecrire, le constat suivant a été dressé (il s'agit de moyennes qui ne rendent pas compte des fortes disparités constatées) : </a:t>
            </a:r>
          </a:p>
          <a:p>
            <a:pPr lvl="0"/>
            <a:r>
              <a:rPr lang="fr-FR" sz="1400" kern="1200" dirty="0" smtClean="0">
                <a:solidFill>
                  <a:schemeClr val="tx1"/>
                </a:solidFill>
                <a:effectLst/>
              </a:rPr>
              <a:t>il y a peu de temps globalement alloué à la compréhension (elle représente16% du temps consacré au Lire-Ecrire)</a:t>
            </a:r>
          </a:p>
          <a:p>
            <a:pPr lvl="0"/>
            <a:r>
              <a:rPr lang="fr-FR" sz="1400" kern="1200" dirty="0" smtClean="0">
                <a:solidFill>
                  <a:schemeClr val="tx1"/>
                </a:solidFill>
                <a:effectLst/>
              </a:rPr>
              <a:t>40% de ce temps est consacré à des tâches individuelles, écrites qui n'ont pas d'incidence sur les progrès des élèves.</a:t>
            </a:r>
          </a:p>
          <a:p>
            <a:pPr lvl="0"/>
            <a:r>
              <a:rPr lang="fr-FR" sz="1400" kern="1200" dirty="0" smtClean="0">
                <a:solidFill>
                  <a:schemeClr val="tx1"/>
                </a:solidFill>
                <a:effectLst/>
              </a:rPr>
              <a:t>les tâches orales portant sur l'élaboration du sens ne dépassent pas 30 minutes par semaine. Certaines sont mêmes absentes dans près de la moitié des classes observées.</a:t>
            </a:r>
          </a:p>
          <a:p>
            <a:endParaRPr lang="fr-FR" sz="1400" dirty="0" smtClean="0"/>
          </a:p>
          <a:p>
            <a:r>
              <a:rPr lang="fr-FR" sz="1400" dirty="0" smtClean="0"/>
              <a:t>À </a:t>
            </a:r>
            <a:r>
              <a:rPr lang="fr-FR" sz="1400" dirty="0"/>
              <a:t>l'école maternelle, les élèves ont développé des compétences dans l’usage du langage oral et appris à parler ensemble, entendu des textes et appris à les comprendre,</a:t>
            </a:r>
          </a:p>
          <a:p>
            <a:r>
              <a:rPr lang="fr-FR" sz="1400" dirty="0"/>
              <a:t>Au cycle 2, Les démarches et stratégies permettant la compréhension des textes sont</a:t>
            </a:r>
          </a:p>
          <a:p>
            <a:r>
              <a:rPr lang="fr-FR" sz="1400" dirty="0"/>
              <a:t>enseignées explicitement</a:t>
            </a:r>
          </a:p>
          <a:p>
            <a:endParaRPr lang="fr-FR" sz="1400" dirty="0"/>
          </a:p>
          <a:p>
            <a:r>
              <a:rPr lang="fr-FR" sz="1400" dirty="0"/>
              <a:t>Au cycle 3</a:t>
            </a:r>
          </a:p>
          <a:p>
            <a:r>
              <a:rPr lang="fr-FR" sz="1400" dirty="0"/>
              <a:t>En lecture, l’enseignement explicite de la compréhension doit être poursuivi, en confrontant les élèves </a:t>
            </a:r>
            <a:r>
              <a:rPr lang="fr-FR" sz="1400" dirty="0" smtClean="0"/>
              <a:t>à des </a:t>
            </a:r>
            <a:r>
              <a:rPr lang="fr-FR" sz="1400" dirty="0"/>
              <a:t>textes et des documents plus complexes. La pratique de l’écriture doit être quotidienne, </a:t>
            </a:r>
            <a:r>
              <a:rPr lang="fr-FR" sz="1400" dirty="0" smtClean="0"/>
              <a:t>les situations </a:t>
            </a:r>
            <a:r>
              <a:rPr lang="fr-FR" sz="1400" dirty="0"/>
              <a:t>d’écriture variées, en lien avec les lectures, la conduite des projets et les besoins </a:t>
            </a:r>
            <a:r>
              <a:rPr lang="fr-FR" sz="1400" dirty="0" smtClean="0"/>
              <a:t>des disciplines</a:t>
            </a:r>
            <a:r>
              <a:rPr lang="fr-FR" sz="1400" dirty="0"/>
              <a:t>.</a:t>
            </a:r>
          </a:p>
          <a:p>
            <a:endParaRPr lang="fr-FR" sz="1400"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a:t>
            </a:fld>
            <a:endParaRPr lang="fr-FR"/>
          </a:p>
        </p:txBody>
      </p:sp>
    </p:spTree>
    <p:extLst>
      <p:ext uri="{BB962C8B-B14F-4D97-AF65-F5344CB8AC3E}">
        <p14:creationId xmlns:p14="http://schemas.microsoft.com/office/powerpoint/2010/main" val="3753224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10</a:t>
            </a:fld>
            <a:endParaRPr lang="fr-FR"/>
          </a:p>
        </p:txBody>
      </p:sp>
    </p:spTree>
    <p:extLst>
      <p:ext uri="{BB962C8B-B14F-4D97-AF65-F5344CB8AC3E}">
        <p14:creationId xmlns:p14="http://schemas.microsoft.com/office/powerpoint/2010/main" val="415736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81000" y="4400550"/>
            <a:ext cx="6106886" cy="4284663"/>
          </a:xfrm>
        </p:spPr>
        <p:txBody>
          <a:bodyPr/>
          <a:lstStyle/>
          <a:p>
            <a:r>
              <a:rPr lang="fr-FR" sz="1400" i="1" dirty="0" err="1" smtClean="0"/>
              <a:t>Visibiléo</a:t>
            </a:r>
            <a:r>
              <a:rPr lang="fr-FR" sz="1400" dirty="0" smtClean="0"/>
              <a:t> est un outil d’enseignement et d’apprentissage de la compréhension. C'est une trace élaborée avec les élèves  qui :</a:t>
            </a:r>
          </a:p>
          <a:p>
            <a:r>
              <a:rPr lang="fr-FR" sz="1400" dirty="0" smtClean="0"/>
              <a:t>- Rend visible l’intégration des informations, y compris implicites, et leur organisation.  </a:t>
            </a:r>
            <a:br>
              <a:rPr lang="fr-FR" sz="1400" dirty="0" smtClean="0"/>
            </a:br>
            <a:r>
              <a:rPr lang="fr-FR" sz="1400" dirty="0" smtClean="0"/>
              <a:t>- Soutient la mémorisation au service de la compréhension.</a:t>
            </a:r>
            <a:br>
              <a:rPr lang="fr-FR" sz="1400" dirty="0" smtClean="0"/>
            </a:br>
            <a:r>
              <a:rPr lang="fr-FR" sz="1400" dirty="0" smtClean="0"/>
              <a:t>- Articule les événements  et les intentions des personnages. </a:t>
            </a:r>
            <a:br>
              <a:rPr lang="fr-FR" sz="1400" dirty="0" smtClean="0"/>
            </a:br>
            <a:r>
              <a:rPr lang="fr-FR" sz="1400" dirty="0" smtClean="0"/>
              <a:t>- Matérialise les liens logiques.</a:t>
            </a:r>
          </a:p>
          <a:p>
            <a:r>
              <a:rPr lang="fr-FR" sz="1400" dirty="0" smtClean="0"/>
              <a:t/>
            </a:r>
            <a:br>
              <a:rPr lang="fr-FR" sz="1400" dirty="0" smtClean="0"/>
            </a:br>
            <a:r>
              <a:rPr lang="fr-FR" sz="1400" dirty="0" smtClean="0"/>
              <a:t>Cet outil permet d’un seul regard, d’appréhender à la fois la structure de l’histoire dans son déroulement, mais aussi le parcours du lecteur qui doit combler les « blancs » du texte.</a:t>
            </a:r>
          </a:p>
          <a:p>
            <a:endParaRPr lang="fr-FR" sz="1400" dirty="0" smtClean="0"/>
          </a:p>
          <a:p>
            <a:r>
              <a:rPr lang="fr-FR" sz="1400" b="1" dirty="0" smtClean="0"/>
              <a:t>Ce n’est pas une carte mentale</a:t>
            </a:r>
          </a:p>
          <a:p>
            <a:r>
              <a:rPr lang="fr-FR" sz="1400" b="1" dirty="0" smtClean="0"/>
              <a:t>Ce n’est pas le chemin de l’histoire</a:t>
            </a:r>
          </a:p>
          <a:p>
            <a:r>
              <a:rPr lang="fr-FR" sz="1400" b="1" dirty="0" smtClean="0"/>
              <a:t>C’est la matérialisation du parcours du lecteur</a:t>
            </a:r>
            <a:endParaRPr lang="fr-FR" sz="1400" b="1"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11</a:t>
            </a:fld>
            <a:endParaRPr lang="fr-FR"/>
          </a:p>
        </p:txBody>
      </p:sp>
    </p:spTree>
    <p:extLst>
      <p:ext uri="{BB962C8B-B14F-4D97-AF65-F5344CB8AC3E}">
        <p14:creationId xmlns:p14="http://schemas.microsoft.com/office/powerpoint/2010/main" val="364931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400549"/>
            <a:ext cx="5486400" cy="4284663"/>
          </a:xfrm>
        </p:spPr>
        <p:txBody>
          <a:bodyPr/>
          <a:lstStyle/>
          <a:p>
            <a:r>
              <a:rPr lang="fr-FR" sz="1400" b="1" dirty="0" smtClean="0"/>
              <a:t>Objectifs visés :</a:t>
            </a:r>
          </a:p>
          <a:p>
            <a:r>
              <a:rPr lang="fr-FR" sz="1400" dirty="0" smtClean="0"/>
              <a:t> </a:t>
            </a:r>
          </a:p>
          <a:p>
            <a:r>
              <a:rPr lang="fr-FR" sz="1400" dirty="0" smtClean="0"/>
              <a:t>Pour les élèves :</a:t>
            </a:r>
          </a:p>
          <a:p>
            <a:r>
              <a:rPr lang="fr-FR" sz="1400" dirty="0" smtClean="0"/>
              <a:t>Comprendre ce qu’il est essentiel de garder en mémoire pour construire le sens du récit.</a:t>
            </a:r>
          </a:p>
          <a:p>
            <a:r>
              <a:rPr lang="fr-FR" sz="1400" dirty="0" smtClean="0"/>
              <a:t>Comprendre que la mise en lien de ces éléments permet la construction du sens.</a:t>
            </a:r>
          </a:p>
          <a:p>
            <a:r>
              <a:rPr lang="fr-FR" sz="1400" dirty="0" smtClean="0"/>
              <a:t>Comprendre le processus d’intégration des informations et leur réorganisation progressive au fil du récit.</a:t>
            </a:r>
          </a:p>
          <a:p>
            <a:r>
              <a:rPr lang="fr-FR" sz="1400" dirty="0" smtClean="0"/>
              <a:t>Visualiser, garder trace de ces opérations cognitives complexes, et les identifier (parcours du lecteur).</a:t>
            </a:r>
          </a:p>
          <a:p>
            <a:endParaRPr lang="fr-FR" sz="1400" dirty="0" smtClean="0"/>
          </a:p>
          <a:p>
            <a:r>
              <a:rPr lang="fr-FR" sz="1400" dirty="0" smtClean="0"/>
              <a:t>Pour l'</a:t>
            </a:r>
            <a:r>
              <a:rPr lang="fr-FR" sz="1400" dirty="0" err="1" smtClean="0"/>
              <a:t>enseignant·e</a:t>
            </a:r>
            <a:r>
              <a:rPr lang="fr-FR" sz="1400" dirty="0" smtClean="0"/>
              <a:t> :</a:t>
            </a:r>
          </a:p>
          <a:p>
            <a:r>
              <a:rPr lang="fr-FR" sz="1400" dirty="0" smtClean="0"/>
              <a:t>Accompagner les élèves dans l’élaboration du sens du texte.</a:t>
            </a:r>
          </a:p>
          <a:p>
            <a:r>
              <a:rPr lang="fr-FR" sz="1400" dirty="0" smtClean="0"/>
              <a:t>Accompagner l’élaboration de la représentation mentale.</a:t>
            </a:r>
          </a:p>
          <a:p>
            <a:r>
              <a:rPr lang="fr-FR" sz="1400" dirty="0" smtClean="0"/>
              <a:t>Mener des débats.</a:t>
            </a:r>
          </a:p>
          <a:p>
            <a:r>
              <a:rPr lang="fr-FR" sz="1400" dirty="0" smtClean="0"/>
              <a:t>Rendre visibles les processus de compréhension et les expliciter.</a:t>
            </a:r>
            <a:endParaRPr lang="fr-FR" sz="1400"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12</a:t>
            </a:fld>
            <a:endParaRPr lang="fr-FR"/>
          </a:p>
        </p:txBody>
      </p:sp>
    </p:spTree>
    <p:extLst>
      <p:ext uri="{BB962C8B-B14F-4D97-AF65-F5344CB8AC3E}">
        <p14:creationId xmlns:p14="http://schemas.microsoft.com/office/powerpoint/2010/main" val="210096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72143" y="4552949"/>
            <a:ext cx="6259286" cy="4340679"/>
          </a:xfrm>
        </p:spPr>
        <p:txBody>
          <a:bodyPr/>
          <a:lstStyle/>
          <a:p>
            <a:r>
              <a:rPr lang="fr-FR" sz="1400" dirty="0" smtClean="0"/>
              <a:t>- Anticiper le </a:t>
            </a:r>
            <a:r>
              <a:rPr lang="fr-FR" sz="1400" i="1" dirty="0" err="1" smtClean="0"/>
              <a:t>Visibiléo</a:t>
            </a:r>
            <a:r>
              <a:rPr lang="fr-FR" sz="1400" dirty="0" smtClean="0"/>
              <a:t> : la présentation, l’organisation spatiale (ainsi, les événements répétitifs endossant le même rôle dans l’avancée de l’histoire pourront être disposés les uns sous les autres), les liens de causalité à faire émerger. </a:t>
            </a:r>
          </a:p>
          <a:p>
            <a:r>
              <a:rPr lang="fr-FR" sz="1400" dirty="0" smtClean="0"/>
              <a:t>- Préparer les outils (les illustrations peuvent ne pas être nécessaires pour les plus grandes classes).</a:t>
            </a:r>
          </a:p>
          <a:p>
            <a:r>
              <a:rPr lang="fr-FR" sz="1400" dirty="0" smtClean="0"/>
              <a:t>- Illustrations des personnages, illustrations des événements marquants.</a:t>
            </a:r>
          </a:p>
          <a:p>
            <a:r>
              <a:rPr lang="fr-FR" sz="1400" dirty="0" smtClean="0"/>
              <a:t>- Bulles positionnables (symboles plastifiés sur lesquels il est possible d’écrire avec un feutre effaçable)</a:t>
            </a:r>
          </a:p>
          <a:p>
            <a:endParaRPr lang="fr-FR" sz="1400" dirty="0" smtClean="0"/>
          </a:p>
          <a:p>
            <a:r>
              <a:rPr lang="fr-FR" sz="1400" b="1" dirty="0" smtClean="0"/>
              <a:t>Penser les modalités de mise en œuvre :</a:t>
            </a:r>
            <a:r>
              <a:rPr lang="fr-FR" sz="1400" dirty="0" smtClean="0"/>
              <a:t> classe entière ou demi-classe, en regroupement autour de l’enseignant, après un éventuel travail préparatoire en petits groupes, en duo, etc…</a:t>
            </a:r>
          </a:p>
          <a:p>
            <a:r>
              <a:rPr lang="fr-FR" sz="1400" dirty="0" smtClean="0"/>
              <a:t>Le </a:t>
            </a:r>
            <a:r>
              <a:rPr lang="fr-FR" sz="1400" i="1" dirty="0" err="1" smtClean="0"/>
              <a:t>Visibiléo</a:t>
            </a:r>
            <a:r>
              <a:rPr lang="fr-FR" sz="1400" dirty="0" smtClean="0"/>
              <a:t> peut être élaboré :</a:t>
            </a:r>
            <a:br>
              <a:rPr lang="fr-FR" sz="1400" dirty="0" smtClean="0"/>
            </a:br>
            <a:r>
              <a:rPr lang="fr-FR" sz="1400" dirty="0" smtClean="0"/>
              <a:t>- en cours de lecture. Le texte est découvert par épisodes par les élèves qui déterminent quels sont les éléments importants à conserver. Les liens se dessinent au fur et à mesure. </a:t>
            </a:r>
            <a:br>
              <a:rPr lang="fr-FR" sz="1400" dirty="0" smtClean="0"/>
            </a:br>
            <a:r>
              <a:rPr lang="fr-FR" sz="1400" dirty="0" smtClean="0"/>
              <a:t>- à la suite de la lecture. Le texte a déjà été lu et on détermine ensemble quels sont les moments importants, ce qu’il y a à conserver. Les liens se dessinent au cours de la discussion.</a:t>
            </a:r>
          </a:p>
          <a:p>
            <a:endParaRPr lang="fr-FR"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13</a:t>
            </a:fld>
            <a:endParaRPr lang="fr-FR"/>
          </a:p>
        </p:txBody>
      </p:sp>
    </p:spTree>
    <p:extLst>
      <p:ext uri="{BB962C8B-B14F-4D97-AF65-F5344CB8AC3E}">
        <p14:creationId xmlns:p14="http://schemas.microsoft.com/office/powerpoint/2010/main" val="171587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14</a:t>
            </a:fld>
            <a:endParaRPr lang="fr-FR"/>
          </a:p>
        </p:txBody>
      </p:sp>
    </p:spTree>
    <p:extLst>
      <p:ext uri="{BB962C8B-B14F-4D97-AF65-F5344CB8AC3E}">
        <p14:creationId xmlns:p14="http://schemas.microsoft.com/office/powerpoint/2010/main" val="3945531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15</a:t>
            </a:fld>
            <a:endParaRPr lang="fr-FR"/>
          </a:p>
        </p:txBody>
      </p:sp>
    </p:spTree>
    <p:extLst>
      <p:ext uri="{BB962C8B-B14F-4D97-AF65-F5344CB8AC3E}">
        <p14:creationId xmlns:p14="http://schemas.microsoft.com/office/powerpoint/2010/main" val="3709159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16</a:t>
            </a:fld>
            <a:endParaRPr lang="fr-FR"/>
          </a:p>
        </p:txBody>
      </p:sp>
    </p:spTree>
    <p:extLst>
      <p:ext uri="{BB962C8B-B14F-4D97-AF65-F5344CB8AC3E}">
        <p14:creationId xmlns:p14="http://schemas.microsoft.com/office/powerpoint/2010/main" val="4194622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17</a:t>
            </a:fld>
            <a:endParaRPr lang="fr-FR"/>
          </a:p>
        </p:txBody>
      </p:sp>
    </p:spTree>
    <p:extLst>
      <p:ext uri="{BB962C8B-B14F-4D97-AF65-F5344CB8AC3E}">
        <p14:creationId xmlns:p14="http://schemas.microsoft.com/office/powerpoint/2010/main" val="3694962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52399" y="4400549"/>
            <a:ext cx="6509657" cy="4547507"/>
          </a:xfrm>
        </p:spPr>
        <p:txBody>
          <a:bodyPr/>
          <a:lstStyle/>
          <a:p>
            <a:r>
              <a:rPr lang="fr-FR" sz="1400" dirty="0"/>
              <a:t>Le "</a:t>
            </a:r>
            <a:r>
              <a:rPr lang="fr-FR" sz="1400" dirty="0" err="1"/>
              <a:t>visibiléo</a:t>
            </a:r>
            <a:r>
              <a:rPr lang="fr-FR" sz="1400" dirty="0"/>
              <a:t>" répond à un problème de métier « comment enseigner la compréhension ? », dans le </a:t>
            </a:r>
            <a:r>
              <a:rPr lang="fr-FR" sz="1400" b="1" dirty="0"/>
              <a:t>prolongement de "</a:t>
            </a:r>
            <a:r>
              <a:rPr lang="fr-FR" sz="1400" b="1" i="1" dirty="0" err="1"/>
              <a:t>Lectorino-Lectorinette</a:t>
            </a:r>
            <a:r>
              <a:rPr lang="fr-FR" sz="1400" b="1" dirty="0"/>
              <a:t>" (</a:t>
            </a:r>
            <a:r>
              <a:rPr lang="fr-FR" sz="1400" b="1" dirty="0" err="1"/>
              <a:t>R.Goigoux</a:t>
            </a:r>
            <a:r>
              <a:rPr lang="fr-FR" sz="1400" b="1" dirty="0"/>
              <a:t> &amp; </a:t>
            </a:r>
            <a:r>
              <a:rPr lang="fr-FR" sz="1400" b="1" dirty="0" err="1"/>
              <a:t>S.Cèbe</a:t>
            </a:r>
            <a:r>
              <a:rPr lang="fr-FR" sz="1400" b="1" dirty="0"/>
              <a:t>). </a:t>
            </a:r>
            <a:r>
              <a:rPr lang="fr-FR" sz="1400" dirty="0"/>
              <a:t>Il porte plus particulièrement sur les </a:t>
            </a:r>
            <a:r>
              <a:rPr lang="fr-FR" sz="1400" b="1" dirty="0"/>
              <a:t>mobiles d'action des personnages</a:t>
            </a:r>
            <a:r>
              <a:rPr lang="fr-FR" sz="1400" dirty="0"/>
              <a:t>, plutôt que sur leurs émotions . Il s'agit de choisir avec les élèves, pour </a:t>
            </a:r>
            <a:r>
              <a:rPr lang="fr-FR" sz="1400" b="1" dirty="0"/>
              <a:t>chaque épisode </a:t>
            </a:r>
            <a:r>
              <a:rPr lang="fr-FR" sz="1400" dirty="0"/>
              <a:t>d'une histoire, </a:t>
            </a:r>
            <a:r>
              <a:rPr lang="fr-FR" sz="1400" b="1" dirty="0"/>
              <a:t>ce qu'il est important de conserver</a:t>
            </a:r>
            <a:r>
              <a:rPr lang="fr-FR" sz="1400" dirty="0"/>
              <a:t>. Puis au fur et à mesure, ils dessinent le </a:t>
            </a:r>
            <a:r>
              <a:rPr lang="fr-FR" sz="1400" b="1" dirty="0"/>
              <a:t>parcours de lecture </a:t>
            </a:r>
            <a:r>
              <a:rPr lang="fr-FR" sz="1400" dirty="0"/>
              <a:t>et retracent </a:t>
            </a:r>
            <a:r>
              <a:rPr lang="fr-FR" sz="1400" b="1" dirty="0"/>
              <a:t>les liens logiques entre les événements</a:t>
            </a:r>
            <a:r>
              <a:rPr lang="fr-FR" sz="1400" dirty="0"/>
              <a:t>. A la fin, ils ajoutent les éléments implicites, effectuent de nouveau le parcours du lecteur en intégrant les mobiles d’action. La finalité est de rendre visible ce </a:t>
            </a:r>
            <a:r>
              <a:rPr lang="fr-FR" sz="1400" b="1" dirty="0"/>
              <a:t>double parcours : le parcours de l’histoire </a:t>
            </a:r>
            <a:r>
              <a:rPr lang="fr-FR" sz="1400" dirty="0"/>
              <a:t>(ou parcours narratif), puis </a:t>
            </a:r>
            <a:r>
              <a:rPr lang="fr-FR" sz="1400" b="1" dirty="0"/>
              <a:t>le parcours du lecteur</a:t>
            </a:r>
            <a:r>
              <a:rPr lang="fr-FR" sz="1400" dirty="0" smtClean="0"/>
              <a:t>.</a:t>
            </a:r>
          </a:p>
          <a:p>
            <a:endParaRPr lang="fr-FR" sz="1400" dirty="0"/>
          </a:p>
          <a:p>
            <a:r>
              <a:rPr lang="fr-FR" sz="1400" dirty="0"/>
              <a:t>Le « </a:t>
            </a:r>
            <a:r>
              <a:rPr lang="fr-FR" sz="1400" dirty="0" err="1"/>
              <a:t>visibiléo</a:t>
            </a:r>
            <a:r>
              <a:rPr lang="fr-FR" sz="1400" dirty="0"/>
              <a:t> », c’est donc </a:t>
            </a:r>
            <a:r>
              <a:rPr lang="fr-FR" sz="1400" b="1" dirty="0"/>
              <a:t>la trace élaborée </a:t>
            </a:r>
            <a:r>
              <a:rPr lang="fr-FR" sz="1400" dirty="0"/>
              <a:t>avec les élèves (sur une affiche ou un TNI) pour :</a:t>
            </a:r>
          </a:p>
          <a:p>
            <a:r>
              <a:rPr lang="fr-FR" sz="1400" dirty="0"/>
              <a:t>Rendre visible l’intégration des informations, y compris implicites, et leur organisation.</a:t>
            </a:r>
          </a:p>
          <a:p>
            <a:r>
              <a:rPr lang="fr-FR" sz="1400" dirty="0"/>
              <a:t>Permettre de différencier les pensées et les paroles des personnages, d’en comprendre les intentions et les mobiles d’action.</a:t>
            </a:r>
          </a:p>
          <a:p>
            <a:r>
              <a:rPr lang="fr-FR" sz="1400" dirty="0"/>
              <a:t>Formaliser visuellement le modèle de situation.</a:t>
            </a:r>
          </a:p>
          <a:p>
            <a:r>
              <a:rPr lang="fr-FR" sz="1400" dirty="0"/>
              <a:t>Soutenir la mémorisation au service de la compréhension.</a:t>
            </a:r>
          </a:p>
          <a:p>
            <a:r>
              <a:rPr lang="fr-FR" sz="1400" dirty="0"/>
              <a:t>Matérialiser les liens logiques, la structure de l’histoire, mais aussi le parcours du lecteur qui doit combler les « blancs » du texte matérialisés par les flèches.</a:t>
            </a:r>
          </a:p>
          <a:p>
            <a:r>
              <a:rPr lang="fr-FR" sz="1400" dirty="0"/>
              <a:t>Le parcours narratif, les mobiles d’action et les liens de causalité sont représentés par des flèches de couleurs différentes</a:t>
            </a:r>
          </a:p>
          <a:p>
            <a:endParaRPr lang="fr-FR" sz="1400"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18</a:t>
            </a:fld>
            <a:endParaRPr lang="fr-FR"/>
          </a:p>
        </p:txBody>
      </p:sp>
    </p:spTree>
    <p:extLst>
      <p:ext uri="{BB962C8B-B14F-4D97-AF65-F5344CB8AC3E}">
        <p14:creationId xmlns:p14="http://schemas.microsoft.com/office/powerpoint/2010/main" val="314094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19</a:t>
            </a:fld>
            <a:endParaRPr lang="fr-FR"/>
          </a:p>
        </p:txBody>
      </p:sp>
    </p:spTree>
    <p:extLst>
      <p:ext uri="{BB962C8B-B14F-4D97-AF65-F5344CB8AC3E}">
        <p14:creationId xmlns:p14="http://schemas.microsoft.com/office/powerpoint/2010/main" val="25373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0" y="4400550"/>
            <a:ext cx="6716486" cy="4743450"/>
          </a:xfrm>
        </p:spPr>
        <p:txBody>
          <a:bodyPr/>
          <a:lstStyle/>
          <a:p>
            <a:r>
              <a:rPr lang="fr-FR" dirty="0"/>
              <a:t>Ces deux outils permettent aux élèves de </a:t>
            </a:r>
            <a:r>
              <a:rPr lang="fr-FR" b="1" dirty="0"/>
              <a:t>résoudre des inférences, d’anticiper et de piloter leur compréhension, de clarifier, de mémoriser, de questionner le texte, de devenir des lecteurs actifs et d’élaborer leur propre parcours du lecteur.</a:t>
            </a:r>
          </a:p>
          <a:p>
            <a:r>
              <a:rPr lang="fr-FR" dirty="0"/>
              <a:t>Ils permettent aux enseignants d’accompagner l’élaboration de la représentation mentale, de rendre explicite le travail de compréhension et d’ouvrir un espace de réflexion et </a:t>
            </a:r>
            <a:r>
              <a:rPr lang="fr-FR" dirty="0" smtClean="0"/>
              <a:t>d’interprétation</a:t>
            </a:r>
          </a:p>
          <a:p>
            <a:endParaRPr lang="fr-FR" dirty="0"/>
          </a:p>
          <a:p>
            <a:r>
              <a:rPr lang="fr-FR" dirty="0"/>
              <a:t>pour accroître l’efficacité des pratiques enseignantes en matière de compréhension, il faut :</a:t>
            </a:r>
          </a:p>
          <a:p>
            <a:r>
              <a:rPr lang="fr-FR" b="1" dirty="0"/>
              <a:t>Accroître et mobiliser les connaissances des élèves.</a:t>
            </a:r>
          </a:p>
          <a:p>
            <a:r>
              <a:rPr lang="fr-FR" b="1" dirty="0"/>
              <a:t>Motiver la lecture en amont, créer un "horizon d’attente".</a:t>
            </a:r>
          </a:p>
          <a:p>
            <a:r>
              <a:rPr lang="fr-FR" b="1" dirty="0"/>
              <a:t>Apprendre à élaborer une représentation mentale, c'est-à-dire aider à déployer le texte.</a:t>
            </a:r>
          </a:p>
          <a:p>
            <a:r>
              <a:rPr lang="fr-FR" b="1" dirty="0"/>
              <a:t>Apprendre à contrôler sa lecture.</a:t>
            </a:r>
          </a:p>
          <a:p>
            <a:r>
              <a:rPr lang="fr-FR" b="1" dirty="0"/>
              <a:t>Rendre visibles les stratégies.</a:t>
            </a:r>
          </a:p>
          <a:p>
            <a:r>
              <a:rPr lang="fr-FR" b="1" dirty="0"/>
              <a:t>Développer les compétences </a:t>
            </a:r>
            <a:r>
              <a:rPr lang="fr-FR" b="1" dirty="0" err="1"/>
              <a:t>inférentielles</a:t>
            </a:r>
            <a:r>
              <a:rPr lang="fr-FR" b="1" dirty="0"/>
              <a:t>, les liens de causalité.</a:t>
            </a:r>
          </a:p>
          <a:p>
            <a:r>
              <a:rPr lang="fr-FR" b="1" dirty="0"/>
              <a:t>Faire discuter et débattre les élèves (rendre les lecteurs actifs).</a:t>
            </a:r>
          </a:p>
          <a:p>
            <a:r>
              <a:rPr lang="fr-FR" b="1" dirty="0"/>
              <a:t>Développer le vocabulaire et les connaissances sur la langue.</a:t>
            </a:r>
          </a:p>
          <a:p>
            <a:r>
              <a:rPr lang="fr-FR" b="1" dirty="0"/>
              <a:t>Varier les types de textes et les modalités de lecture.</a:t>
            </a:r>
          </a:p>
          <a:p>
            <a:r>
              <a:rPr lang="fr-FR" b="1" dirty="0"/>
              <a:t>Intégrer lecture et écriture.</a:t>
            </a:r>
          </a:p>
          <a:p>
            <a:r>
              <a:rPr lang="fr-FR" b="1" dirty="0"/>
              <a:t>Observer,  évaluer le processus (Comment font les élèves pour comprendre?) plus que le produit (Est-ce qu'ils ont compris</a:t>
            </a:r>
            <a:r>
              <a:rPr lang="fr-FR" b="1" dirty="0" smtClean="0"/>
              <a:t>?).</a:t>
            </a:r>
          </a:p>
          <a:p>
            <a:endParaRPr lang="fr-FR" dirty="0"/>
          </a:p>
          <a:p>
            <a:r>
              <a:rPr lang="fr-FR" b="1" dirty="0" smtClean="0"/>
              <a:t>Du </a:t>
            </a:r>
            <a:r>
              <a:rPr lang="fr-FR" b="1" dirty="0"/>
              <a:t>côté des élèves</a:t>
            </a:r>
            <a:r>
              <a:rPr lang="fr-FR" dirty="0"/>
              <a:t>,  quatre domaines de compétences sont à développer. Ces compétences ont été repensées et réorganisées en 4 domaines : l</a:t>
            </a:r>
            <a:r>
              <a:rPr lang="fr-FR" b="1" dirty="0"/>
              <a:t>es connaissances, les capacités cognitives, la métacognition et ce qui relève de l'expérience du lecteur et qui lui permet d'entrer en transaction avec le texte et d'en négocier le sens</a:t>
            </a:r>
            <a:r>
              <a:rPr lang="fr-FR" dirty="0"/>
              <a:t>. Ce dernier domaine est également celui qui permet de porter une appréciation sur sa lecture.</a:t>
            </a: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2</a:t>
            </a:fld>
            <a:endParaRPr lang="fr-FR"/>
          </a:p>
        </p:txBody>
      </p:sp>
    </p:spTree>
    <p:extLst>
      <p:ext uri="{BB962C8B-B14F-4D97-AF65-F5344CB8AC3E}">
        <p14:creationId xmlns:p14="http://schemas.microsoft.com/office/powerpoint/2010/main" val="1200808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400549"/>
            <a:ext cx="5486400" cy="4284663"/>
          </a:xfrm>
        </p:spPr>
        <p:txBody>
          <a:bodyPr/>
          <a:lstStyle/>
          <a:p>
            <a:r>
              <a:rPr lang="fr-FR" dirty="0" smtClean="0"/>
              <a:t>Un loup si bête de </a:t>
            </a:r>
            <a:r>
              <a:rPr lang="fr-FR" dirty="0" err="1" smtClean="0"/>
              <a:t>Natha</a:t>
            </a:r>
            <a:r>
              <a:rPr lang="fr-FR" dirty="0" smtClean="0"/>
              <a:t> </a:t>
            </a:r>
            <a:r>
              <a:rPr lang="fr-FR" dirty="0" err="1" smtClean="0"/>
              <a:t>Caputo</a:t>
            </a:r>
            <a:r>
              <a:rPr lang="fr-FR" dirty="0" smtClean="0"/>
              <a:t>   GS : CP</a:t>
            </a:r>
          </a:p>
          <a:p>
            <a:endParaRPr lang="fr-FR" dirty="0" smtClean="0"/>
          </a:p>
          <a:p>
            <a:r>
              <a:rPr lang="fr-FR" dirty="0" smtClean="0"/>
              <a:t>Le lion et le vieux lièvre</a:t>
            </a:r>
          </a:p>
          <a:p>
            <a:endParaRPr lang="fr-FR" sz="1200" b="0" i="0" kern="1200" dirty="0" smtClean="0">
              <a:solidFill>
                <a:schemeClr val="tx1"/>
              </a:solidFill>
              <a:effectLst/>
              <a:latin typeface="+mn-lt"/>
              <a:ea typeface="+mn-ea"/>
              <a:cs typeface="+mn-cs"/>
            </a:endParaRPr>
          </a:p>
          <a:p>
            <a:endParaRPr lang="fr-FR" dirty="0"/>
          </a:p>
          <a:p>
            <a:r>
              <a:rPr lang="fr-FR" sz="1400" b="0" i="0" kern="1200" dirty="0" smtClean="0">
                <a:solidFill>
                  <a:schemeClr val="tx1"/>
                </a:solidFill>
                <a:effectLst/>
                <a:latin typeface="+mn-lt"/>
                <a:ea typeface="+mn-ea"/>
                <a:cs typeface="+mn-cs"/>
              </a:rPr>
              <a:t>Selon Marie-France Bishop, accompagner la représentation mentale des élèves implique de :</a:t>
            </a:r>
          </a:p>
          <a:p>
            <a:r>
              <a:rPr lang="fr-FR" sz="1400" b="1" i="0" kern="1200" dirty="0" smtClean="0">
                <a:solidFill>
                  <a:schemeClr val="tx1"/>
                </a:solidFill>
                <a:effectLst/>
                <a:latin typeface="+mn-lt"/>
                <a:ea typeface="+mn-ea"/>
                <a:cs typeface="+mn-cs"/>
              </a:rPr>
              <a:t>Clarifier la tâche et mobiliser les savoirs et </a:t>
            </a:r>
            <a:r>
              <a:rPr lang="fr-FR" sz="1400" b="1" i="0" kern="1200" dirty="0" err="1" smtClean="0">
                <a:solidFill>
                  <a:schemeClr val="tx1"/>
                </a:solidFill>
                <a:effectLst/>
                <a:latin typeface="+mn-lt"/>
                <a:ea typeface="+mn-ea"/>
                <a:cs typeface="+mn-cs"/>
              </a:rPr>
              <a:t>savoirs-faire</a:t>
            </a:r>
            <a:r>
              <a:rPr lang="fr-FR" sz="1400" b="1" i="0" kern="1200" dirty="0" smtClean="0">
                <a:solidFill>
                  <a:schemeClr val="tx1"/>
                </a:solidFill>
                <a:effectLst/>
                <a:latin typeface="+mn-lt"/>
                <a:ea typeface="+mn-ea"/>
                <a:cs typeface="+mn-cs"/>
              </a:rPr>
              <a:t> en jeu.</a:t>
            </a:r>
          </a:p>
          <a:p>
            <a:r>
              <a:rPr lang="fr-FR" sz="1400" b="1" i="0" kern="1200" dirty="0" smtClean="0">
                <a:solidFill>
                  <a:schemeClr val="tx1"/>
                </a:solidFill>
                <a:effectLst/>
                <a:latin typeface="+mn-lt"/>
                <a:ea typeface="+mn-ea"/>
                <a:cs typeface="+mn-cs"/>
              </a:rPr>
              <a:t>Rendre le texte accessible, aider à le visualiser.</a:t>
            </a:r>
          </a:p>
          <a:p>
            <a:r>
              <a:rPr lang="fr-FR" sz="1400" b="1" i="0" kern="1200" dirty="0" smtClean="0">
                <a:solidFill>
                  <a:schemeClr val="tx1"/>
                </a:solidFill>
                <a:effectLst/>
                <a:latin typeface="+mn-lt"/>
                <a:ea typeface="+mn-ea"/>
                <a:cs typeface="+mn-cs"/>
              </a:rPr>
              <a:t>Rendre visible les liens avec ses propres connaissances.</a:t>
            </a:r>
          </a:p>
          <a:p>
            <a:r>
              <a:rPr lang="fr-FR" sz="1400" b="1" i="0" kern="1200" dirty="0" smtClean="0">
                <a:solidFill>
                  <a:schemeClr val="tx1"/>
                </a:solidFill>
                <a:effectLst/>
                <a:latin typeface="+mn-lt"/>
                <a:ea typeface="+mn-ea"/>
                <a:cs typeface="+mn-cs"/>
              </a:rPr>
              <a:t>Rendre visible les processus, les stratégies.</a:t>
            </a:r>
          </a:p>
          <a:p>
            <a:r>
              <a:rPr lang="fr-FR" sz="1400" b="1" i="0" kern="1200" dirty="0" smtClean="0">
                <a:solidFill>
                  <a:schemeClr val="tx1"/>
                </a:solidFill>
                <a:effectLst/>
                <a:latin typeface="+mn-lt"/>
                <a:ea typeface="+mn-ea"/>
                <a:cs typeface="+mn-cs"/>
              </a:rPr>
              <a:t>Faire reformuler, questionner, relancer pour clarifier.</a:t>
            </a:r>
          </a:p>
          <a:p>
            <a:r>
              <a:rPr lang="fr-FR" sz="1400" b="1" i="0" kern="1200" dirty="0" smtClean="0">
                <a:solidFill>
                  <a:schemeClr val="tx1"/>
                </a:solidFill>
                <a:effectLst/>
                <a:latin typeface="+mn-lt"/>
                <a:ea typeface="+mn-ea"/>
                <a:cs typeface="+mn-cs"/>
              </a:rPr>
              <a:t>Ouvrir un espace de réflexion.</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20</a:t>
            </a:fld>
            <a:endParaRPr lang="fr-FR"/>
          </a:p>
        </p:txBody>
      </p:sp>
    </p:spTree>
    <p:extLst>
      <p:ext uri="{BB962C8B-B14F-4D97-AF65-F5344CB8AC3E}">
        <p14:creationId xmlns:p14="http://schemas.microsoft.com/office/powerpoint/2010/main" val="245745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a:t>Le cadre didactique de la lecture pas-à-pas et du "</a:t>
            </a:r>
            <a:r>
              <a:rPr lang="fr-FR" sz="1400" dirty="0" err="1"/>
              <a:t>visibiléo</a:t>
            </a:r>
            <a:r>
              <a:rPr lang="fr-FR" sz="1400" dirty="0"/>
              <a:t>" s’appuie également sur 5 actions du lecteur : </a:t>
            </a:r>
            <a:r>
              <a:rPr lang="fr-FR" sz="1400" b="1" dirty="0"/>
              <a:t>clarifier, questionner, anticiper et piloter, mémoriser et relier, mobiliser son expérience, ses émotions et son jugement</a:t>
            </a:r>
            <a:r>
              <a:rPr lang="fr-FR" sz="1400" dirty="0" smtClean="0"/>
              <a:t>.</a:t>
            </a:r>
          </a:p>
          <a:p>
            <a:endParaRPr lang="fr-FR" sz="1400" dirty="0"/>
          </a:p>
          <a:p>
            <a:r>
              <a:rPr lang="fr-FR" sz="1400" b="1" dirty="0"/>
              <a:t>Du côté des enseignants</a:t>
            </a:r>
            <a:r>
              <a:rPr lang="fr-FR" sz="1400" dirty="0"/>
              <a:t>, le cadre théorique repose sur le canevas d'enseignement en trois temps (J. </a:t>
            </a:r>
            <a:r>
              <a:rPr lang="fr-FR" sz="1400" dirty="0" err="1"/>
              <a:t>Giasson</a:t>
            </a:r>
            <a:r>
              <a:rPr lang="fr-FR" sz="1400" dirty="0"/>
              <a:t> et M. </a:t>
            </a:r>
            <a:r>
              <a:rPr lang="fr-FR" sz="1400" dirty="0" err="1"/>
              <a:t>Brigaudiot</a:t>
            </a:r>
            <a:r>
              <a:rPr lang="fr-FR" sz="1400" dirty="0"/>
              <a:t>):</a:t>
            </a:r>
          </a:p>
          <a:p>
            <a:r>
              <a:rPr lang="fr-FR" sz="1400" dirty="0"/>
              <a:t>Le premier temps est le temps de la </a:t>
            </a:r>
            <a:r>
              <a:rPr lang="fr-FR" sz="1400" b="1" dirty="0"/>
              <a:t>clarification.</a:t>
            </a:r>
          </a:p>
          <a:p>
            <a:r>
              <a:rPr lang="fr-FR" sz="1400" dirty="0"/>
              <a:t>Le second est celui de </a:t>
            </a:r>
            <a:r>
              <a:rPr lang="fr-FR" sz="1400" b="1" dirty="0"/>
              <a:t>la lecture</a:t>
            </a:r>
            <a:r>
              <a:rPr lang="fr-FR" sz="1400" dirty="0"/>
              <a:t>.</a:t>
            </a:r>
          </a:p>
          <a:p>
            <a:r>
              <a:rPr lang="fr-FR" sz="1400" dirty="0"/>
              <a:t>Le troisième est celui de la </a:t>
            </a:r>
            <a:r>
              <a:rPr lang="fr-FR" sz="1400" b="1" dirty="0"/>
              <a:t>mémoire didactique</a:t>
            </a:r>
            <a:r>
              <a:rPr lang="fr-FR" sz="1400" dirty="0"/>
              <a:t>.</a:t>
            </a:r>
          </a:p>
          <a:p>
            <a:r>
              <a:rPr lang="fr-FR" sz="1400" dirty="0"/>
              <a:t>Ils sont précédés d’un temps de préparation durant lequel ce qu'il y a à comprendre dans le texte, les tâches didactiques et les supports sont interrogés.</a:t>
            </a: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3</a:t>
            </a:fld>
            <a:endParaRPr lang="fr-FR"/>
          </a:p>
        </p:txBody>
      </p:sp>
    </p:spTree>
    <p:extLst>
      <p:ext uri="{BB962C8B-B14F-4D97-AF65-F5344CB8AC3E}">
        <p14:creationId xmlns:p14="http://schemas.microsoft.com/office/powerpoint/2010/main" val="132292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4</a:t>
            </a:fld>
            <a:endParaRPr lang="fr-FR"/>
          </a:p>
        </p:txBody>
      </p:sp>
    </p:spTree>
    <p:extLst>
      <p:ext uri="{BB962C8B-B14F-4D97-AF65-F5344CB8AC3E}">
        <p14:creationId xmlns:p14="http://schemas.microsoft.com/office/powerpoint/2010/main" val="276654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a lecture pas-à-pas est une modalité de lecture collective qui permet de faire des inférences au cours de la lecture, d'établir des liens logiques et des liens de causalité, de faire des prédictions et de s’assurer de la cohérence de la représentation mentale (cf. Annette Bon, 1982, Catherine </a:t>
            </a:r>
            <a:r>
              <a:rPr lang="fr-FR" sz="1200" b="1" kern="1200" dirty="0" err="1" smtClean="0">
                <a:solidFill>
                  <a:schemeClr val="tx1"/>
                </a:solidFill>
                <a:effectLst/>
                <a:latin typeface="+mn-lt"/>
                <a:ea typeface="+mn-ea"/>
                <a:cs typeface="+mn-cs"/>
              </a:rPr>
              <a:t>Tauveron</a:t>
            </a:r>
            <a:r>
              <a:rPr lang="fr-FR" sz="1200" b="1" kern="1200" dirty="0" smtClean="0">
                <a:solidFill>
                  <a:schemeClr val="tx1"/>
                </a:solidFill>
                <a:effectLst/>
                <a:latin typeface="+mn-lt"/>
                <a:ea typeface="+mn-ea"/>
                <a:cs typeface="+mn-cs"/>
              </a:rPr>
              <a:t>, 2002)</a:t>
            </a:r>
          </a:p>
          <a:p>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Cette activité rend visible le travail du lecteur qui interroge le texte au fur et à mesure pour s’en construire une représentation mentale cohérente. </a:t>
            </a:r>
            <a:r>
              <a:rPr lang="fr-FR" sz="1200" b="0" i="1" kern="1200" dirty="0" smtClean="0">
                <a:solidFill>
                  <a:schemeClr val="tx1"/>
                </a:solidFill>
                <a:effectLst/>
                <a:latin typeface="+mn-lt"/>
                <a:ea typeface="+mn-ea"/>
                <a:cs typeface="+mn-cs"/>
              </a:rPr>
              <a:t>(cf. </a:t>
            </a:r>
            <a:r>
              <a:rPr lang="fr-FR" sz="1200" b="0" i="1" kern="1200" dirty="0" err="1" smtClean="0">
                <a:solidFill>
                  <a:schemeClr val="tx1"/>
                </a:solidFill>
                <a:effectLst/>
                <a:latin typeface="+mn-lt"/>
                <a:ea typeface="+mn-ea"/>
                <a:cs typeface="+mn-cs"/>
              </a:rPr>
              <a:t>Masseron</a:t>
            </a:r>
            <a:r>
              <a:rPr lang="fr-FR" sz="1200" b="0" i="1" kern="1200" dirty="0" smtClean="0">
                <a:solidFill>
                  <a:schemeClr val="tx1"/>
                </a:solidFill>
                <a:effectLst/>
                <a:latin typeface="+mn-lt"/>
                <a:ea typeface="+mn-ea"/>
                <a:cs typeface="+mn-cs"/>
              </a:rPr>
              <a:t> et </a:t>
            </a:r>
            <a:r>
              <a:rPr lang="fr-FR" sz="1200" b="0" i="1" kern="1200" dirty="0" err="1" smtClean="0">
                <a:solidFill>
                  <a:schemeClr val="tx1"/>
                </a:solidFill>
                <a:effectLst/>
                <a:latin typeface="+mn-lt"/>
                <a:ea typeface="+mn-ea"/>
                <a:cs typeface="+mn-cs"/>
              </a:rPr>
              <a:t>alii</a:t>
            </a:r>
            <a:r>
              <a:rPr lang="fr-FR" sz="1200" b="0" i="1" kern="1200" dirty="0" smtClean="0">
                <a:solidFill>
                  <a:schemeClr val="tx1"/>
                </a:solidFill>
                <a:effectLst/>
                <a:latin typeface="+mn-lt"/>
                <a:ea typeface="+mn-ea"/>
                <a:cs typeface="+mn-cs"/>
              </a:rPr>
              <a:t> 1982, Annette Bon, 1982, Catherine </a:t>
            </a:r>
            <a:r>
              <a:rPr lang="fr-FR" sz="1200" b="0" i="1" kern="1200" dirty="0" err="1" smtClean="0">
                <a:solidFill>
                  <a:schemeClr val="tx1"/>
                </a:solidFill>
                <a:effectLst/>
                <a:latin typeface="+mn-lt"/>
                <a:ea typeface="+mn-ea"/>
                <a:cs typeface="+mn-cs"/>
              </a:rPr>
              <a:t>Tauveron</a:t>
            </a:r>
            <a:r>
              <a:rPr lang="fr-FR" sz="1200" b="0" i="1" kern="1200" dirty="0" smtClean="0">
                <a:solidFill>
                  <a:schemeClr val="tx1"/>
                </a:solidFill>
                <a:effectLst/>
                <a:latin typeface="+mn-lt"/>
                <a:ea typeface="+mn-ea"/>
                <a:cs typeface="+mn-cs"/>
              </a:rPr>
              <a:t>, 2002)</a:t>
            </a:r>
          </a:p>
          <a:p>
            <a:endParaRPr lang="fr-FR" sz="1200" b="0" i="1"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Objectifs visés :</a:t>
            </a:r>
          </a:p>
          <a:p>
            <a:r>
              <a:rPr lang="fr-FR" sz="1200" b="1" i="0" kern="1200" dirty="0" smtClean="0">
                <a:solidFill>
                  <a:schemeClr val="tx1"/>
                </a:solidFill>
                <a:effectLst/>
                <a:latin typeface="+mn-lt"/>
                <a:ea typeface="+mn-ea"/>
                <a:cs typeface="+mn-cs"/>
              </a:rPr>
              <a:t>Pour l'élève :</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Élaborer une représentation mentale cohérente du récit entendu.</a:t>
            </a:r>
          </a:p>
          <a:p>
            <a:r>
              <a:rPr lang="fr-FR" sz="1200" b="0" i="0" kern="1200" dirty="0" smtClean="0">
                <a:solidFill>
                  <a:schemeClr val="tx1"/>
                </a:solidFill>
                <a:effectLst/>
                <a:latin typeface="+mn-lt"/>
                <a:ea typeface="+mn-ea"/>
                <a:cs typeface="+mn-cs"/>
              </a:rPr>
              <a:t>Réguler sa compréhension.</a:t>
            </a:r>
          </a:p>
          <a:p>
            <a:r>
              <a:rPr lang="fr-FR" sz="1200" b="0" i="0" kern="1200" dirty="0" smtClean="0">
                <a:solidFill>
                  <a:schemeClr val="tx1"/>
                </a:solidFill>
                <a:effectLst/>
                <a:latin typeface="+mn-lt"/>
                <a:ea typeface="+mn-ea"/>
                <a:cs typeface="+mn-cs"/>
              </a:rPr>
              <a:t>Faire des inférences, mettre en relation les informations. </a:t>
            </a:r>
          </a:p>
          <a:p>
            <a:r>
              <a:rPr lang="fr-FR" sz="1200" b="0" i="0" kern="1200" dirty="0" smtClean="0">
                <a:solidFill>
                  <a:schemeClr val="tx1"/>
                </a:solidFill>
                <a:effectLst/>
                <a:latin typeface="+mn-lt"/>
                <a:ea typeface="+mn-ea"/>
                <a:cs typeface="+mn-cs"/>
              </a:rPr>
              <a:t>Questionner, clarifier, anticiper et garder en mémoire.</a:t>
            </a:r>
          </a:p>
          <a:p>
            <a:r>
              <a:rPr lang="fr-FR" sz="1200" b="0" i="0" kern="1200" dirty="0" smtClean="0">
                <a:solidFill>
                  <a:schemeClr val="tx1"/>
                </a:solidFill>
                <a:effectLst/>
                <a:latin typeface="+mn-lt"/>
                <a:ea typeface="+mn-ea"/>
                <a:cs typeface="+mn-cs"/>
              </a:rPr>
              <a:t>Être actif dans la lecture.</a:t>
            </a:r>
          </a:p>
          <a:p>
            <a:r>
              <a:rPr lang="fr-FR" sz="1200" b="0" i="0" kern="1200" dirty="0" smtClean="0">
                <a:solidFill>
                  <a:schemeClr val="tx1"/>
                </a:solidFill>
                <a:effectLst/>
                <a:latin typeface="+mn-lt"/>
                <a:ea typeface="+mn-ea"/>
                <a:cs typeface="+mn-cs"/>
              </a:rPr>
              <a:t>Élaborer des hypothèses.</a:t>
            </a:r>
          </a:p>
          <a:p>
            <a:r>
              <a:rPr lang="fr-FR" sz="1200" b="1" i="0" kern="1200" dirty="0" smtClean="0">
                <a:solidFill>
                  <a:schemeClr val="tx1"/>
                </a:solidFill>
                <a:effectLst/>
                <a:latin typeface="+mn-lt"/>
                <a:ea typeface="+mn-ea"/>
                <a:cs typeface="+mn-cs"/>
              </a:rPr>
              <a:t>Pour l'enseignant :</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Accompagner les élèves dans l’élaboration du sens du texte.</a:t>
            </a:r>
          </a:p>
          <a:p>
            <a:r>
              <a:rPr lang="fr-FR" sz="1200" b="0" i="0" kern="1200" dirty="0" smtClean="0">
                <a:solidFill>
                  <a:schemeClr val="tx1"/>
                </a:solidFill>
                <a:effectLst/>
                <a:latin typeface="+mn-lt"/>
                <a:ea typeface="+mn-ea"/>
                <a:cs typeface="+mn-cs"/>
              </a:rPr>
              <a:t>Rendre actif les élèves au cours de la lecture.</a:t>
            </a:r>
          </a:p>
          <a:p>
            <a:r>
              <a:rPr lang="fr-FR" sz="1200" b="0" i="0" kern="1200" dirty="0" smtClean="0">
                <a:solidFill>
                  <a:schemeClr val="tx1"/>
                </a:solidFill>
                <a:effectLst/>
                <a:latin typeface="+mn-lt"/>
                <a:ea typeface="+mn-ea"/>
                <a:cs typeface="+mn-cs"/>
              </a:rPr>
              <a:t>Mener des débats.</a:t>
            </a:r>
          </a:p>
          <a:p>
            <a:r>
              <a:rPr lang="fr-FR" sz="1200" b="0" i="0" kern="1200" dirty="0" smtClean="0">
                <a:solidFill>
                  <a:schemeClr val="tx1"/>
                </a:solidFill>
                <a:effectLst/>
                <a:latin typeface="+mn-lt"/>
                <a:ea typeface="+mn-ea"/>
                <a:cs typeface="+mn-cs"/>
              </a:rPr>
              <a:t>Rendre visibles les processus de compréhension et les expliciter.</a:t>
            </a:r>
          </a:p>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5</a:t>
            </a:fld>
            <a:endParaRPr lang="fr-FR"/>
          </a:p>
        </p:txBody>
      </p:sp>
    </p:spTree>
    <p:extLst>
      <p:ext uri="{BB962C8B-B14F-4D97-AF65-F5344CB8AC3E}">
        <p14:creationId xmlns:p14="http://schemas.microsoft.com/office/powerpoint/2010/main" val="327591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74171" y="4400549"/>
            <a:ext cx="6487886" cy="4623707"/>
          </a:xfrm>
        </p:spPr>
        <p:txBody>
          <a:bodyPr/>
          <a:lstStyle/>
          <a:p>
            <a:r>
              <a:rPr lang="fr-FR" sz="1200" b="0" i="0" kern="1200" dirty="0" smtClean="0">
                <a:solidFill>
                  <a:schemeClr val="tx1"/>
                </a:solidFill>
                <a:effectLst/>
                <a:latin typeface="+mn-lt"/>
                <a:ea typeface="+mn-ea"/>
                <a:cs typeface="+mn-cs"/>
              </a:rPr>
              <a:t>Pour le découpage du texte, choisir les moments où il y a plusieurs possibilités dans le récit (nœuds sémantiques).</a:t>
            </a:r>
          </a:p>
          <a:p>
            <a:r>
              <a:rPr lang="fr-FR" sz="1200" b="0" i="0" kern="1200" dirty="0" smtClean="0">
                <a:solidFill>
                  <a:schemeClr val="tx1"/>
                </a:solidFill>
                <a:effectLst/>
                <a:latin typeface="+mn-lt"/>
                <a:ea typeface="+mn-ea"/>
                <a:cs typeface="+mn-cs"/>
              </a:rPr>
              <a:t>Il faut éviter de délimiter des unités narratives complètes qui n’appellent pas d’hypothèses, mais on peut couper au milieu d'une phrase.</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Ne pas prévoir des arrêts trop fréquents qui coupent le rythme du récit. Il n’existe pas de choix définitif.</a:t>
            </a:r>
          </a:p>
          <a:p>
            <a:endParaRPr lang="fr-FR" dirty="0"/>
          </a:p>
          <a:p>
            <a:pPr algn="just"/>
            <a:r>
              <a:rPr lang="fr-FR" b="1" dirty="0"/>
              <a:t>Préparation des questions</a:t>
            </a:r>
            <a:endParaRPr lang="fr-FR" dirty="0"/>
          </a:p>
          <a:p>
            <a:pPr algn="just"/>
            <a:r>
              <a:rPr lang="fr-FR" dirty="0" smtClean="0"/>
              <a:t>À </a:t>
            </a:r>
            <a:r>
              <a:rPr lang="fr-FR" dirty="0"/>
              <a:t>chaque arrêt, une seule question </a:t>
            </a:r>
            <a:r>
              <a:rPr lang="fr-FR" dirty="0" err="1"/>
              <a:t>inférentielle</a:t>
            </a:r>
            <a:r>
              <a:rPr lang="fr-FR" dirty="0"/>
              <a:t>, deux tout au plus </a:t>
            </a:r>
            <a:r>
              <a:rPr lang="fr-FR" dirty="0" smtClean="0"/>
              <a:t>:</a:t>
            </a:r>
          </a:p>
          <a:p>
            <a:pPr>
              <a:buFont typeface="Arial" panose="020B0604020202020204" pitchFamily="34" charset="0"/>
              <a:buChar char="•"/>
            </a:pPr>
            <a:r>
              <a:rPr lang="fr-FR" dirty="0"/>
              <a:t>Questions d’anticipation (Que va faire/ Que veut faire tel personnage ? Que va-t-il se passer ? etc.)</a:t>
            </a:r>
          </a:p>
          <a:p>
            <a:pPr>
              <a:buFont typeface="Arial" panose="020B0604020202020204" pitchFamily="34" charset="0"/>
              <a:buChar char="•"/>
            </a:pPr>
            <a:r>
              <a:rPr lang="fr-FR" dirty="0" smtClean="0"/>
              <a:t>Question </a:t>
            </a:r>
            <a:r>
              <a:rPr lang="fr-FR" dirty="0"/>
              <a:t>d’antériorité (Pourquoi tel personnage </a:t>
            </a:r>
            <a:r>
              <a:rPr lang="fr-FR" dirty="0" err="1"/>
              <a:t>a-t-il</a:t>
            </a:r>
            <a:r>
              <a:rPr lang="fr-FR" dirty="0"/>
              <a:t> fait cela ? Que voulait-il faire ? Que s’est-il passé ? etc.)</a:t>
            </a:r>
          </a:p>
          <a:p>
            <a:pPr>
              <a:buFont typeface="Arial" panose="020B0604020202020204" pitchFamily="34" charset="0"/>
              <a:buChar char="•"/>
            </a:pPr>
            <a:r>
              <a:rPr lang="fr-FR" dirty="0"/>
              <a:t>Question d’éclaircissement (Qui est tel personnage ? Qui est le responsable ? Où se déroule cette histoire ? etc</a:t>
            </a:r>
            <a:r>
              <a:rPr lang="fr-FR" dirty="0" smtClean="0"/>
              <a:t>.)</a:t>
            </a:r>
          </a:p>
          <a:p>
            <a:pPr>
              <a:buFont typeface="Arial" panose="020B0604020202020204" pitchFamily="34" charset="0"/>
              <a:buChar char="•"/>
            </a:pPr>
            <a:endParaRPr lang="fr-FR" dirty="0"/>
          </a:p>
          <a:p>
            <a:pPr algn="just"/>
            <a:r>
              <a:rPr lang="fr-FR" b="1" dirty="0">
                <a:solidFill>
                  <a:srgbClr val="000000"/>
                </a:solidFill>
              </a:rPr>
              <a:t>Penser les modalités de mise en œuvre :</a:t>
            </a:r>
            <a:endParaRPr lang="fr-FR" dirty="0">
              <a:solidFill>
                <a:srgbClr val="000000"/>
              </a:solidFill>
            </a:endParaRPr>
          </a:p>
          <a:p>
            <a:pPr>
              <a:buFont typeface="Arial" panose="020B0604020202020204" pitchFamily="34" charset="0"/>
              <a:buChar char="•"/>
            </a:pPr>
            <a:r>
              <a:rPr lang="fr-FR" dirty="0">
                <a:solidFill>
                  <a:srgbClr val="000000"/>
                </a:solidFill>
              </a:rPr>
              <a:t>Classe entière ou demi-classe, en regroupement autour de l’enseignant, après un éventuel travail préparatoire en petits groupes, en duo, etc…</a:t>
            </a:r>
          </a:p>
          <a:p>
            <a:pPr>
              <a:buFont typeface="Arial" panose="020B0604020202020204" pitchFamily="34" charset="0"/>
              <a:buChar char="•"/>
            </a:pPr>
            <a:r>
              <a:rPr lang="fr-FR" dirty="0">
                <a:solidFill>
                  <a:srgbClr val="000000"/>
                </a:solidFill>
              </a:rPr>
              <a:t>Les supports peuvent être variables : lorsque l'</a:t>
            </a:r>
            <a:r>
              <a:rPr lang="fr-FR" dirty="0" err="1">
                <a:solidFill>
                  <a:srgbClr val="000000"/>
                </a:solidFill>
              </a:rPr>
              <a:t>enseignant·e</a:t>
            </a:r>
            <a:r>
              <a:rPr lang="fr-FR" dirty="0">
                <a:solidFill>
                  <a:srgbClr val="000000"/>
                </a:solidFill>
              </a:rPr>
              <a:t> lit le texte, les élèves peuvent avoir le texte sous les yeux en le découvrant peu à peu (texte sur TNI ou feuille que l’on déplie à chaque étape).</a:t>
            </a:r>
          </a:p>
          <a:p>
            <a:pPr>
              <a:buFont typeface="Arial" panose="020B0604020202020204" pitchFamily="34" charset="0"/>
              <a:buChar char="•"/>
            </a:pPr>
            <a:r>
              <a:rPr lang="fr-FR" dirty="0">
                <a:solidFill>
                  <a:srgbClr val="000000"/>
                </a:solidFill>
              </a:rPr>
              <a:t>Prévoir des illustrations et différentes représentations (personnages, lieux, etc. pour les plus jeunes).</a:t>
            </a:r>
          </a:p>
          <a:p>
            <a:pPr>
              <a:buFont typeface="Arial" panose="020B0604020202020204" pitchFamily="34" charset="0"/>
              <a:buChar char="•"/>
            </a:pPr>
            <a:r>
              <a:rPr lang="fr-FR" dirty="0">
                <a:solidFill>
                  <a:srgbClr val="000000"/>
                </a:solidFill>
              </a:rPr>
              <a:t>Les élèves peuvent avoir des cahiers devant eux pour écrire leurs hypothèses.</a:t>
            </a:r>
          </a:p>
          <a:p>
            <a:pPr>
              <a:buFont typeface="Arial" panose="020B0604020202020204" pitchFamily="34" charset="0"/>
              <a:buChar char="•"/>
            </a:pPr>
            <a:endParaRPr lang="fr-FR" dirty="0"/>
          </a:p>
          <a:p>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6</a:t>
            </a:fld>
            <a:endParaRPr lang="fr-FR"/>
          </a:p>
        </p:txBody>
      </p:sp>
    </p:spTree>
    <p:extLst>
      <p:ext uri="{BB962C8B-B14F-4D97-AF65-F5344CB8AC3E}">
        <p14:creationId xmlns:p14="http://schemas.microsoft.com/office/powerpoint/2010/main" val="182016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30629" y="4400549"/>
            <a:ext cx="6542314" cy="4623707"/>
          </a:xfrm>
        </p:spPr>
        <p:txBody>
          <a:bodyPr/>
          <a:lstStyle/>
          <a:p>
            <a:r>
              <a:rPr lang="fr-FR" dirty="0" smtClean="0"/>
              <a:t>La lecture pas-à-pas est issue de la lecture à dévoilement progressif de </a:t>
            </a:r>
            <a:r>
              <a:rPr lang="fr-FR" dirty="0" err="1" smtClean="0"/>
              <a:t>A.Bon</a:t>
            </a:r>
            <a:r>
              <a:rPr lang="fr-FR" dirty="0" smtClean="0"/>
              <a:t> (1982) et de </a:t>
            </a:r>
            <a:r>
              <a:rPr lang="fr-FR" dirty="0" err="1" smtClean="0"/>
              <a:t>C.Tauveron</a:t>
            </a:r>
            <a:r>
              <a:rPr lang="fr-FR" dirty="0" smtClean="0"/>
              <a:t> (2002)</a:t>
            </a:r>
          </a:p>
          <a:p>
            <a:r>
              <a:rPr lang="fr-FR" dirty="0" smtClean="0"/>
              <a:t>Sa grammaire est la suivante :</a:t>
            </a:r>
          </a:p>
          <a:p>
            <a:r>
              <a:rPr lang="fr-FR" dirty="0" smtClean="0"/>
              <a:t>Le texte est lu collectivement par l'enseignant.</a:t>
            </a:r>
          </a:p>
          <a:p>
            <a:r>
              <a:rPr lang="fr-FR" dirty="0" smtClean="0"/>
              <a:t>Il est découpé en fonction des nœuds de compréhension.</a:t>
            </a:r>
          </a:p>
          <a:p>
            <a:r>
              <a:rPr lang="fr-FR" dirty="0" smtClean="0"/>
              <a:t>L’enseignant, à chaque arrêt, ne pose qu’une question, et une question </a:t>
            </a:r>
            <a:r>
              <a:rPr lang="fr-FR" dirty="0" err="1" smtClean="0"/>
              <a:t>inférentielle</a:t>
            </a:r>
            <a:r>
              <a:rPr lang="fr-FR" dirty="0" smtClean="0"/>
              <a:t>.</a:t>
            </a:r>
          </a:p>
          <a:p>
            <a:r>
              <a:rPr lang="fr-FR" dirty="0" smtClean="0"/>
              <a:t>Les élèves émettent des hypothèses, donnent leur point de vue, mais l’enseignant ne valide pas les réponses.</a:t>
            </a:r>
          </a:p>
          <a:p>
            <a:r>
              <a:rPr lang="fr-FR" dirty="0" smtClean="0"/>
              <a:t>L’objectif étant d’accompagner l’élaboration mentale des élèves.</a:t>
            </a:r>
          </a:p>
          <a:p>
            <a:endParaRPr lang="fr-FR" dirty="0" smtClean="0"/>
          </a:p>
          <a:p>
            <a:r>
              <a:rPr lang="fr-FR" dirty="0" smtClean="0"/>
              <a:t>La lecture pas-à-pas permet :</a:t>
            </a:r>
          </a:p>
          <a:p>
            <a:r>
              <a:rPr lang="fr-FR" dirty="0" smtClean="0"/>
              <a:t>De faire des inférences au cours de la lecture</a:t>
            </a:r>
          </a:p>
          <a:p>
            <a:r>
              <a:rPr lang="fr-FR" dirty="0" smtClean="0"/>
              <a:t>D’établir des liens logiques, des liens de causalité</a:t>
            </a:r>
          </a:p>
          <a:p>
            <a:r>
              <a:rPr lang="fr-FR" dirty="0" smtClean="0"/>
              <a:t>De faire des prédictions</a:t>
            </a:r>
          </a:p>
          <a:p>
            <a:r>
              <a:rPr lang="fr-FR" dirty="0" smtClean="0"/>
              <a:t>De s’assurer de la cohérence de la représentation mentale</a:t>
            </a:r>
          </a:p>
          <a:p>
            <a:r>
              <a:rPr lang="fr-FR" dirty="0" smtClean="0"/>
              <a:t>De mobiliser ses connaissances</a:t>
            </a:r>
          </a:p>
          <a:p>
            <a:r>
              <a:rPr lang="fr-FR" dirty="0" smtClean="0"/>
              <a:t>De mobiliser ses expériences de lecture</a:t>
            </a:r>
          </a:p>
          <a:p>
            <a:r>
              <a:rPr lang="fr-FR" b="1" dirty="0" smtClean="0"/>
              <a:t>Elle permet de rendre visible le travail de lecteur de l'élève.</a:t>
            </a:r>
            <a:endParaRPr lang="fr-FR" dirty="0" smtClean="0"/>
          </a:p>
          <a:p>
            <a:endParaRPr lang="fr-FR" dirty="0" smtClean="0"/>
          </a:p>
          <a:p>
            <a:r>
              <a:rPr lang="fr-FR" dirty="0" smtClean="0"/>
              <a:t>Trois types de questions </a:t>
            </a:r>
            <a:r>
              <a:rPr lang="fr-FR" dirty="0" err="1" smtClean="0"/>
              <a:t>inférentielles</a:t>
            </a:r>
            <a:r>
              <a:rPr lang="fr-FR" dirty="0" smtClean="0"/>
              <a:t> peuvent être posées pour faire des liens tout au long de la lecture :</a:t>
            </a:r>
          </a:p>
          <a:p>
            <a:r>
              <a:rPr lang="fr-FR" dirty="0" smtClean="0"/>
              <a:t>Des questions de rétrospection (Que s’est-il passé ? Pourquoi cela s’est-il passé ?)</a:t>
            </a:r>
          </a:p>
          <a:p>
            <a:r>
              <a:rPr lang="fr-FR" dirty="0" smtClean="0"/>
              <a:t>Des questions de clarification (Qui était le personnage ?)</a:t>
            </a:r>
          </a:p>
          <a:p>
            <a:r>
              <a:rPr lang="fr-FR" dirty="0" smtClean="0"/>
              <a:t>Des questions d'anticipation (Que va-t-il se passer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7</a:t>
            </a:fld>
            <a:endParaRPr lang="fr-FR"/>
          </a:p>
        </p:txBody>
      </p:sp>
    </p:spTree>
    <p:extLst>
      <p:ext uri="{BB962C8B-B14F-4D97-AF65-F5344CB8AC3E}">
        <p14:creationId xmlns:p14="http://schemas.microsoft.com/office/powerpoint/2010/main" val="271138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8</a:t>
            </a:fld>
            <a:endParaRPr lang="fr-FR"/>
          </a:p>
        </p:txBody>
      </p:sp>
    </p:spTree>
    <p:extLst>
      <p:ext uri="{BB962C8B-B14F-4D97-AF65-F5344CB8AC3E}">
        <p14:creationId xmlns:p14="http://schemas.microsoft.com/office/powerpoint/2010/main" val="58239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9</a:t>
            </a:fld>
            <a:endParaRPr lang="fr-FR"/>
          </a:p>
        </p:txBody>
      </p:sp>
    </p:spTree>
    <p:extLst>
      <p:ext uri="{BB962C8B-B14F-4D97-AF65-F5344CB8AC3E}">
        <p14:creationId xmlns:p14="http://schemas.microsoft.com/office/powerpoint/2010/main" val="16873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EDDE002-585D-497D-91CB-9FFFF6A4BCD6}" type="datetimeFigureOut">
              <a:rPr lang="fr-FR" smtClean="0"/>
              <a:t>02/03/2020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FD2477-A39E-4997-BD30-CC93EBA9A482}"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61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DDE002-585D-497D-91CB-9FFFF6A4BCD6}" type="datetimeFigureOut">
              <a:rPr lang="fr-FR" smtClean="0"/>
              <a:t>02/03/2020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254057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DDE002-585D-497D-91CB-9FFFF6A4BCD6}" type="datetimeFigureOut">
              <a:rPr lang="fr-FR" smtClean="0"/>
              <a:t>02/03/2020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95189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DDE002-585D-497D-91CB-9FFFF6A4BCD6}" type="datetimeFigureOut">
              <a:rPr lang="fr-FR" smtClean="0"/>
              <a:t>02/03/2020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14368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EDDE002-585D-497D-91CB-9FFFF6A4BCD6}" type="datetimeFigureOut">
              <a:rPr lang="fr-FR" smtClean="0"/>
              <a:t>02/03/2020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FD2477-A39E-4997-BD30-CC93EBA9A482}"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84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EDDE002-585D-497D-91CB-9FFFF6A4BCD6}" type="datetimeFigureOut">
              <a:rPr lang="fr-FR" smtClean="0"/>
              <a:t>02/03/2020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210667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EDDE002-585D-497D-91CB-9FFFF6A4BCD6}" type="datetimeFigureOut">
              <a:rPr lang="fr-FR" smtClean="0"/>
              <a:t>02/03/2020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307662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EDDE002-585D-497D-91CB-9FFFF6A4BCD6}" type="datetimeFigureOut">
              <a:rPr lang="fr-FR" smtClean="0"/>
              <a:t>02/03/2020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4842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DDE002-585D-497D-91CB-9FFFF6A4BCD6}" type="datetimeFigureOut">
              <a:rPr lang="fr-FR" smtClean="0"/>
              <a:t>02/03/2020</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87314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DDE002-585D-497D-91CB-9FFFF6A4BCD6}" type="datetimeFigureOut">
              <a:rPr lang="fr-FR" smtClean="0"/>
              <a:t>02/03/2020</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5FD2477-A39E-4997-BD30-CC93EBA9A482}" type="slidenum">
              <a:rPr lang="fr-FR" smtClean="0"/>
              <a:t>‹N°›</a:t>
            </a:fld>
            <a:endParaRPr lang="fr-FR"/>
          </a:p>
        </p:txBody>
      </p:sp>
    </p:spTree>
    <p:extLst>
      <p:ext uri="{BB962C8B-B14F-4D97-AF65-F5344CB8AC3E}">
        <p14:creationId xmlns:p14="http://schemas.microsoft.com/office/powerpoint/2010/main" val="150542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EDDE002-585D-497D-91CB-9FFFF6A4BCD6}" type="datetimeFigureOut">
              <a:rPr lang="fr-FR" smtClean="0"/>
              <a:t>02/03/2020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410103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EDDE002-585D-497D-91CB-9FFFF6A4BCD6}" type="datetimeFigureOut">
              <a:rPr lang="fr-FR" smtClean="0"/>
              <a:t>02/03/2020</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5FD2477-A39E-4997-BD30-CC93EBA9A482}"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174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centre-alain-savary.ens-lyon.fr/CAS/documents/documents-frederique-j/listestextes.pdf" TargetMode="External"/><Relationship Id="rId3" Type="http://schemas.openxmlformats.org/officeDocument/2006/relationships/image" Target="../media/image12.png"/><Relationship Id="rId7" Type="http://schemas.openxmlformats.org/officeDocument/2006/relationships/hyperlink" Target="http://centre-alain-savary.ens-lyon.fr/CAS/LECTURE-ECRITURE/pp-comprehension/scenarios-de-formation/lecture-pas-a-pas-un-exemple-autour-de-la-licorn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centre-alain-savary.ens-lyon.fr/CAS/documents/documents-frederique-j/retranscriptionlecturepasapasLaureVaudoucopie.pdf" TargetMode="External"/><Relationship Id="rId4" Type="http://schemas.openxmlformats.org/officeDocument/2006/relationships/hyperlink" Target="http://centre-alain-savary.ens-lyon.fr/CAS/documents/frederique-m/corentin-pas-a-pas-cp.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exemples%20de%20visibileos%20classe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centre-alain-savary.ens-lyon.fr/CAS/documents/documents-frederique-j/boiteaoutilsretranscriptionvisibileoenCP.pdf" TargetMode="External"/><Relationship Id="rId3" Type="http://schemas.openxmlformats.org/officeDocument/2006/relationships/image" Target="../media/image23.png"/><Relationship Id="rId7" Type="http://schemas.openxmlformats.org/officeDocument/2006/relationships/hyperlink" Target="http://centre-alain-savary.ens-lyon.fr/CAS/documents/documents-frederique-j/boiteaoutilsretranscriptionvisibileoenG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centre-alain-savary.ens-lyon.fr/CAS/LECTURE-ECRITURE/pp-comprehension/canevas-denseignement-visibileo/retranscriptions-de-situations-de-classe" TargetMode="External"/><Relationship Id="rId5" Type="http://schemas.openxmlformats.org/officeDocument/2006/relationships/hyperlink" Target="http://centre-alain-savary.ens-lyon.fr/CAS/LECTURE-ECRITURE/pp-comprehension/scenarios-de-formation/visibileo-une-exemple-de-canevas-a-partir-dun-loup-si-bete"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compréhension</a:t>
            </a:r>
            <a:endParaRPr lang="fr-FR" dirty="0"/>
          </a:p>
        </p:txBody>
      </p:sp>
      <p:sp>
        <p:nvSpPr>
          <p:cNvPr id="3" name="Sous-titre 2"/>
          <p:cNvSpPr>
            <a:spLocks noGrp="1"/>
          </p:cNvSpPr>
          <p:nvPr>
            <p:ph type="subTitle" idx="1"/>
          </p:nvPr>
        </p:nvSpPr>
        <p:spPr/>
        <p:txBody>
          <a:bodyPr>
            <a:normAutofit lnSpcReduction="10000"/>
          </a:bodyPr>
          <a:lstStyle/>
          <a:p>
            <a:endParaRPr lang="fr-FR" sz="3200" dirty="0" smtClean="0"/>
          </a:p>
          <a:p>
            <a:r>
              <a:rPr lang="fr-FR" sz="3200" i="1" dirty="0" smtClean="0"/>
              <a:t>Deux démarches</a:t>
            </a:r>
            <a:r>
              <a:rPr lang="fr-FR" sz="3200" dirty="0" smtClean="0"/>
              <a:t>: </a:t>
            </a:r>
            <a:r>
              <a:rPr lang="fr-FR" sz="3200" b="1" dirty="0" smtClean="0"/>
              <a:t>lecture pas à pas et </a:t>
            </a:r>
            <a:r>
              <a:rPr lang="fr-FR" sz="3200" b="1" dirty="0" err="1" smtClean="0"/>
              <a:t>VisibilEo</a:t>
            </a:r>
            <a:endParaRPr lang="fr-FR" sz="3200" b="1" dirty="0"/>
          </a:p>
        </p:txBody>
      </p:sp>
      <p:pic>
        <p:nvPicPr>
          <p:cNvPr id="4" name="Image 3"/>
          <p:cNvPicPr>
            <a:picLocks noChangeAspect="1"/>
          </p:cNvPicPr>
          <p:nvPr/>
        </p:nvPicPr>
        <p:blipFill>
          <a:blip r:embed="rId3"/>
          <a:stretch>
            <a:fillRect/>
          </a:stretch>
        </p:blipFill>
        <p:spPr>
          <a:xfrm>
            <a:off x="9862878" y="628443"/>
            <a:ext cx="1819275" cy="2143125"/>
          </a:xfrm>
          <a:prstGeom prst="rect">
            <a:avLst/>
          </a:prstGeom>
        </p:spPr>
      </p:pic>
    </p:spTree>
    <p:extLst>
      <p:ext uri="{BB962C8B-B14F-4D97-AF65-F5344CB8AC3E}">
        <p14:creationId xmlns:p14="http://schemas.microsoft.com/office/powerpoint/2010/main" val="371605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b="1" dirty="0" smtClean="0"/>
              <a:t>Lecture pas à pas - Situations </a:t>
            </a:r>
            <a:r>
              <a:rPr lang="fr-FR" b="1" dirty="0"/>
              <a:t>de classe </a:t>
            </a:r>
          </a:p>
        </p:txBody>
      </p:sp>
      <p:pic>
        <p:nvPicPr>
          <p:cNvPr id="4" name="Espace réservé du contenu 3"/>
          <p:cNvPicPr>
            <a:picLocks noGrp="1" noChangeAspect="1"/>
          </p:cNvPicPr>
          <p:nvPr>
            <p:ph idx="1"/>
          </p:nvPr>
        </p:nvPicPr>
        <p:blipFill>
          <a:blip r:embed="rId3"/>
          <a:stretch>
            <a:fillRect/>
          </a:stretch>
        </p:blipFill>
        <p:spPr>
          <a:xfrm>
            <a:off x="919162" y="3034643"/>
            <a:ext cx="1209675" cy="1219200"/>
          </a:xfrm>
          <a:prstGeom prst="rect">
            <a:avLst/>
          </a:prstGeom>
        </p:spPr>
      </p:pic>
      <p:sp>
        <p:nvSpPr>
          <p:cNvPr id="5" name="Rectangle 4"/>
          <p:cNvSpPr/>
          <p:nvPr/>
        </p:nvSpPr>
        <p:spPr>
          <a:xfrm>
            <a:off x="426720" y="2218025"/>
            <a:ext cx="6096000" cy="646331"/>
          </a:xfrm>
          <a:prstGeom prst="rect">
            <a:avLst/>
          </a:prstGeom>
        </p:spPr>
        <p:txBody>
          <a:bodyPr>
            <a:spAutoFit/>
          </a:bodyPr>
          <a:lstStyle/>
          <a:p>
            <a:r>
              <a:rPr lang="fr-FR" dirty="0">
                <a:solidFill>
                  <a:srgbClr val="000000"/>
                </a:solidFill>
                <a:latin typeface="Arial" panose="020B0604020202020204" pitchFamily="34" charset="0"/>
              </a:rPr>
              <a:t>Une </a:t>
            </a:r>
            <a:r>
              <a:rPr lang="fr-FR" dirty="0">
                <a:solidFill>
                  <a:srgbClr val="009DE0"/>
                </a:solidFill>
                <a:latin typeface="Arial" panose="020B0604020202020204" pitchFamily="34" charset="0"/>
                <a:hlinkClick r:id="rId4"/>
              </a:rPr>
              <a:t>situation de CP</a:t>
            </a:r>
            <a:r>
              <a:rPr lang="fr-FR" dirty="0">
                <a:solidFill>
                  <a:srgbClr val="000000"/>
                </a:solidFill>
                <a:latin typeface="Arial" panose="020B0604020202020204" pitchFamily="34" charset="0"/>
              </a:rPr>
              <a:t> à partir de l'album </a:t>
            </a:r>
            <a:r>
              <a:rPr lang="fr-FR" i="1" dirty="0">
                <a:solidFill>
                  <a:srgbClr val="000000"/>
                </a:solidFill>
                <a:latin typeface="Arial" panose="020B0604020202020204" pitchFamily="34" charset="0"/>
              </a:rPr>
              <a:t>L'ogre, le loup, la petite fille et le gâteau</a:t>
            </a:r>
            <a:r>
              <a:rPr lang="fr-FR" dirty="0">
                <a:solidFill>
                  <a:srgbClr val="000000"/>
                </a:solidFill>
                <a:latin typeface="Arial" panose="020B0604020202020204" pitchFamily="34" charset="0"/>
              </a:rPr>
              <a:t>, </a:t>
            </a:r>
            <a:r>
              <a:rPr lang="fr-FR" dirty="0" err="1">
                <a:solidFill>
                  <a:srgbClr val="000000"/>
                </a:solidFill>
                <a:latin typeface="Arial" panose="020B0604020202020204" pitchFamily="34" charset="0"/>
              </a:rPr>
              <a:t>Ph.Corentin</a:t>
            </a:r>
            <a:endParaRPr lang="fr-FR" dirty="0"/>
          </a:p>
        </p:txBody>
      </p:sp>
      <p:sp>
        <p:nvSpPr>
          <p:cNvPr id="7" name="Rectangle 6"/>
          <p:cNvSpPr/>
          <p:nvPr/>
        </p:nvSpPr>
        <p:spPr>
          <a:xfrm>
            <a:off x="5826035" y="3930677"/>
            <a:ext cx="6096000" cy="646331"/>
          </a:xfrm>
          <a:prstGeom prst="rect">
            <a:avLst/>
          </a:prstGeom>
        </p:spPr>
        <p:txBody>
          <a:bodyPr>
            <a:spAutoFit/>
          </a:bodyPr>
          <a:lstStyle/>
          <a:p>
            <a:r>
              <a:rPr lang="fr-FR" dirty="0">
                <a:solidFill>
                  <a:srgbClr val="000000"/>
                </a:solidFill>
                <a:latin typeface="Arial" panose="020B0604020202020204" pitchFamily="34" charset="0"/>
              </a:rPr>
              <a:t>Une </a:t>
            </a:r>
            <a:r>
              <a:rPr lang="fr-FR" dirty="0">
                <a:solidFill>
                  <a:srgbClr val="009DE0"/>
                </a:solidFill>
                <a:latin typeface="Arial" panose="020B0604020202020204" pitchFamily="34" charset="0"/>
                <a:hlinkClick r:id="rId5"/>
              </a:rPr>
              <a:t>situation de CM1</a:t>
            </a:r>
            <a:r>
              <a:rPr lang="fr-FR" dirty="0">
                <a:solidFill>
                  <a:srgbClr val="000000"/>
                </a:solidFill>
                <a:latin typeface="Arial" panose="020B0604020202020204" pitchFamily="34" charset="0"/>
              </a:rPr>
              <a:t> à partir du texte </a:t>
            </a:r>
            <a:r>
              <a:rPr lang="fr-FR" i="1" dirty="0">
                <a:solidFill>
                  <a:srgbClr val="000000"/>
                </a:solidFill>
                <a:latin typeface="Arial" panose="020B0604020202020204" pitchFamily="34" charset="0"/>
              </a:rPr>
              <a:t>Vaudou</a:t>
            </a:r>
            <a:r>
              <a:rPr lang="fr-FR" dirty="0">
                <a:solidFill>
                  <a:srgbClr val="000000"/>
                </a:solidFill>
                <a:latin typeface="Arial" panose="020B0604020202020204" pitchFamily="34" charset="0"/>
              </a:rPr>
              <a:t> de F. Brown</a:t>
            </a:r>
            <a:endParaRPr lang="fr-FR" dirty="0"/>
          </a:p>
        </p:txBody>
      </p:sp>
      <p:pic>
        <p:nvPicPr>
          <p:cNvPr id="8" name="Image 7"/>
          <p:cNvPicPr>
            <a:picLocks noChangeAspect="1"/>
          </p:cNvPicPr>
          <p:nvPr/>
        </p:nvPicPr>
        <p:blipFill>
          <a:blip r:embed="rId6"/>
          <a:stretch>
            <a:fillRect/>
          </a:stretch>
        </p:blipFill>
        <p:spPr>
          <a:xfrm>
            <a:off x="7785463" y="4253842"/>
            <a:ext cx="1924594" cy="1774235"/>
          </a:xfrm>
          <a:prstGeom prst="rect">
            <a:avLst/>
          </a:prstGeom>
        </p:spPr>
      </p:pic>
      <p:sp>
        <p:nvSpPr>
          <p:cNvPr id="9" name="Rectangle 8"/>
          <p:cNvSpPr/>
          <p:nvPr/>
        </p:nvSpPr>
        <p:spPr>
          <a:xfrm>
            <a:off x="426720" y="3930677"/>
            <a:ext cx="6400800" cy="2400657"/>
          </a:xfrm>
          <a:prstGeom prst="rect">
            <a:avLst/>
          </a:prstGeom>
        </p:spPr>
        <p:txBody>
          <a:bodyPr wrap="square">
            <a:spAutoFit/>
          </a:bodyPr>
          <a:lstStyle/>
          <a:p>
            <a:endParaRPr lang="fr-FR" dirty="0" smtClean="0">
              <a:hlinkClick r:id="rId7"/>
            </a:endParaRPr>
          </a:p>
          <a:p>
            <a:endParaRPr lang="fr-FR" dirty="0">
              <a:hlinkClick r:id="rId7"/>
            </a:endParaRPr>
          </a:p>
          <a:p>
            <a:endParaRPr lang="fr-FR" dirty="0" smtClean="0">
              <a:hlinkClick r:id="rId7"/>
            </a:endParaRPr>
          </a:p>
          <a:p>
            <a:r>
              <a:rPr lang="fr-FR" dirty="0" smtClean="0">
                <a:hlinkClick r:id="rId7"/>
              </a:rPr>
              <a:t>Autre exemple autour de la « licorne »</a:t>
            </a:r>
          </a:p>
          <a:p>
            <a:endParaRPr lang="fr-FR" dirty="0">
              <a:hlinkClick r:id="rId7"/>
            </a:endParaRPr>
          </a:p>
          <a:p>
            <a:r>
              <a:rPr lang="fr-FR" sz="1200" dirty="0" smtClean="0">
                <a:hlinkClick r:id="rId7"/>
              </a:rPr>
              <a:t>http</a:t>
            </a:r>
            <a:r>
              <a:rPr lang="fr-FR" sz="1200" dirty="0">
                <a:hlinkClick r:id="rId7"/>
              </a:rPr>
              <a:t>://</a:t>
            </a:r>
            <a:r>
              <a:rPr lang="fr-FR" sz="1200" dirty="0" smtClean="0">
                <a:hlinkClick r:id="rId7"/>
              </a:rPr>
              <a:t>centre-alain-savary.ens-lyon.fr/CAS/LECTURE-ECRITURE/pp-comprehension/scenarios-de-formation/lecture-pas-a-pas-un-exemple-autour-de-la-licorne</a:t>
            </a:r>
            <a:endParaRPr lang="fr-FR" sz="1200" dirty="0" smtClean="0"/>
          </a:p>
          <a:p>
            <a:endParaRPr lang="fr-FR" sz="1200" dirty="0"/>
          </a:p>
          <a:p>
            <a:r>
              <a:rPr lang="fr-FR" sz="1200" dirty="0">
                <a:hlinkClick r:id="rId8"/>
              </a:rPr>
              <a:t>http://centre-alain-savary.ens-lyon.fr/CAS/documents/documents-frederique-j/listestextes.pdf</a:t>
            </a:r>
            <a:endParaRPr lang="fr-FR" sz="1200" dirty="0" smtClean="0"/>
          </a:p>
          <a:p>
            <a:endParaRPr lang="fr-FR" sz="1200" dirty="0"/>
          </a:p>
        </p:txBody>
      </p:sp>
    </p:spTree>
    <p:extLst>
      <p:ext uri="{BB962C8B-B14F-4D97-AF65-F5344CB8AC3E}">
        <p14:creationId xmlns:p14="http://schemas.microsoft.com/office/powerpoint/2010/main" val="427268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Séance d'enseignement : le </a:t>
            </a:r>
            <a:r>
              <a:rPr lang="fr-FR" b="1" dirty="0" err="1" smtClean="0"/>
              <a:t>Visibiléo</a:t>
            </a:r>
            <a:r>
              <a:rPr lang="fr-FR" b="1" dirty="0" smtClean="0"/>
              <a:t> </a:t>
            </a:r>
            <a:br>
              <a:rPr lang="fr-FR" b="1" dirty="0" smtClean="0"/>
            </a:br>
            <a:endParaRPr lang="fr-FR" dirty="0"/>
          </a:p>
        </p:txBody>
      </p:sp>
      <p:pic>
        <p:nvPicPr>
          <p:cNvPr id="4" name="Espace réservé du contenu 3"/>
          <p:cNvPicPr>
            <a:picLocks noGrp="1" noChangeAspect="1"/>
          </p:cNvPicPr>
          <p:nvPr>
            <p:ph idx="1"/>
          </p:nvPr>
        </p:nvPicPr>
        <p:blipFill>
          <a:blip r:embed="rId3"/>
          <a:stretch>
            <a:fillRect/>
          </a:stretch>
        </p:blipFill>
        <p:spPr>
          <a:xfrm>
            <a:off x="2468563" y="2076450"/>
            <a:ext cx="7315200" cy="3562350"/>
          </a:xfrm>
          <a:prstGeom prst="rect">
            <a:avLst/>
          </a:prstGeom>
        </p:spPr>
      </p:pic>
    </p:spTree>
    <p:extLst>
      <p:ext uri="{BB962C8B-B14F-4D97-AF65-F5344CB8AC3E}">
        <p14:creationId xmlns:p14="http://schemas.microsoft.com/office/powerpoint/2010/main" val="3374047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Séance d'enseignement : le </a:t>
            </a:r>
            <a:r>
              <a:rPr lang="fr-FR" b="1" dirty="0" err="1" smtClean="0"/>
              <a:t>Visibiléo</a:t>
            </a:r>
            <a:r>
              <a:rPr lang="fr-FR" b="1" dirty="0" smtClean="0"/>
              <a:t> </a:t>
            </a:r>
            <a:endParaRPr lang="fr-FR" b="1" dirty="0"/>
          </a:p>
        </p:txBody>
      </p:sp>
      <p:pic>
        <p:nvPicPr>
          <p:cNvPr id="4" name="Espace réservé du contenu 3"/>
          <p:cNvPicPr>
            <a:picLocks noGrp="1" noChangeAspect="1"/>
          </p:cNvPicPr>
          <p:nvPr>
            <p:ph idx="1"/>
          </p:nvPr>
        </p:nvPicPr>
        <p:blipFill>
          <a:blip r:embed="rId3"/>
          <a:stretch>
            <a:fillRect/>
          </a:stretch>
        </p:blipFill>
        <p:spPr>
          <a:xfrm>
            <a:off x="3971733" y="1846263"/>
            <a:ext cx="4308860" cy="4022725"/>
          </a:xfrm>
          <a:prstGeom prst="rect">
            <a:avLst/>
          </a:prstGeom>
        </p:spPr>
      </p:pic>
    </p:spTree>
    <p:extLst>
      <p:ext uri="{BB962C8B-B14F-4D97-AF65-F5344CB8AC3E}">
        <p14:creationId xmlns:p14="http://schemas.microsoft.com/office/powerpoint/2010/main" val="273271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Préparation - choix du texte et travail préalable par l'</a:t>
            </a:r>
            <a:r>
              <a:rPr lang="fr-FR" b="1" dirty="0" err="1" smtClean="0"/>
              <a:t>enseignant·e</a:t>
            </a:r>
            <a:r>
              <a:rPr lang="fr-FR" b="1" dirty="0" smtClean="0"/>
              <a:t/>
            </a:r>
            <a:br>
              <a:rPr lang="fr-FR" b="1" dirty="0" smtClean="0"/>
            </a:br>
            <a:endParaRPr lang="fr-FR" dirty="0"/>
          </a:p>
        </p:txBody>
      </p:sp>
      <p:sp>
        <p:nvSpPr>
          <p:cNvPr id="5" name="Espace réservé du contenu 4"/>
          <p:cNvSpPr>
            <a:spLocks noGrp="1"/>
          </p:cNvSpPr>
          <p:nvPr>
            <p:ph idx="1"/>
          </p:nvPr>
        </p:nvSpPr>
        <p:spPr/>
        <p:txBody>
          <a:bodyPr>
            <a:normAutofit/>
          </a:bodyPr>
          <a:lstStyle/>
          <a:p>
            <a:r>
              <a:rPr lang="fr-FR" sz="2400" dirty="0" smtClean="0"/>
              <a:t>Choisir un texte court, ou un texte qui sera lu en plusieurs épisodes.</a:t>
            </a:r>
          </a:p>
          <a:p>
            <a:r>
              <a:rPr lang="fr-FR" sz="2400" dirty="0" smtClean="0"/>
              <a:t>Choisir la modalité de lecture (texte lu en une fois ou par épisodes) en fonction de la longueur du texte.</a:t>
            </a:r>
          </a:p>
          <a:p>
            <a:r>
              <a:rPr lang="fr-FR" sz="2400" dirty="0" smtClean="0"/>
              <a:t>Analyse du texte et réflexion quant au découpage éventuel</a:t>
            </a:r>
          </a:p>
          <a:p>
            <a:endParaRPr lang="fr-FR" dirty="0"/>
          </a:p>
          <a:p>
            <a:pPr marL="0" indent="0">
              <a:buNone/>
            </a:pPr>
            <a:endParaRPr lang="fr-FR" dirty="0" smtClean="0"/>
          </a:p>
          <a:p>
            <a:endParaRPr lang="fr-FR" dirty="0"/>
          </a:p>
        </p:txBody>
      </p:sp>
      <p:pic>
        <p:nvPicPr>
          <p:cNvPr id="6" name="Image 5"/>
          <p:cNvPicPr>
            <a:picLocks noChangeAspect="1"/>
          </p:cNvPicPr>
          <p:nvPr/>
        </p:nvPicPr>
        <p:blipFill>
          <a:blip r:embed="rId3"/>
          <a:stretch>
            <a:fillRect/>
          </a:stretch>
        </p:blipFill>
        <p:spPr>
          <a:xfrm>
            <a:off x="2473234" y="3610980"/>
            <a:ext cx="7916544" cy="3247020"/>
          </a:xfrm>
          <a:prstGeom prst="rect">
            <a:avLst/>
          </a:prstGeom>
        </p:spPr>
      </p:pic>
    </p:spTree>
    <p:extLst>
      <p:ext uri="{BB962C8B-B14F-4D97-AF65-F5344CB8AC3E}">
        <p14:creationId xmlns:p14="http://schemas.microsoft.com/office/powerpoint/2010/main" val="171726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880346"/>
          </a:xfrm>
        </p:spPr>
        <p:txBody>
          <a:bodyPr/>
          <a:lstStyle/>
          <a:p>
            <a:r>
              <a:rPr lang="fr-FR" b="1" dirty="0" smtClean="0"/>
              <a:t>Séance en classe</a:t>
            </a:r>
            <a:endParaRPr lang="fr-FR"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14128736"/>
              </p:ext>
            </p:extLst>
          </p:nvPr>
        </p:nvGraphicFramePr>
        <p:xfrm>
          <a:off x="838200" y="1428206"/>
          <a:ext cx="10515600" cy="5189111"/>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505097">
                <a:tc>
                  <a:txBody>
                    <a:bodyPr/>
                    <a:lstStyle/>
                    <a:p>
                      <a:endParaRPr lang="fr-FR" dirty="0"/>
                    </a:p>
                  </a:txBody>
                  <a:tcPr/>
                </a:tc>
                <a:tc>
                  <a:txBody>
                    <a:bodyPr/>
                    <a:lstStyle/>
                    <a:p>
                      <a:r>
                        <a:rPr lang="fr-FR" b="1" dirty="0" smtClean="0"/>
                        <a:t>L'</a:t>
                      </a:r>
                      <a:r>
                        <a:rPr lang="fr-FR" b="1" dirty="0" err="1" smtClean="0"/>
                        <a:t>enseignant·e</a:t>
                      </a:r>
                      <a:endParaRPr lang="fr-FR" dirty="0"/>
                    </a:p>
                  </a:txBody>
                  <a:tcPr/>
                </a:tc>
                <a:tc>
                  <a:txBody>
                    <a:bodyPr/>
                    <a:lstStyle/>
                    <a:p>
                      <a:r>
                        <a:rPr lang="fr-FR" b="1" dirty="0" smtClean="0"/>
                        <a:t>L'élève</a:t>
                      </a:r>
                      <a:endParaRPr lang="fr-FR" dirty="0"/>
                    </a:p>
                  </a:txBody>
                  <a:tcPr/>
                </a:tc>
                <a:extLst>
                  <a:ext uri="{0D108BD9-81ED-4DB2-BD59-A6C34878D82A}">
                    <a16:rowId xmlns:a16="http://schemas.microsoft.com/office/drawing/2014/main" val="10000"/>
                  </a:ext>
                </a:extLst>
              </a:tr>
              <a:tr h="1227908">
                <a:tc>
                  <a:txBody>
                    <a:bodyPr/>
                    <a:lstStyle/>
                    <a:p>
                      <a:r>
                        <a:rPr lang="fr-FR" sz="1200" b="1" dirty="0" smtClean="0"/>
                        <a:t>Temps 1 : </a:t>
                      </a:r>
                      <a:endParaRPr lang="fr-FR" sz="1200" dirty="0" smtClean="0"/>
                    </a:p>
                    <a:p>
                      <a:r>
                        <a:rPr lang="fr-FR" sz="1200" b="1" dirty="0" smtClean="0"/>
                        <a:t>Clarification</a:t>
                      </a:r>
                      <a:r>
                        <a:rPr lang="fr-FR" sz="1200" dirty="0" smtClean="0"/>
                        <a:t/>
                      </a:r>
                      <a:br>
                        <a:rPr lang="fr-FR" sz="1200" dirty="0" smtClean="0"/>
                      </a:br>
                      <a:r>
                        <a:rPr lang="fr-FR" sz="1200" dirty="0" smtClean="0"/>
                        <a:t> </a:t>
                      </a:r>
                      <a:br>
                        <a:rPr lang="fr-FR" sz="1200" dirty="0" smtClean="0"/>
                      </a:br>
                      <a:r>
                        <a:rPr lang="fr-FR" sz="1200" dirty="0" smtClean="0"/>
                        <a:t>- Clarifier la tâche</a:t>
                      </a:r>
                    </a:p>
                    <a:p>
                      <a:r>
                        <a:rPr lang="fr-FR" sz="1200" dirty="0" smtClean="0"/>
                        <a:t>- Mobiliser la mémoire  didactique</a:t>
                      </a:r>
                    </a:p>
                    <a:p>
                      <a:r>
                        <a:rPr lang="fr-FR" sz="1200" dirty="0" smtClean="0"/>
                        <a:t>- Présenter ou rappeler l’histoire</a:t>
                      </a:r>
                    </a:p>
                    <a:p>
                      <a:endParaRPr lang="fr-FR" sz="1200" dirty="0"/>
                    </a:p>
                  </a:txBody>
                  <a:tcPr/>
                </a:tc>
                <a:tc>
                  <a:txBody>
                    <a:bodyPr/>
                    <a:lstStyle/>
                    <a:p>
                      <a:r>
                        <a:rPr lang="fr-FR" sz="1200" dirty="0" smtClean="0"/>
                        <a:t>-rappelle l’activité,</a:t>
                      </a:r>
                    </a:p>
                    <a:p>
                      <a:r>
                        <a:rPr lang="fr-FR" sz="1200" dirty="0" smtClean="0"/>
                        <a:t>-rappelle ce que l’on sait déjà faire,</a:t>
                      </a:r>
                    </a:p>
                    <a:p>
                      <a:r>
                        <a:rPr lang="fr-FR" sz="1200" dirty="0" smtClean="0"/>
                        <a:t>-présente le début de l’histoire et les personnages si besoin,</a:t>
                      </a:r>
                    </a:p>
                    <a:p>
                      <a:r>
                        <a:rPr lang="fr-FR" sz="1200" dirty="0" smtClean="0"/>
                        <a:t>-ouvre un horizon d’attente.</a:t>
                      </a:r>
                      <a:endParaRPr lang="fr-FR" sz="1200" dirty="0"/>
                    </a:p>
                  </a:txBody>
                  <a:tcPr/>
                </a:tc>
                <a:tc>
                  <a:txBody>
                    <a:bodyPr/>
                    <a:lstStyle/>
                    <a:p>
                      <a:r>
                        <a:rPr lang="fr-FR" sz="1200" dirty="0" smtClean="0">
                          <a:effectLst/>
                        </a:rPr>
                        <a:t>-se projette dans la tâche,</a:t>
                      </a:r>
                    </a:p>
                    <a:p>
                      <a:r>
                        <a:rPr lang="fr-FR" sz="1200" dirty="0" smtClean="0">
                          <a:effectLst/>
                        </a:rPr>
                        <a:t>-anticipe l’activité qu’il aura à mener,</a:t>
                      </a:r>
                    </a:p>
                    <a:p>
                      <a:r>
                        <a:rPr lang="fr-FR" sz="1200" dirty="0" smtClean="0">
                          <a:effectLst/>
                        </a:rPr>
                        <a:t>-commence à élaborer une représentation mentale,</a:t>
                      </a:r>
                    </a:p>
                    <a:p>
                      <a:r>
                        <a:rPr lang="fr-FR" sz="1200" dirty="0" smtClean="0">
                          <a:effectLst/>
                        </a:rPr>
                        <a:t>-mobilise ses connaissances.</a:t>
                      </a:r>
                    </a:p>
                    <a:p>
                      <a:endParaRPr lang="fr-FR" sz="1200" dirty="0"/>
                    </a:p>
                  </a:txBody>
                  <a:tcPr/>
                </a:tc>
                <a:extLst>
                  <a:ext uri="{0D108BD9-81ED-4DB2-BD59-A6C34878D82A}">
                    <a16:rowId xmlns:a16="http://schemas.microsoft.com/office/drawing/2014/main" val="10001"/>
                  </a:ext>
                </a:extLst>
              </a:tr>
              <a:tr h="2045903">
                <a:tc>
                  <a:txBody>
                    <a:bodyPr/>
                    <a:lstStyle/>
                    <a:p>
                      <a:r>
                        <a:rPr lang="fr-FR" sz="1200" b="1" dirty="0" smtClean="0"/>
                        <a:t>Temps 2 : </a:t>
                      </a:r>
                      <a:endParaRPr lang="fr-FR" sz="1200" dirty="0" smtClean="0"/>
                    </a:p>
                    <a:p>
                      <a:r>
                        <a:rPr lang="fr-FR" sz="1200" b="1" dirty="0" smtClean="0"/>
                        <a:t>Lecture et construction du </a:t>
                      </a:r>
                      <a:r>
                        <a:rPr lang="fr-FR" sz="1200" b="1" i="1" dirty="0" err="1" smtClean="0"/>
                        <a:t>Visibiléo</a:t>
                      </a:r>
                      <a:r>
                        <a:rPr lang="fr-FR" sz="1200" dirty="0" smtClean="0"/>
                        <a:t/>
                      </a:r>
                      <a:br>
                        <a:rPr lang="fr-FR" sz="1200" dirty="0" smtClean="0"/>
                      </a:br>
                      <a:r>
                        <a:rPr lang="fr-FR" sz="1200" dirty="0" smtClean="0"/>
                        <a:t> </a:t>
                      </a:r>
                      <a:br>
                        <a:rPr lang="fr-FR" sz="1200" dirty="0" smtClean="0"/>
                      </a:br>
                      <a:r>
                        <a:rPr lang="fr-FR" sz="1200" dirty="0" smtClean="0"/>
                        <a:t>- Questionner sur ce qui est essentiel  et mettre en débat </a:t>
                      </a:r>
                      <a:br>
                        <a:rPr lang="fr-FR" sz="1200" dirty="0" smtClean="0"/>
                      </a:br>
                      <a:r>
                        <a:rPr lang="fr-FR" sz="1200" dirty="0" smtClean="0"/>
                        <a:t>- Matérialiser les éléments retenus</a:t>
                      </a:r>
                    </a:p>
                    <a:p>
                      <a:r>
                        <a:rPr lang="fr-FR" sz="1200" dirty="0" smtClean="0"/>
                        <a:t>- Rendre visibles les liens</a:t>
                      </a:r>
                      <a:br>
                        <a:rPr lang="fr-FR" sz="1200" dirty="0" smtClean="0"/>
                      </a:br>
                      <a:r>
                        <a:rPr lang="fr-FR" sz="1200" dirty="0" smtClean="0"/>
                        <a:t>- Verbaliser les processus</a:t>
                      </a:r>
                      <a:br>
                        <a:rPr lang="fr-FR" sz="1200" dirty="0" smtClean="0"/>
                      </a:br>
                      <a:r>
                        <a:rPr lang="fr-FR" sz="1200" dirty="0" smtClean="0"/>
                        <a:t> </a:t>
                      </a:r>
                    </a:p>
                    <a:p>
                      <a:endParaRPr lang="fr-FR" sz="1200" dirty="0"/>
                    </a:p>
                  </a:txBody>
                  <a:tcPr/>
                </a:tc>
                <a:tc>
                  <a:txBody>
                    <a:bodyPr/>
                    <a:lstStyle/>
                    <a:p>
                      <a:r>
                        <a:rPr lang="fr-FR" sz="1200" dirty="0" smtClean="0"/>
                        <a:t>-lit le texte selon la modalité choisie,</a:t>
                      </a:r>
                    </a:p>
                    <a:p>
                      <a:r>
                        <a:rPr lang="fr-FR" sz="1200" dirty="0" smtClean="0"/>
                        <a:t>-interroge sur ce qu’il est important de conserver (ce qui a un impact sur le déroulé du récit),</a:t>
                      </a:r>
                    </a:p>
                    <a:p>
                      <a:r>
                        <a:rPr lang="fr-FR" sz="1200" dirty="0" smtClean="0"/>
                        <a:t>-recueille les propositions et les fait justifier,</a:t>
                      </a:r>
                    </a:p>
                    <a:p>
                      <a:r>
                        <a:rPr lang="fr-FR" sz="1200" dirty="0" smtClean="0"/>
                        <a:t>-discute les propositions irrecevables,</a:t>
                      </a:r>
                    </a:p>
                    <a:p>
                      <a:r>
                        <a:rPr lang="fr-FR" sz="1200" dirty="0" smtClean="0"/>
                        <a:t>-fait émerger les liens et les matérialise,</a:t>
                      </a:r>
                    </a:p>
                    <a:p>
                      <a:r>
                        <a:rPr lang="fr-FR" sz="1200" dirty="0" smtClean="0"/>
                        <a:t>-propose une représentation de ce qui s’élabore (</a:t>
                      </a:r>
                      <a:r>
                        <a:rPr lang="fr-FR" sz="1200" i="1" dirty="0" err="1" smtClean="0"/>
                        <a:t>Visibiléo</a:t>
                      </a:r>
                      <a:r>
                        <a:rPr lang="fr-FR" sz="1200" dirty="0" smtClean="0"/>
                        <a:t>),</a:t>
                      </a:r>
                    </a:p>
                    <a:p>
                      <a:r>
                        <a:rPr lang="fr-FR" sz="1200" dirty="0" smtClean="0"/>
                        <a:t>-incite à expliquer les procédures mises en œuvre,</a:t>
                      </a:r>
                    </a:p>
                    <a:p>
                      <a:r>
                        <a:rPr lang="fr-FR" sz="1200" dirty="0" smtClean="0"/>
                        <a:t>-les prend en note pour préparer le temps 3.</a:t>
                      </a:r>
                      <a:endParaRPr lang="fr-FR" sz="1200" dirty="0"/>
                    </a:p>
                  </a:txBody>
                  <a:tcPr/>
                </a:tc>
                <a:tc>
                  <a:txBody>
                    <a:bodyPr/>
                    <a:lstStyle/>
                    <a:p>
                      <a:r>
                        <a:rPr lang="fr-FR" sz="1200" dirty="0" smtClean="0">
                          <a:effectLst/>
                        </a:rPr>
                        <a:t>-retrouve les éléments importants de l’histoire,   </a:t>
                      </a:r>
                    </a:p>
                    <a:p>
                      <a:r>
                        <a:rPr lang="fr-FR" sz="1200" dirty="0" smtClean="0">
                          <a:effectLst/>
                        </a:rPr>
                        <a:t>-les met en relation avec les autres éléments du texte,</a:t>
                      </a:r>
                    </a:p>
                    <a:p>
                      <a:r>
                        <a:rPr lang="fr-FR" sz="1200" dirty="0" smtClean="0">
                          <a:effectLst/>
                        </a:rPr>
                        <a:t>-explique et justifie ses choix,</a:t>
                      </a:r>
                    </a:p>
                    <a:p>
                      <a:r>
                        <a:rPr lang="fr-FR" sz="1200" dirty="0" smtClean="0">
                          <a:effectLst/>
                        </a:rPr>
                        <a:t>-explicite ses procédures de compréhension.</a:t>
                      </a:r>
                    </a:p>
                    <a:p>
                      <a:endParaRPr lang="fr-FR" sz="1200" dirty="0"/>
                    </a:p>
                  </a:txBody>
                  <a:tcPr/>
                </a:tc>
                <a:extLst>
                  <a:ext uri="{0D108BD9-81ED-4DB2-BD59-A6C34878D82A}">
                    <a16:rowId xmlns:a16="http://schemas.microsoft.com/office/drawing/2014/main" val="10002"/>
                  </a:ext>
                </a:extLst>
              </a:tr>
              <a:tr h="1266511">
                <a:tc>
                  <a:txBody>
                    <a:bodyPr/>
                    <a:lstStyle/>
                    <a:p>
                      <a:r>
                        <a:rPr lang="fr-FR" sz="1200" b="1" dirty="0" smtClean="0"/>
                        <a:t>Temps 3 : </a:t>
                      </a:r>
                      <a:endParaRPr lang="fr-FR" sz="1200" dirty="0" smtClean="0"/>
                    </a:p>
                    <a:p>
                      <a:r>
                        <a:rPr lang="fr-FR" sz="1200" b="1" dirty="0" smtClean="0"/>
                        <a:t>La mémoire didactique</a:t>
                      </a:r>
                      <a:r>
                        <a:rPr lang="fr-FR" sz="1200" dirty="0" smtClean="0"/>
                        <a:t/>
                      </a:r>
                      <a:br>
                        <a:rPr lang="fr-FR" sz="1200" dirty="0" smtClean="0"/>
                      </a:br>
                      <a:r>
                        <a:rPr lang="fr-FR" sz="1200" dirty="0" smtClean="0"/>
                        <a:t/>
                      </a:r>
                      <a:br>
                        <a:rPr lang="fr-FR" sz="1200" dirty="0" smtClean="0"/>
                      </a:br>
                      <a:r>
                        <a:rPr lang="fr-FR" sz="1200" dirty="0" smtClean="0"/>
                        <a:t>- Qu’a-t-on compris et comment ?</a:t>
                      </a:r>
                    </a:p>
                    <a:p>
                      <a:r>
                        <a:rPr lang="fr-FR" sz="1200" dirty="0" smtClean="0"/>
                        <a:t>- Quelles procédures avons-nous utilisées ?</a:t>
                      </a:r>
                    </a:p>
                    <a:p>
                      <a:r>
                        <a:rPr lang="fr-FR" sz="1200" dirty="0" smtClean="0"/>
                        <a:t>- Quels liens établir avec nos expériences de lecture ?</a:t>
                      </a:r>
                    </a:p>
                  </a:txBody>
                  <a:tcPr/>
                </a:tc>
                <a:tc>
                  <a:txBody>
                    <a:bodyPr/>
                    <a:lstStyle/>
                    <a:p>
                      <a:r>
                        <a:rPr lang="fr-FR" sz="1200" dirty="0" smtClean="0"/>
                        <a:t>-s’assure que les élèves ont compris l’histoire,</a:t>
                      </a:r>
                    </a:p>
                    <a:p>
                      <a:r>
                        <a:rPr lang="fr-FR" sz="1200" dirty="0" smtClean="0"/>
                        <a:t>-questionne les élèves sur ce qui vient d’être fait : la démarche,</a:t>
                      </a:r>
                    </a:p>
                    <a:p>
                      <a:r>
                        <a:rPr lang="fr-FR" sz="1200" dirty="0" smtClean="0"/>
                        <a:t>-généralise les procédures / institutionnalise.</a:t>
                      </a:r>
                    </a:p>
                    <a:p>
                      <a:endParaRPr lang="fr-FR" sz="1200" dirty="0"/>
                    </a:p>
                  </a:txBody>
                  <a:tcPr/>
                </a:tc>
                <a:tc>
                  <a:txBody>
                    <a:bodyPr/>
                    <a:lstStyle/>
                    <a:p>
                      <a:r>
                        <a:rPr lang="fr-FR" sz="1200" dirty="0" smtClean="0">
                          <a:effectLst/>
                        </a:rPr>
                        <a:t>-peut redire ce qu’il a compris de l’histoire,</a:t>
                      </a:r>
                    </a:p>
                    <a:p>
                      <a:r>
                        <a:rPr lang="fr-FR" sz="1200" dirty="0" smtClean="0">
                          <a:effectLst/>
                        </a:rPr>
                        <a:t>-explique ce qui a été appris,</a:t>
                      </a:r>
                    </a:p>
                    <a:p>
                      <a:r>
                        <a:rPr lang="fr-FR" sz="1200" dirty="0" smtClean="0">
                          <a:effectLst/>
                        </a:rPr>
                        <a:t>-conserve une mémoire didactique de l’activité.</a:t>
                      </a:r>
                    </a:p>
                    <a:p>
                      <a:endParaRPr lang="fr-F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6626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Après la séance</a:t>
            </a:r>
            <a:br>
              <a:rPr lang="fr-FR" b="1" dirty="0" smtClean="0"/>
            </a:b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dirty="0" smtClean="0"/>
              <a:t>Afin de prolonger le travail de compréhension, en particulier avec les élèves les plus fragiles :</a:t>
            </a:r>
            <a:br>
              <a:rPr lang="fr-FR" dirty="0" smtClean="0"/>
            </a:br>
            <a:r>
              <a:rPr lang="fr-FR" dirty="0" smtClean="0"/>
              <a:t/>
            </a:r>
            <a:br>
              <a:rPr lang="fr-FR" dirty="0" smtClean="0"/>
            </a:br>
            <a:endParaRPr lang="fr-FR" dirty="0" smtClean="0"/>
          </a:p>
          <a:p>
            <a:r>
              <a:rPr lang="fr-FR" dirty="0" smtClean="0"/>
              <a:t>Laisser l’album ou le texte à disposition des élèves.</a:t>
            </a:r>
          </a:p>
          <a:p>
            <a:r>
              <a:rPr lang="fr-FR" dirty="0" smtClean="0"/>
              <a:t>Relire l’histoire après quelques jours.</a:t>
            </a:r>
          </a:p>
          <a:p>
            <a:r>
              <a:rPr lang="fr-FR" dirty="0" smtClean="0"/>
              <a:t>Jouer l’histoire (avec des marottes pour les plus jeunes).</a:t>
            </a:r>
          </a:p>
          <a:p>
            <a:r>
              <a:rPr lang="fr-FR" dirty="0" smtClean="0"/>
              <a:t>Faire des rappels de récits.</a:t>
            </a:r>
          </a:p>
          <a:p>
            <a:r>
              <a:rPr lang="fr-FR" dirty="0" smtClean="0"/>
              <a:t>Mener différentes activités autour des personnages, des lieux, etc.</a:t>
            </a:r>
          </a:p>
          <a:p>
            <a:pPr marL="0" indent="0">
              <a:buNone/>
            </a:pPr>
            <a:endParaRPr lang="fr-FR" dirty="0" smtClean="0"/>
          </a:p>
          <a:p>
            <a:pPr marL="0" indent="0">
              <a:buNone/>
            </a:pPr>
            <a:r>
              <a:rPr lang="fr-FR" dirty="0" smtClean="0"/>
              <a:t>Le </a:t>
            </a:r>
            <a:r>
              <a:rPr lang="fr-FR" i="1" dirty="0" err="1" smtClean="0"/>
              <a:t>Visibiléo</a:t>
            </a:r>
            <a:r>
              <a:rPr lang="fr-FR" dirty="0" smtClean="0"/>
              <a:t> peut également être utilisé comme support de planification lors d’une production d’écrit.</a:t>
            </a:r>
            <a:endParaRPr lang="fr-FR" dirty="0"/>
          </a:p>
        </p:txBody>
      </p:sp>
    </p:spTree>
    <p:extLst>
      <p:ext uri="{BB962C8B-B14F-4D97-AF65-F5344CB8AC3E}">
        <p14:creationId xmlns:p14="http://schemas.microsoft.com/office/powerpoint/2010/main" val="3251683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30691822"/>
              </p:ext>
            </p:extLst>
          </p:nvPr>
        </p:nvGraphicFramePr>
        <p:xfrm>
          <a:off x="838200" y="104503"/>
          <a:ext cx="10515600" cy="667038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87383">
                <a:tc>
                  <a:txBody>
                    <a:bodyPr/>
                    <a:lstStyle/>
                    <a:p>
                      <a:endParaRPr lang="fr-FR" dirty="0"/>
                    </a:p>
                  </a:txBody>
                  <a:tcPr/>
                </a:tc>
                <a:tc>
                  <a:txBody>
                    <a:bodyPr/>
                    <a:lstStyle/>
                    <a:p>
                      <a:endParaRPr lang="fr-FR"/>
                    </a:p>
                  </a:txBody>
                  <a:tcPr/>
                </a:tc>
                <a:extLst>
                  <a:ext uri="{0D108BD9-81ED-4DB2-BD59-A6C34878D82A}">
                    <a16:rowId xmlns:a16="http://schemas.microsoft.com/office/drawing/2014/main" val="10000"/>
                  </a:ext>
                </a:extLst>
              </a:tr>
              <a:tr h="1153508">
                <a:tc>
                  <a:txBody>
                    <a:bodyPr/>
                    <a:lstStyle/>
                    <a:p>
                      <a:endParaRPr lang="fr-FR" dirty="0"/>
                    </a:p>
                  </a:txBody>
                  <a:tcPr/>
                </a:tc>
                <a:tc>
                  <a:txBody>
                    <a:bodyPr/>
                    <a:lstStyle/>
                    <a:p>
                      <a:r>
                        <a:rPr lang="fr-FR" sz="1600" dirty="0" smtClean="0"/>
                        <a:t>L’</a:t>
                      </a:r>
                      <a:r>
                        <a:rPr lang="fr-FR" sz="1600" dirty="0" err="1" smtClean="0"/>
                        <a:t>enseignant·e</a:t>
                      </a:r>
                      <a:r>
                        <a:rPr lang="fr-FR" sz="1600" dirty="0" smtClean="0"/>
                        <a:t> lit l’histoire entièrement ou par épisode</a:t>
                      </a:r>
                      <a:endParaRPr lang="fr-FR" sz="1600" dirty="0"/>
                    </a:p>
                  </a:txBody>
                  <a:tcPr/>
                </a:tc>
                <a:extLst>
                  <a:ext uri="{0D108BD9-81ED-4DB2-BD59-A6C34878D82A}">
                    <a16:rowId xmlns:a16="http://schemas.microsoft.com/office/drawing/2014/main" val="10001"/>
                  </a:ext>
                </a:extLst>
              </a:tr>
              <a:tr h="1212744">
                <a:tc>
                  <a:txBody>
                    <a:bodyPr/>
                    <a:lstStyle/>
                    <a:p>
                      <a:endParaRPr lang="fr-FR" dirty="0"/>
                    </a:p>
                  </a:txBody>
                  <a:tcPr/>
                </a:tc>
                <a:tc>
                  <a:txBody>
                    <a:bodyPr/>
                    <a:lstStyle/>
                    <a:p>
                      <a:r>
                        <a:rPr lang="fr-FR" sz="1600" dirty="0" smtClean="0"/>
                        <a:t>Les élèves</a:t>
                      </a:r>
                    </a:p>
                    <a:p>
                      <a:r>
                        <a:rPr lang="fr-FR" sz="1600" dirty="0" smtClean="0"/>
                        <a:t> </a:t>
                      </a:r>
                    </a:p>
                    <a:p>
                      <a:r>
                        <a:rPr lang="fr-FR" sz="1600" dirty="0" smtClean="0"/>
                        <a:t>déterminent les événements importants et les justifient </a:t>
                      </a:r>
                    </a:p>
                    <a:p>
                      <a:r>
                        <a:rPr lang="fr-FR" sz="1600" dirty="0" smtClean="0"/>
                        <a:t>détaillent les mobiles d’action des personnages  </a:t>
                      </a:r>
                    </a:p>
                    <a:p>
                      <a:r>
                        <a:rPr lang="fr-FR" sz="1600" dirty="0" smtClean="0"/>
                        <a:t>retrouvent les liens de causalité entre les éléments de l’histoire (leur parcours de lecteur)  </a:t>
                      </a:r>
                      <a:endParaRPr lang="fr-FR" sz="1600" dirty="0"/>
                    </a:p>
                  </a:txBody>
                  <a:tcPr/>
                </a:tc>
                <a:extLst>
                  <a:ext uri="{0D108BD9-81ED-4DB2-BD59-A6C34878D82A}">
                    <a16:rowId xmlns:a16="http://schemas.microsoft.com/office/drawing/2014/main" val="10002"/>
                  </a:ext>
                </a:extLst>
              </a:tr>
              <a:tr h="1248201">
                <a:tc>
                  <a:txBody>
                    <a:bodyPr/>
                    <a:lstStyle/>
                    <a:p>
                      <a:endParaRPr lang="fr-FR" dirty="0"/>
                    </a:p>
                  </a:txBody>
                  <a:tcPr/>
                </a:tc>
                <a:tc>
                  <a:txBody>
                    <a:bodyPr/>
                    <a:lstStyle/>
                    <a:p>
                      <a:r>
                        <a:rPr lang="fr-FR" sz="1600" dirty="0" smtClean="0"/>
                        <a:t>L'</a:t>
                      </a:r>
                      <a:r>
                        <a:rPr lang="fr-FR" sz="1600" dirty="0" err="1" smtClean="0"/>
                        <a:t>enseignant·e</a:t>
                      </a:r>
                      <a:r>
                        <a:rPr lang="fr-FR" sz="1600" dirty="0" smtClean="0"/>
                        <a:t> demande ce qui est important et pourquoi.</a:t>
                      </a:r>
                    </a:p>
                    <a:p>
                      <a:r>
                        <a:rPr lang="fr-FR" sz="1600" dirty="0" err="1" smtClean="0"/>
                        <a:t>Il·elle</a:t>
                      </a:r>
                      <a:r>
                        <a:rPr lang="fr-FR" sz="1600" dirty="0" smtClean="0"/>
                        <a:t> demande quelles sont les causes des évènements, les raisons d’agir des personnages. </a:t>
                      </a:r>
                      <a:br>
                        <a:rPr lang="fr-FR" sz="1600" dirty="0" smtClean="0"/>
                      </a:br>
                      <a:r>
                        <a:rPr lang="fr-FR" sz="1600" dirty="0" smtClean="0"/>
                        <a:t/>
                      </a:r>
                      <a:br>
                        <a:rPr lang="fr-FR" sz="1600" dirty="0" smtClean="0"/>
                      </a:br>
                      <a:r>
                        <a:rPr lang="fr-FR" sz="1600" i="1" dirty="0" smtClean="0"/>
                        <a:t>Qu’est-ce qu’ils pensent ?  Qu’est-ce qu’ils croient ? Qu’est-ce qu’ils veulent</a:t>
                      </a:r>
                      <a:endParaRPr lang="fr-FR" sz="1600" dirty="0" smtClean="0"/>
                    </a:p>
                  </a:txBody>
                  <a:tcPr/>
                </a:tc>
                <a:extLst>
                  <a:ext uri="{0D108BD9-81ED-4DB2-BD59-A6C34878D82A}">
                    <a16:rowId xmlns:a16="http://schemas.microsoft.com/office/drawing/2014/main" val="10003"/>
                  </a:ext>
                </a:extLst>
              </a:tr>
              <a:tr h="1964160">
                <a:tc>
                  <a:txBody>
                    <a:bodyPr/>
                    <a:lstStyle/>
                    <a:p>
                      <a:endParaRPr lang="fr-FR" dirty="0"/>
                    </a:p>
                  </a:txBody>
                  <a:tcPr/>
                </a:tc>
                <a:tc>
                  <a:txBody>
                    <a:bodyPr/>
                    <a:lstStyle/>
                    <a:p>
                      <a:r>
                        <a:rPr lang="fr-FR" sz="1600" dirty="0" smtClean="0"/>
                        <a:t>L’</a:t>
                      </a:r>
                      <a:r>
                        <a:rPr lang="fr-FR" sz="1600" dirty="0" err="1" smtClean="0"/>
                        <a:t>enseignant·e</a:t>
                      </a:r>
                      <a:r>
                        <a:rPr lang="fr-FR" sz="1600" dirty="0" smtClean="0"/>
                        <a:t> matérialise la compréhension de l’histoire qui s’élabore.</a:t>
                      </a:r>
                    </a:p>
                    <a:p>
                      <a:r>
                        <a:rPr lang="fr-FR" sz="1600" dirty="0" smtClean="0"/>
                        <a:t> </a:t>
                      </a:r>
                    </a:p>
                    <a:p>
                      <a:r>
                        <a:rPr lang="fr-FR" sz="1600" dirty="0" smtClean="0"/>
                        <a:t>On essaie de bien identifier chaque composante : pensée, action, situation,</a:t>
                      </a:r>
                    </a:p>
                    <a:p>
                      <a:r>
                        <a:rPr lang="fr-FR" sz="1600" dirty="0" smtClean="0"/>
                        <a:t> </a:t>
                      </a:r>
                    </a:p>
                    <a:p>
                      <a:r>
                        <a:rPr lang="fr-FR" sz="1600" dirty="0" smtClean="0"/>
                        <a:t>Les flèches rouges matérialisent le parcours du lecteur (qui ne se confond pas avec la chronologie du récit)</a:t>
                      </a:r>
                      <a:endParaRPr lang="fr-FR" sz="1600" dirty="0"/>
                    </a:p>
                  </a:txBody>
                  <a:tcPr/>
                </a:tc>
                <a:extLst>
                  <a:ext uri="{0D108BD9-81ED-4DB2-BD59-A6C34878D82A}">
                    <a16:rowId xmlns:a16="http://schemas.microsoft.com/office/drawing/2014/main" val="10004"/>
                  </a:ext>
                </a:extLst>
              </a:tr>
            </a:tbl>
          </a:graphicData>
        </a:graphic>
      </p:graphicFrame>
      <p:pic>
        <p:nvPicPr>
          <p:cNvPr id="5" name="Image 4"/>
          <p:cNvPicPr>
            <a:picLocks noChangeAspect="1"/>
          </p:cNvPicPr>
          <p:nvPr/>
        </p:nvPicPr>
        <p:blipFill>
          <a:blip r:embed="rId3"/>
          <a:stretch>
            <a:fillRect/>
          </a:stretch>
        </p:blipFill>
        <p:spPr>
          <a:xfrm>
            <a:off x="2076789" y="463710"/>
            <a:ext cx="2674186" cy="1245031"/>
          </a:xfrm>
          <a:prstGeom prst="rect">
            <a:avLst/>
          </a:prstGeom>
        </p:spPr>
      </p:pic>
      <p:pic>
        <p:nvPicPr>
          <p:cNvPr id="7" name="Image 6"/>
          <p:cNvPicPr>
            <a:picLocks noChangeAspect="1"/>
          </p:cNvPicPr>
          <p:nvPr/>
        </p:nvPicPr>
        <p:blipFill>
          <a:blip r:embed="rId4"/>
          <a:stretch>
            <a:fillRect/>
          </a:stretch>
        </p:blipFill>
        <p:spPr>
          <a:xfrm>
            <a:off x="2196068" y="1627302"/>
            <a:ext cx="2435627" cy="1540369"/>
          </a:xfrm>
          <a:prstGeom prst="rect">
            <a:avLst/>
          </a:prstGeom>
        </p:spPr>
      </p:pic>
      <p:pic>
        <p:nvPicPr>
          <p:cNvPr id="8" name="Image 7"/>
          <p:cNvPicPr>
            <a:picLocks noChangeAspect="1"/>
          </p:cNvPicPr>
          <p:nvPr/>
        </p:nvPicPr>
        <p:blipFill>
          <a:blip r:embed="rId5"/>
          <a:stretch>
            <a:fillRect/>
          </a:stretch>
        </p:blipFill>
        <p:spPr>
          <a:xfrm>
            <a:off x="2573086" y="3229267"/>
            <a:ext cx="1681590" cy="1485788"/>
          </a:xfrm>
          <a:prstGeom prst="rect">
            <a:avLst/>
          </a:prstGeom>
        </p:spPr>
      </p:pic>
      <p:pic>
        <p:nvPicPr>
          <p:cNvPr id="9" name="Image 8"/>
          <p:cNvPicPr>
            <a:picLocks noChangeAspect="1"/>
          </p:cNvPicPr>
          <p:nvPr/>
        </p:nvPicPr>
        <p:blipFill>
          <a:blip r:embed="rId6"/>
          <a:stretch>
            <a:fillRect/>
          </a:stretch>
        </p:blipFill>
        <p:spPr>
          <a:xfrm>
            <a:off x="2076789" y="4852881"/>
            <a:ext cx="2836938" cy="1844010"/>
          </a:xfrm>
          <a:prstGeom prst="rect">
            <a:avLst/>
          </a:prstGeom>
        </p:spPr>
      </p:pic>
    </p:spTree>
    <p:extLst>
      <p:ext uri="{BB962C8B-B14F-4D97-AF65-F5344CB8AC3E}">
        <p14:creationId xmlns:p14="http://schemas.microsoft.com/office/powerpoint/2010/main" val="1186134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hlinkClick r:id="rId3" action="ppaction://hlinkfile"/>
              </a:rPr>
              <a:t>Exemples</a:t>
            </a:r>
            <a:r>
              <a:rPr lang="fr-FR" b="1" dirty="0" smtClean="0"/>
              <a:t> de </a:t>
            </a:r>
            <a:r>
              <a:rPr lang="fr-FR" b="1" dirty="0" err="1" smtClean="0"/>
              <a:t>visibiléos</a:t>
            </a:r>
            <a:r>
              <a:rPr lang="fr-FR" b="1" dirty="0" smtClean="0"/>
              <a:t> </a:t>
            </a:r>
            <a:endParaRPr lang="fr-FR" b="1" dirty="0"/>
          </a:p>
        </p:txBody>
      </p:sp>
      <p:pic>
        <p:nvPicPr>
          <p:cNvPr id="4" name="Espace réservé du contenu 3"/>
          <p:cNvPicPr>
            <a:picLocks noGrp="1" noChangeAspect="1"/>
          </p:cNvPicPr>
          <p:nvPr>
            <p:ph idx="1"/>
          </p:nvPr>
        </p:nvPicPr>
        <p:blipFill>
          <a:blip r:embed="rId4"/>
          <a:stretch>
            <a:fillRect/>
          </a:stretch>
        </p:blipFill>
        <p:spPr>
          <a:xfrm>
            <a:off x="3322667" y="1846263"/>
            <a:ext cx="5606992" cy="4022725"/>
          </a:xfrm>
          <a:prstGeom prst="rect">
            <a:avLst/>
          </a:prstGeom>
        </p:spPr>
      </p:pic>
    </p:spTree>
    <p:extLst>
      <p:ext uri="{BB962C8B-B14F-4D97-AF65-F5344CB8AC3E}">
        <p14:creationId xmlns:p14="http://schemas.microsoft.com/office/powerpoint/2010/main" val="334412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a:t>
            </a:r>
            <a:r>
              <a:rPr lang="fr-FR" b="1" dirty="0" err="1" smtClean="0"/>
              <a:t>visibiléo</a:t>
            </a:r>
            <a:endParaRPr lang="fr-FR" b="1" dirty="0"/>
          </a:p>
        </p:txBody>
      </p:sp>
      <p:pic>
        <p:nvPicPr>
          <p:cNvPr id="4" name="Espace réservé du contenu 3"/>
          <p:cNvPicPr>
            <a:picLocks noGrp="1" noChangeAspect="1"/>
          </p:cNvPicPr>
          <p:nvPr>
            <p:ph idx="1"/>
          </p:nvPr>
        </p:nvPicPr>
        <p:blipFill>
          <a:blip r:embed="rId3"/>
          <a:stretch>
            <a:fillRect/>
          </a:stretch>
        </p:blipFill>
        <p:spPr>
          <a:xfrm>
            <a:off x="838200" y="2619103"/>
            <a:ext cx="10339387" cy="3344092"/>
          </a:xfrm>
          <a:prstGeom prst="rect">
            <a:avLst/>
          </a:prstGeom>
        </p:spPr>
      </p:pic>
      <p:sp>
        <p:nvSpPr>
          <p:cNvPr id="5" name="Rectangle 4"/>
          <p:cNvSpPr/>
          <p:nvPr/>
        </p:nvSpPr>
        <p:spPr>
          <a:xfrm>
            <a:off x="2154350" y="1785563"/>
            <a:ext cx="7707086" cy="369332"/>
          </a:xfrm>
          <a:prstGeom prst="rect">
            <a:avLst/>
          </a:prstGeom>
        </p:spPr>
        <p:txBody>
          <a:bodyPr wrap="square">
            <a:spAutoFit/>
          </a:bodyPr>
          <a:lstStyle/>
          <a:p>
            <a:r>
              <a:rPr lang="fr-FR" b="1" dirty="0">
                <a:solidFill>
                  <a:srgbClr val="000000"/>
                </a:solidFill>
                <a:latin typeface="Arial" panose="020B0604020202020204" pitchFamily="34" charset="0"/>
              </a:rPr>
              <a:t>Un exemple de "</a:t>
            </a:r>
            <a:r>
              <a:rPr lang="fr-FR" b="1" dirty="0" err="1">
                <a:solidFill>
                  <a:srgbClr val="000000"/>
                </a:solidFill>
                <a:latin typeface="Arial" panose="020B0604020202020204" pitchFamily="34" charset="0"/>
              </a:rPr>
              <a:t>visibiléo</a:t>
            </a:r>
            <a:r>
              <a:rPr lang="fr-FR" b="1" dirty="0">
                <a:solidFill>
                  <a:srgbClr val="000000"/>
                </a:solidFill>
                <a:latin typeface="Arial" panose="020B0604020202020204" pitchFamily="34" charset="0"/>
              </a:rPr>
              <a:t>" à partir de l'histoire "le chat botté"</a:t>
            </a:r>
            <a:endParaRPr lang="fr-FR" dirty="0"/>
          </a:p>
        </p:txBody>
      </p:sp>
    </p:spTree>
    <p:extLst>
      <p:ext uri="{BB962C8B-B14F-4D97-AF65-F5344CB8AC3E}">
        <p14:creationId xmlns:p14="http://schemas.microsoft.com/office/powerpoint/2010/main" val="37883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Un autre exemple</a:t>
            </a:r>
            <a:endParaRPr lang="fr-FR" b="1" dirty="0"/>
          </a:p>
        </p:txBody>
      </p:sp>
      <p:pic>
        <p:nvPicPr>
          <p:cNvPr id="4" name="Espace réservé du contenu 3"/>
          <p:cNvPicPr>
            <a:picLocks noGrp="1" noChangeAspect="1"/>
          </p:cNvPicPr>
          <p:nvPr>
            <p:ph idx="1"/>
          </p:nvPr>
        </p:nvPicPr>
        <p:blipFill>
          <a:blip r:embed="rId3"/>
          <a:stretch>
            <a:fillRect/>
          </a:stretch>
        </p:blipFill>
        <p:spPr>
          <a:xfrm>
            <a:off x="2832503" y="1846263"/>
            <a:ext cx="6587319" cy="4022725"/>
          </a:xfrm>
          <a:prstGeom prst="rect">
            <a:avLst/>
          </a:prstGeom>
        </p:spPr>
      </p:pic>
    </p:spTree>
    <p:extLst>
      <p:ext uri="{BB962C8B-B14F-4D97-AF65-F5344CB8AC3E}">
        <p14:creationId xmlns:p14="http://schemas.microsoft.com/office/powerpoint/2010/main" val="175340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D</a:t>
            </a:r>
            <a:r>
              <a:rPr lang="fr-FR" b="1" dirty="0" smtClean="0"/>
              <a:t>eux </a:t>
            </a:r>
            <a:r>
              <a:rPr lang="fr-FR" b="1" dirty="0"/>
              <a:t>canevas d'enseignement:  </a:t>
            </a:r>
            <a:r>
              <a:rPr lang="fr-FR" b="1" dirty="0" smtClean="0"/>
              <a:t/>
            </a:r>
            <a:br>
              <a:rPr lang="fr-FR" b="1" dirty="0" smtClean="0"/>
            </a:br>
            <a:r>
              <a:rPr lang="fr-FR" b="1" dirty="0" smtClean="0"/>
              <a:t>la </a:t>
            </a:r>
            <a:r>
              <a:rPr lang="fr-FR" b="1" dirty="0"/>
              <a:t>lecture pas-à-pas </a:t>
            </a:r>
            <a:r>
              <a:rPr lang="fr-FR" b="1" dirty="0" smtClean="0"/>
              <a:t>et le </a:t>
            </a:r>
            <a:r>
              <a:rPr lang="fr-FR" b="1" dirty="0"/>
              <a:t>"VISIBILEO"</a:t>
            </a:r>
            <a:br>
              <a:rPr lang="fr-FR" b="1" dirty="0"/>
            </a:br>
            <a:endParaRPr lang="fr-FR" b="1" dirty="0"/>
          </a:p>
        </p:txBody>
      </p:sp>
      <p:pic>
        <p:nvPicPr>
          <p:cNvPr id="4" name="Espace réservé du contenu 3"/>
          <p:cNvPicPr>
            <a:picLocks noGrp="1" noChangeAspect="1"/>
          </p:cNvPicPr>
          <p:nvPr>
            <p:ph idx="1"/>
          </p:nvPr>
        </p:nvPicPr>
        <p:blipFill>
          <a:blip r:embed="rId3"/>
          <a:stretch>
            <a:fillRect/>
          </a:stretch>
        </p:blipFill>
        <p:spPr>
          <a:xfrm>
            <a:off x="3048000" y="1716708"/>
            <a:ext cx="5614987" cy="4208636"/>
          </a:xfrm>
          <a:prstGeom prst="rect">
            <a:avLst/>
          </a:prstGeom>
        </p:spPr>
      </p:pic>
    </p:spTree>
    <p:extLst>
      <p:ext uri="{BB962C8B-B14F-4D97-AF65-F5344CB8AC3E}">
        <p14:creationId xmlns:p14="http://schemas.microsoft.com/office/powerpoint/2010/main" val="400535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836803"/>
          </a:xfrm>
        </p:spPr>
        <p:txBody>
          <a:bodyPr/>
          <a:lstStyle/>
          <a:p>
            <a:r>
              <a:rPr lang="fr-FR" b="1" dirty="0" smtClean="0"/>
              <a:t>Autres exemples</a:t>
            </a:r>
            <a:endParaRPr lang="fr-FR" b="1" dirty="0"/>
          </a:p>
        </p:txBody>
      </p:sp>
      <p:pic>
        <p:nvPicPr>
          <p:cNvPr id="4" name="Espace réservé du contenu 3"/>
          <p:cNvPicPr>
            <a:picLocks noGrp="1" noChangeAspect="1"/>
          </p:cNvPicPr>
          <p:nvPr>
            <p:ph idx="1"/>
          </p:nvPr>
        </p:nvPicPr>
        <p:blipFill>
          <a:blip r:embed="rId3"/>
          <a:stretch>
            <a:fillRect/>
          </a:stretch>
        </p:blipFill>
        <p:spPr>
          <a:xfrm>
            <a:off x="224790" y="1293041"/>
            <a:ext cx="5852160" cy="4380759"/>
          </a:xfrm>
          <a:prstGeom prst="rect">
            <a:avLst/>
          </a:prstGeom>
        </p:spPr>
      </p:pic>
      <p:pic>
        <p:nvPicPr>
          <p:cNvPr id="5" name="Image 4"/>
          <p:cNvPicPr>
            <a:picLocks noChangeAspect="1"/>
          </p:cNvPicPr>
          <p:nvPr/>
        </p:nvPicPr>
        <p:blipFill>
          <a:blip r:embed="rId4"/>
          <a:stretch>
            <a:fillRect/>
          </a:stretch>
        </p:blipFill>
        <p:spPr>
          <a:xfrm>
            <a:off x="6137910" y="264873"/>
            <a:ext cx="5810250" cy="4324350"/>
          </a:xfrm>
          <a:prstGeom prst="rect">
            <a:avLst/>
          </a:prstGeom>
        </p:spPr>
      </p:pic>
      <p:sp>
        <p:nvSpPr>
          <p:cNvPr id="6" name="Rectangle 5"/>
          <p:cNvSpPr/>
          <p:nvPr/>
        </p:nvSpPr>
        <p:spPr>
          <a:xfrm>
            <a:off x="348343" y="5871841"/>
            <a:ext cx="5869578" cy="430887"/>
          </a:xfrm>
          <a:prstGeom prst="rect">
            <a:avLst/>
          </a:prstGeom>
        </p:spPr>
        <p:txBody>
          <a:bodyPr wrap="square">
            <a:spAutoFit/>
          </a:bodyPr>
          <a:lstStyle/>
          <a:p>
            <a:r>
              <a:rPr lang="fr-FR" sz="1100" dirty="0">
                <a:hlinkClick r:id="rId5"/>
              </a:rPr>
              <a:t>http://centre-alain-savary.ens-lyon.fr/CAS/LECTURE-ECRITURE/pp-comprehension/scenarios-de-formation/visibileo-une-exemple-de-canevas-a-partir-dun-loup-si-bete</a:t>
            </a:r>
            <a:endParaRPr lang="fr-FR" sz="1100" dirty="0"/>
          </a:p>
        </p:txBody>
      </p:sp>
      <p:sp>
        <p:nvSpPr>
          <p:cNvPr id="7" name="Rectangle 6"/>
          <p:cNvSpPr/>
          <p:nvPr/>
        </p:nvSpPr>
        <p:spPr>
          <a:xfrm>
            <a:off x="6557554" y="2967334"/>
            <a:ext cx="5329646" cy="2308324"/>
          </a:xfrm>
          <a:prstGeom prst="rect">
            <a:avLst/>
          </a:prstGeom>
        </p:spPr>
        <p:txBody>
          <a:bodyPr wrap="square">
            <a:spAutoFit/>
          </a:bodyPr>
          <a:lstStyle/>
          <a:p>
            <a:endParaRPr lang="fr-FR" dirty="0" smtClean="0">
              <a:hlinkClick r:id="rId6"/>
            </a:endParaRPr>
          </a:p>
          <a:p>
            <a:endParaRPr lang="fr-FR" dirty="0">
              <a:hlinkClick r:id="rId6"/>
            </a:endParaRPr>
          </a:p>
          <a:p>
            <a:endParaRPr lang="fr-FR" dirty="0" smtClean="0">
              <a:hlinkClick r:id="rId6"/>
            </a:endParaRPr>
          </a:p>
          <a:p>
            <a:endParaRPr lang="fr-FR" dirty="0">
              <a:hlinkClick r:id="rId6"/>
            </a:endParaRPr>
          </a:p>
          <a:p>
            <a:endParaRPr lang="fr-FR" dirty="0" smtClean="0">
              <a:hlinkClick r:id="rId6"/>
            </a:endParaRPr>
          </a:p>
          <a:p>
            <a:endParaRPr lang="fr-FR" dirty="0">
              <a:hlinkClick r:id="rId6"/>
            </a:endParaRPr>
          </a:p>
          <a:p>
            <a:endParaRPr lang="fr-FR" dirty="0" smtClean="0">
              <a:hlinkClick r:id="rId6"/>
            </a:endParaRPr>
          </a:p>
          <a:p>
            <a:endParaRPr lang="fr-FR" dirty="0">
              <a:hlinkClick r:id="rId6"/>
            </a:endParaRPr>
          </a:p>
        </p:txBody>
      </p:sp>
      <p:sp>
        <p:nvSpPr>
          <p:cNvPr id="8" name="ZoneTexte 7"/>
          <p:cNvSpPr txBox="1"/>
          <p:nvPr/>
        </p:nvSpPr>
        <p:spPr>
          <a:xfrm>
            <a:off x="6137910" y="4981303"/>
            <a:ext cx="6054090" cy="1169551"/>
          </a:xfrm>
          <a:prstGeom prst="rect">
            <a:avLst/>
          </a:prstGeom>
          <a:noFill/>
        </p:spPr>
        <p:txBody>
          <a:bodyPr wrap="square" rtlCol="0">
            <a:spAutoFit/>
          </a:bodyPr>
          <a:lstStyle/>
          <a:p>
            <a:endParaRPr lang="fr-FR" sz="1400" dirty="0" smtClean="0"/>
          </a:p>
          <a:p>
            <a:endParaRPr lang="fr-FR" sz="1400" dirty="0"/>
          </a:p>
          <a:p>
            <a:r>
              <a:rPr lang="fr-FR" sz="1400" dirty="0" smtClean="0"/>
              <a:t>Situations de classe</a:t>
            </a:r>
          </a:p>
          <a:p>
            <a:r>
              <a:rPr lang="fr-FR" sz="1400" dirty="0"/>
              <a:t>Une </a:t>
            </a:r>
            <a:r>
              <a:rPr lang="fr-FR" sz="1400" dirty="0">
                <a:hlinkClick r:id="rId7"/>
              </a:rPr>
              <a:t>situation de GS</a:t>
            </a:r>
            <a:r>
              <a:rPr lang="fr-FR" sz="1400" dirty="0"/>
              <a:t> à partir de l'album </a:t>
            </a:r>
            <a:r>
              <a:rPr lang="fr-FR" sz="1400" i="1" dirty="0"/>
              <a:t>C'était un loup si </a:t>
            </a:r>
            <a:r>
              <a:rPr lang="fr-FR" sz="1400" i="1" dirty="0" smtClean="0"/>
              <a:t>bête</a:t>
            </a:r>
            <a:r>
              <a:rPr lang="fr-FR" sz="1400" dirty="0"/>
              <a:t> de </a:t>
            </a:r>
            <a:r>
              <a:rPr lang="fr-FR" sz="1400" dirty="0" err="1"/>
              <a:t>Natha</a:t>
            </a:r>
            <a:r>
              <a:rPr lang="fr-FR" sz="1400" dirty="0"/>
              <a:t> </a:t>
            </a:r>
            <a:r>
              <a:rPr lang="fr-FR" sz="1400" dirty="0" err="1" smtClean="0"/>
              <a:t>Caputo</a:t>
            </a:r>
            <a:endParaRPr lang="fr-FR" sz="1400" dirty="0" smtClean="0"/>
          </a:p>
          <a:p>
            <a:r>
              <a:rPr lang="fr-FR" sz="1400" dirty="0"/>
              <a:t>Une </a:t>
            </a:r>
            <a:r>
              <a:rPr lang="fr-FR" sz="1400" dirty="0">
                <a:hlinkClick r:id="rId8"/>
              </a:rPr>
              <a:t>situation de CP</a:t>
            </a:r>
            <a:r>
              <a:rPr lang="fr-FR" sz="1400" dirty="0"/>
              <a:t> à partir de l'album </a:t>
            </a:r>
            <a:r>
              <a:rPr lang="fr-FR" sz="1400" i="1" dirty="0"/>
              <a:t>C'était un loup si bête</a:t>
            </a:r>
            <a:r>
              <a:rPr lang="fr-FR" sz="1400" dirty="0"/>
              <a:t> de </a:t>
            </a:r>
            <a:r>
              <a:rPr lang="fr-FR" sz="1400" dirty="0" err="1"/>
              <a:t>Natha</a:t>
            </a:r>
            <a:r>
              <a:rPr lang="fr-FR" sz="1400" dirty="0"/>
              <a:t> </a:t>
            </a:r>
            <a:r>
              <a:rPr lang="fr-FR" sz="1400" dirty="0" err="1"/>
              <a:t>Caputo</a:t>
            </a:r>
            <a:endParaRPr lang="fr-FR" sz="1400" dirty="0"/>
          </a:p>
        </p:txBody>
      </p:sp>
    </p:spTree>
    <p:extLst>
      <p:ext uri="{BB962C8B-B14F-4D97-AF65-F5344CB8AC3E}">
        <p14:creationId xmlns:p14="http://schemas.microsoft.com/office/powerpoint/2010/main" val="8562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cadre didactique</a:t>
            </a:r>
            <a:endParaRPr lang="fr-FR" b="1" dirty="0"/>
          </a:p>
        </p:txBody>
      </p:sp>
      <p:pic>
        <p:nvPicPr>
          <p:cNvPr id="4" name="Espace réservé du contenu 3"/>
          <p:cNvPicPr>
            <a:picLocks noGrp="1" noChangeAspect="1"/>
          </p:cNvPicPr>
          <p:nvPr>
            <p:ph idx="1"/>
          </p:nvPr>
        </p:nvPicPr>
        <p:blipFill>
          <a:blip r:embed="rId3"/>
          <a:stretch>
            <a:fillRect/>
          </a:stretch>
        </p:blipFill>
        <p:spPr>
          <a:xfrm>
            <a:off x="3138298" y="1846263"/>
            <a:ext cx="5975730" cy="4022725"/>
          </a:xfrm>
          <a:prstGeom prst="rect">
            <a:avLst/>
          </a:prstGeom>
        </p:spPr>
      </p:pic>
    </p:spTree>
    <p:extLst>
      <p:ext uri="{BB962C8B-B14F-4D97-AF65-F5344CB8AC3E}">
        <p14:creationId xmlns:p14="http://schemas.microsoft.com/office/powerpoint/2010/main" val="286075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stretch>
            <a:fillRect/>
          </a:stretch>
        </p:blipFill>
        <p:spPr>
          <a:xfrm>
            <a:off x="3307319" y="1846263"/>
            <a:ext cx="5637687" cy="4022725"/>
          </a:xfrm>
          <a:prstGeom prst="rect">
            <a:avLst/>
          </a:prstGeom>
        </p:spPr>
      </p:pic>
    </p:spTree>
    <p:extLst>
      <p:ext uri="{BB962C8B-B14F-4D97-AF65-F5344CB8AC3E}">
        <p14:creationId xmlns:p14="http://schemas.microsoft.com/office/powerpoint/2010/main" val="39475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Séance d’enseignement: la lecture pas à pas</a:t>
            </a:r>
            <a:endParaRPr lang="fr-FR" b="1" dirty="0"/>
          </a:p>
        </p:txBody>
      </p:sp>
      <p:pic>
        <p:nvPicPr>
          <p:cNvPr id="4" name="Espace réservé du contenu 3"/>
          <p:cNvPicPr>
            <a:picLocks noGrp="1" noChangeAspect="1"/>
          </p:cNvPicPr>
          <p:nvPr>
            <p:ph idx="1"/>
          </p:nvPr>
        </p:nvPicPr>
        <p:blipFill>
          <a:blip r:embed="rId3"/>
          <a:stretch>
            <a:fillRect/>
          </a:stretch>
        </p:blipFill>
        <p:spPr>
          <a:xfrm>
            <a:off x="2534195" y="1825624"/>
            <a:ext cx="6644672" cy="4689339"/>
          </a:xfrm>
          <a:prstGeom prst="rect">
            <a:avLst/>
          </a:prstGeom>
        </p:spPr>
      </p:pic>
    </p:spTree>
    <p:extLst>
      <p:ext uri="{BB962C8B-B14F-4D97-AF65-F5344CB8AC3E}">
        <p14:creationId xmlns:p14="http://schemas.microsoft.com/office/powerpoint/2010/main" val="26192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Préparation - choix du texte et travail préalable par l'</a:t>
            </a:r>
            <a:r>
              <a:rPr lang="fr-FR" b="1" dirty="0" err="1"/>
              <a:t>enseignant·e</a:t>
            </a:r>
            <a:r>
              <a:rPr lang="fr-FR" b="1" dirty="0"/>
              <a:t/>
            </a:r>
            <a:br>
              <a:rPr lang="fr-FR" b="1" dirty="0"/>
            </a:br>
            <a:endParaRPr lang="fr-FR" dirty="0"/>
          </a:p>
        </p:txBody>
      </p:sp>
      <p:sp>
        <p:nvSpPr>
          <p:cNvPr id="3" name="Espace réservé du contenu 2"/>
          <p:cNvSpPr>
            <a:spLocks noGrp="1"/>
          </p:cNvSpPr>
          <p:nvPr>
            <p:ph idx="1"/>
          </p:nvPr>
        </p:nvSpPr>
        <p:spPr/>
        <p:txBody>
          <a:bodyPr/>
          <a:lstStyle/>
          <a:p>
            <a:r>
              <a:rPr lang="fr-FR" dirty="0" smtClean="0"/>
              <a:t>Choisir </a:t>
            </a:r>
            <a:r>
              <a:rPr lang="fr-FR" dirty="0"/>
              <a:t>un texte court, ou un texte qui sera lu par dévoilement progressif. Ce peut être un passage au cours d’une lecture longue.</a:t>
            </a:r>
          </a:p>
          <a:p>
            <a:pPr marL="0" indent="0">
              <a:buNone/>
            </a:pPr>
            <a:r>
              <a:rPr lang="fr-FR" dirty="0" smtClean="0"/>
              <a:t>                                                                            </a:t>
            </a:r>
            <a:endParaRPr lang="fr-FR" dirty="0"/>
          </a:p>
          <a:p>
            <a:pPr marL="0" indent="0">
              <a:buNone/>
            </a:pPr>
            <a:r>
              <a:rPr lang="fr-FR" dirty="0" smtClean="0"/>
              <a:t> </a:t>
            </a:r>
            <a:endParaRPr lang="fr-FR" dirty="0"/>
          </a:p>
        </p:txBody>
      </p:sp>
      <p:pic>
        <p:nvPicPr>
          <p:cNvPr id="4" name="Image 3"/>
          <p:cNvPicPr>
            <a:picLocks noChangeAspect="1"/>
          </p:cNvPicPr>
          <p:nvPr/>
        </p:nvPicPr>
        <p:blipFill>
          <a:blip r:embed="rId3"/>
          <a:stretch>
            <a:fillRect/>
          </a:stretch>
        </p:blipFill>
        <p:spPr>
          <a:xfrm>
            <a:off x="1082040" y="3755572"/>
            <a:ext cx="3810000" cy="3048000"/>
          </a:xfrm>
          <a:prstGeom prst="rect">
            <a:avLst/>
          </a:prstGeom>
        </p:spPr>
      </p:pic>
      <p:pic>
        <p:nvPicPr>
          <p:cNvPr id="5" name="Image 4"/>
          <p:cNvPicPr>
            <a:picLocks noChangeAspect="1"/>
          </p:cNvPicPr>
          <p:nvPr/>
        </p:nvPicPr>
        <p:blipFill>
          <a:blip r:embed="rId4"/>
          <a:stretch>
            <a:fillRect/>
          </a:stretch>
        </p:blipFill>
        <p:spPr>
          <a:xfrm>
            <a:off x="6566263" y="2354037"/>
            <a:ext cx="3810000" cy="3086100"/>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4181117072"/>
              </p:ext>
            </p:extLst>
          </p:nvPr>
        </p:nvGraphicFramePr>
        <p:xfrm>
          <a:off x="191589" y="2708367"/>
          <a:ext cx="5275217" cy="1188720"/>
        </p:xfrm>
        <a:graphic>
          <a:graphicData uri="http://schemas.openxmlformats.org/drawingml/2006/table">
            <a:tbl>
              <a:tblPr/>
              <a:tblGrid>
                <a:gridCol w="5275217">
                  <a:extLst>
                    <a:ext uri="{9D8B030D-6E8A-4147-A177-3AD203B41FA5}">
                      <a16:colId xmlns:a16="http://schemas.microsoft.com/office/drawing/2014/main" val="20000"/>
                    </a:ext>
                  </a:extLst>
                </a:gridCol>
              </a:tblGrid>
              <a:tr h="957942">
                <a:tc>
                  <a:txBody>
                    <a:bodyPr/>
                    <a:lstStyle/>
                    <a:p>
                      <a:pPr algn="just" fontAlgn="t"/>
                      <a:r>
                        <a:rPr lang="fr-FR" b="1" dirty="0">
                          <a:effectLst/>
                        </a:rPr>
                        <a:t>Pour les élèves</a:t>
                      </a:r>
                      <a:r>
                        <a:rPr lang="fr-FR" dirty="0">
                          <a:effectLst/>
                        </a:rPr>
                        <a:t> :</a:t>
                      </a:r>
                    </a:p>
                    <a:p>
                      <a:pPr algn="just" fontAlgn="t"/>
                      <a:r>
                        <a:rPr lang="fr-FR" dirty="0">
                          <a:effectLst/>
                        </a:rPr>
                        <a:t>- Se demander ce qu’il y a à comprendre dans cette histoire ?</a:t>
                      </a:r>
                    </a:p>
                    <a:p>
                      <a:pPr algn="just" fontAlgn="t"/>
                      <a:r>
                        <a:rPr lang="fr-FR" dirty="0">
                          <a:effectLst/>
                        </a:rPr>
                        <a:t>- Quels sont les nœuds sémantiques ?</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8" name="ZoneTexte 7"/>
          <p:cNvSpPr txBox="1"/>
          <p:nvPr/>
        </p:nvSpPr>
        <p:spPr>
          <a:xfrm>
            <a:off x="5669280" y="5440137"/>
            <a:ext cx="6392091" cy="923330"/>
          </a:xfrm>
          <a:prstGeom prst="rect">
            <a:avLst/>
          </a:prstGeom>
          <a:noFill/>
        </p:spPr>
        <p:txBody>
          <a:bodyPr wrap="square" rtlCol="0">
            <a:spAutoFit/>
          </a:bodyPr>
          <a:lstStyle/>
          <a:p>
            <a:r>
              <a:rPr lang="fr-FR" b="1" dirty="0"/>
              <a:t>Pour l'</a:t>
            </a:r>
            <a:r>
              <a:rPr lang="fr-FR" b="1" dirty="0" err="1"/>
              <a:t>enseignante·e</a:t>
            </a:r>
            <a:r>
              <a:rPr lang="fr-FR" dirty="0"/>
              <a:t> :</a:t>
            </a:r>
          </a:p>
          <a:p>
            <a:r>
              <a:rPr lang="fr-FR" dirty="0"/>
              <a:t>- Se demander ce que les élèves doivent </a:t>
            </a:r>
            <a:r>
              <a:rPr lang="fr-FR" dirty="0" smtClean="0"/>
              <a:t>comprendre et </a:t>
            </a:r>
            <a:r>
              <a:rPr lang="fr-FR" dirty="0"/>
              <a:t>ce qu’on va mettre en place pour accompagner leur compréhension</a:t>
            </a:r>
          </a:p>
        </p:txBody>
      </p:sp>
    </p:spTree>
    <p:extLst>
      <p:ext uri="{BB962C8B-B14F-4D97-AF65-F5344CB8AC3E}">
        <p14:creationId xmlns:p14="http://schemas.microsoft.com/office/powerpoint/2010/main" val="378518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845511"/>
          </a:xfrm>
        </p:spPr>
        <p:txBody>
          <a:bodyPr/>
          <a:lstStyle/>
          <a:p>
            <a:r>
              <a:rPr lang="fr-FR" b="1" dirty="0" smtClean="0"/>
              <a:t>Séance en classe</a:t>
            </a:r>
            <a:endParaRPr lang="fr-FR"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89993185"/>
              </p:ext>
            </p:extLst>
          </p:nvPr>
        </p:nvGraphicFramePr>
        <p:xfrm>
          <a:off x="838200" y="1428206"/>
          <a:ext cx="10515600" cy="4810899"/>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505097">
                <a:tc>
                  <a:txBody>
                    <a:bodyPr/>
                    <a:lstStyle/>
                    <a:p>
                      <a:endParaRPr lang="fr-FR" dirty="0"/>
                    </a:p>
                  </a:txBody>
                  <a:tcPr/>
                </a:tc>
                <a:tc>
                  <a:txBody>
                    <a:bodyPr/>
                    <a:lstStyle/>
                    <a:p>
                      <a:r>
                        <a:rPr lang="fr-FR" b="1" dirty="0" smtClean="0"/>
                        <a:t>L'</a:t>
                      </a:r>
                      <a:r>
                        <a:rPr lang="fr-FR" b="1" dirty="0" err="1" smtClean="0"/>
                        <a:t>enseignant·e</a:t>
                      </a:r>
                      <a:endParaRPr lang="fr-FR" dirty="0"/>
                    </a:p>
                  </a:txBody>
                  <a:tcPr/>
                </a:tc>
                <a:tc>
                  <a:txBody>
                    <a:bodyPr/>
                    <a:lstStyle/>
                    <a:p>
                      <a:r>
                        <a:rPr lang="fr-FR" b="1" dirty="0" smtClean="0"/>
                        <a:t>L'élève</a:t>
                      </a:r>
                      <a:endParaRPr lang="fr-FR" dirty="0"/>
                    </a:p>
                  </a:txBody>
                  <a:tcPr/>
                </a:tc>
                <a:extLst>
                  <a:ext uri="{0D108BD9-81ED-4DB2-BD59-A6C34878D82A}">
                    <a16:rowId xmlns:a16="http://schemas.microsoft.com/office/drawing/2014/main" val="10000"/>
                  </a:ext>
                </a:extLst>
              </a:tr>
              <a:tr h="1227908">
                <a:tc>
                  <a:txBody>
                    <a:bodyPr/>
                    <a:lstStyle/>
                    <a:p>
                      <a:r>
                        <a:rPr lang="fr-FR" sz="1200" b="1" dirty="0" smtClean="0"/>
                        <a:t>Temps 1 : </a:t>
                      </a:r>
                      <a:endParaRPr lang="fr-FR" sz="1200" dirty="0" smtClean="0"/>
                    </a:p>
                    <a:p>
                      <a:r>
                        <a:rPr lang="fr-FR" sz="1200" b="1" dirty="0" smtClean="0"/>
                        <a:t>Clarification</a:t>
                      </a:r>
                      <a:r>
                        <a:rPr lang="fr-FR" sz="1200" dirty="0" smtClean="0"/>
                        <a:t/>
                      </a:r>
                      <a:br>
                        <a:rPr lang="fr-FR" sz="1200" dirty="0" smtClean="0"/>
                      </a:br>
                      <a:r>
                        <a:rPr lang="fr-FR" sz="1200" dirty="0" smtClean="0"/>
                        <a:t> </a:t>
                      </a:r>
                      <a:br>
                        <a:rPr lang="fr-FR" sz="1200" dirty="0" smtClean="0"/>
                      </a:br>
                      <a:r>
                        <a:rPr lang="fr-FR" sz="1200" dirty="0" smtClean="0"/>
                        <a:t>- Clarifier la tâche</a:t>
                      </a:r>
                    </a:p>
                    <a:p>
                      <a:r>
                        <a:rPr lang="fr-FR" sz="1200" dirty="0" smtClean="0"/>
                        <a:t>- Mobiliser la mémoire  didactique</a:t>
                      </a:r>
                    </a:p>
                    <a:p>
                      <a:r>
                        <a:rPr lang="fr-FR" sz="1200" dirty="0" smtClean="0"/>
                        <a:t>- Présenter ou rappeler l’histoire</a:t>
                      </a:r>
                    </a:p>
                    <a:p>
                      <a:endParaRPr lang="fr-FR" sz="1200" dirty="0"/>
                    </a:p>
                  </a:txBody>
                  <a:tcPr/>
                </a:tc>
                <a:tc>
                  <a:txBody>
                    <a:bodyPr/>
                    <a:lstStyle/>
                    <a:p>
                      <a:r>
                        <a:rPr lang="fr-FR" sz="1200" dirty="0" smtClean="0"/>
                        <a:t>-rappelle l’activité,</a:t>
                      </a:r>
                    </a:p>
                    <a:p>
                      <a:r>
                        <a:rPr lang="fr-FR" sz="1200" dirty="0" smtClean="0"/>
                        <a:t>-rappelle ce que l’on sait déjà faire,</a:t>
                      </a:r>
                    </a:p>
                    <a:p>
                      <a:r>
                        <a:rPr lang="fr-FR" sz="1200" dirty="0" smtClean="0"/>
                        <a:t>-présente le début de l’histoire et les personnages si besoin,</a:t>
                      </a:r>
                    </a:p>
                    <a:p>
                      <a:r>
                        <a:rPr lang="fr-FR" sz="1200" dirty="0" smtClean="0"/>
                        <a:t>-ouvre un horizon d’attente.</a:t>
                      </a:r>
                      <a:endParaRPr lang="fr-FR" sz="1200" dirty="0"/>
                    </a:p>
                  </a:txBody>
                  <a:tcPr/>
                </a:tc>
                <a:tc>
                  <a:txBody>
                    <a:bodyPr/>
                    <a:lstStyle/>
                    <a:p>
                      <a:r>
                        <a:rPr lang="fr-FR" sz="1200" dirty="0" smtClean="0">
                          <a:effectLst/>
                        </a:rPr>
                        <a:t>-se projette dans la tâche,</a:t>
                      </a:r>
                    </a:p>
                    <a:p>
                      <a:r>
                        <a:rPr lang="fr-FR" sz="1200" dirty="0" smtClean="0">
                          <a:effectLst/>
                        </a:rPr>
                        <a:t>-anticipe l’activité qu’il aura à mener,</a:t>
                      </a:r>
                    </a:p>
                    <a:p>
                      <a:r>
                        <a:rPr lang="fr-FR" sz="1200" dirty="0" smtClean="0">
                          <a:effectLst/>
                        </a:rPr>
                        <a:t>-commence à élaborer une représentation mentale,</a:t>
                      </a:r>
                    </a:p>
                    <a:p>
                      <a:r>
                        <a:rPr lang="fr-FR" sz="1200" dirty="0" smtClean="0">
                          <a:effectLst/>
                        </a:rPr>
                        <a:t>-mobilise ses connaissances.</a:t>
                      </a:r>
                    </a:p>
                    <a:p>
                      <a:endParaRPr lang="fr-FR" sz="1200" dirty="0"/>
                    </a:p>
                  </a:txBody>
                  <a:tcPr/>
                </a:tc>
                <a:extLst>
                  <a:ext uri="{0D108BD9-81ED-4DB2-BD59-A6C34878D82A}">
                    <a16:rowId xmlns:a16="http://schemas.microsoft.com/office/drawing/2014/main" val="10001"/>
                  </a:ext>
                </a:extLst>
              </a:tr>
              <a:tr h="1667691">
                <a:tc>
                  <a:txBody>
                    <a:bodyPr/>
                    <a:lstStyle/>
                    <a:p>
                      <a:r>
                        <a:rPr lang="fr-FR" sz="1200" b="1" dirty="0" smtClean="0"/>
                        <a:t>Temps 2 : </a:t>
                      </a:r>
                      <a:endParaRPr lang="fr-FR" sz="1200" dirty="0" smtClean="0"/>
                    </a:p>
                    <a:p>
                      <a:r>
                        <a:rPr lang="fr-FR" sz="1200" b="1" dirty="0" smtClean="0"/>
                        <a:t>Lecture et construction du </a:t>
                      </a:r>
                      <a:r>
                        <a:rPr lang="fr-FR" sz="1200" b="1" i="1" dirty="0" err="1" smtClean="0"/>
                        <a:t>Visibiléo</a:t>
                      </a:r>
                      <a:r>
                        <a:rPr lang="fr-FR" sz="1200" dirty="0" smtClean="0"/>
                        <a:t/>
                      </a:r>
                      <a:br>
                        <a:rPr lang="fr-FR" sz="1200" dirty="0" smtClean="0"/>
                      </a:br>
                      <a:r>
                        <a:rPr lang="fr-FR" sz="1200" dirty="0" smtClean="0"/>
                        <a:t> </a:t>
                      </a:r>
                      <a:br>
                        <a:rPr lang="fr-FR" sz="1200" dirty="0" smtClean="0"/>
                      </a:br>
                      <a:r>
                        <a:rPr lang="fr-FR" sz="1200" b="0" i="0" kern="1200" dirty="0" smtClean="0">
                          <a:solidFill>
                            <a:schemeClr val="dk1"/>
                          </a:solidFill>
                          <a:effectLst/>
                          <a:latin typeface="+mn-lt"/>
                          <a:ea typeface="+mn-ea"/>
                          <a:cs typeface="+mn-cs"/>
                        </a:rPr>
                        <a:t>- Lecture et arrêts. </a:t>
                      </a:r>
                      <a:r>
                        <a:rPr lang="fr-FR" sz="1200" dirty="0" smtClean="0"/>
                        <a:t/>
                      </a:r>
                      <a:br>
                        <a:rPr lang="fr-FR" sz="1200" dirty="0" smtClean="0"/>
                      </a:br>
                      <a:r>
                        <a:rPr lang="fr-FR" sz="1200" b="0" i="0" kern="1200" dirty="0" smtClean="0">
                          <a:solidFill>
                            <a:schemeClr val="dk1"/>
                          </a:solidFill>
                          <a:effectLst/>
                          <a:latin typeface="+mn-lt"/>
                          <a:ea typeface="+mn-ea"/>
                          <a:cs typeface="+mn-cs"/>
                        </a:rPr>
                        <a:t>- Questions </a:t>
                      </a:r>
                      <a:r>
                        <a:rPr lang="fr-FR" sz="1200" b="0" i="0" kern="1200" dirty="0" err="1" smtClean="0">
                          <a:solidFill>
                            <a:schemeClr val="dk1"/>
                          </a:solidFill>
                          <a:effectLst/>
                          <a:latin typeface="+mn-lt"/>
                          <a:ea typeface="+mn-ea"/>
                          <a:cs typeface="+mn-cs"/>
                        </a:rPr>
                        <a:t>inférentielles</a:t>
                      </a:r>
                      <a:r>
                        <a:rPr lang="fr-FR" sz="1200" b="0" i="0" kern="1200" dirty="0" smtClean="0">
                          <a:solidFill>
                            <a:schemeClr val="dk1"/>
                          </a:solidFill>
                          <a:effectLst/>
                          <a:latin typeface="+mn-lt"/>
                          <a:ea typeface="+mn-ea"/>
                          <a:cs typeface="+mn-cs"/>
                        </a:rPr>
                        <a:t>.</a:t>
                      </a:r>
                      <a:r>
                        <a:rPr lang="fr-FR" sz="1200" dirty="0" smtClean="0"/>
                        <a:t/>
                      </a:r>
                      <a:br>
                        <a:rPr lang="fr-FR" sz="1200" dirty="0" smtClean="0"/>
                      </a:br>
                      <a:r>
                        <a:rPr lang="fr-FR" sz="1200" b="0" i="0" kern="1200" dirty="0" smtClean="0">
                          <a:solidFill>
                            <a:schemeClr val="dk1"/>
                          </a:solidFill>
                          <a:effectLst/>
                          <a:latin typeface="+mn-lt"/>
                          <a:ea typeface="+mn-ea"/>
                          <a:cs typeface="+mn-cs"/>
                        </a:rPr>
                        <a:t>- Questions de justification.</a:t>
                      </a:r>
                      <a:r>
                        <a:rPr lang="fr-FR" sz="1200" dirty="0" smtClean="0"/>
                        <a:t/>
                      </a:r>
                      <a:br>
                        <a:rPr lang="fr-FR" sz="1200" dirty="0" smtClean="0"/>
                      </a:br>
                      <a:r>
                        <a:rPr lang="fr-FR" sz="1200" b="0" i="0" kern="1200" dirty="0" smtClean="0">
                          <a:solidFill>
                            <a:schemeClr val="dk1"/>
                          </a:solidFill>
                          <a:effectLst/>
                          <a:latin typeface="+mn-lt"/>
                          <a:ea typeface="+mn-ea"/>
                          <a:cs typeface="+mn-cs"/>
                        </a:rPr>
                        <a:t>- Traitement des hypothèses.</a:t>
                      </a:r>
                      <a:endParaRPr lang="fr-FR" sz="1200" dirty="0" smtClean="0"/>
                    </a:p>
                    <a:p>
                      <a:endParaRPr lang="fr-FR" sz="1200" dirty="0"/>
                    </a:p>
                  </a:txBody>
                  <a:tcPr/>
                </a:tc>
                <a:tc>
                  <a:txBody>
                    <a:bodyPr/>
                    <a:lstStyle/>
                    <a:p>
                      <a:r>
                        <a:rPr lang="fr-FR" sz="1200" b="0" i="0" kern="1200" dirty="0" smtClean="0">
                          <a:solidFill>
                            <a:schemeClr val="dk1"/>
                          </a:solidFill>
                          <a:effectLst/>
                          <a:latin typeface="+mn-lt"/>
                          <a:ea typeface="+mn-ea"/>
                          <a:cs typeface="+mn-cs"/>
                        </a:rPr>
                        <a:t>-lit et s’arrête pour poser une question </a:t>
                      </a:r>
                      <a:r>
                        <a:rPr lang="fr-FR" sz="1200" b="0" i="0" kern="1200" dirty="0" err="1" smtClean="0">
                          <a:solidFill>
                            <a:schemeClr val="dk1"/>
                          </a:solidFill>
                          <a:effectLst/>
                          <a:latin typeface="+mn-lt"/>
                          <a:ea typeface="+mn-ea"/>
                          <a:cs typeface="+mn-cs"/>
                        </a:rPr>
                        <a:t>inférentielle</a:t>
                      </a:r>
                      <a:r>
                        <a:rPr lang="fr-FR" sz="1200" b="0" i="0" kern="1200" dirty="0" smtClean="0">
                          <a:solidFill>
                            <a:schemeClr val="dk1"/>
                          </a:solidFill>
                          <a:effectLst/>
                          <a:latin typeface="+mn-lt"/>
                          <a:ea typeface="+mn-ea"/>
                          <a:cs typeface="+mn-cs"/>
                        </a:rPr>
                        <a:t>,</a:t>
                      </a:r>
                    </a:p>
                    <a:p>
                      <a:r>
                        <a:rPr lang="fr-FR" sz="1200" b="0" i="0" kern="1200" dirty="0" smtClean="0">
                          <a:solidFill>
                            <a:schemeClr val="dk1"/>
                          </a:solidFill>
                          <a:effectLst/>
                          <a:latin typeface="+mn-lt"/>
                          <a:ea typeface="+mn-ea"/>
                          <a:cs typeface="+mn-cs"/>
                        </a:rPr>
                        <a:t>-recueille les hypothèses et fait justifier certaines  propositions : « Qu’est-ce qui te permet de … »,</a:t>
                      </a:r>
                    </a:p>
                    <a:p>
                      <a:r>
                        <a:rPr lang="fr-FR" sz="1200" b="0" i="0" kern="1200" dirty="0" smtClean="0">
                          <a:solidFill>
                            <a:schemeClr val="dk1"/>
                          </a:solidFill>
                          <a:effectLst/>
                          <a:latin typeface="+mn-lt"/>
                          <a:ea typeface="+mn-ea"/>
                          <a:cs typeface="+mn-cs"/>
                        </a:rPr>
                        <a:t>-discute les hypothèses irrecevables mais ne valide pas, c’est la suite de la lecture qui valide,</a:t>
                      </a:r>
                    </a:p>
                    <a:p>
                      <a:r>
                        <a:rPr lang="fr-FR" sz="1200" b="0" i="0" kern="1200" dirty="0" smtClean="0">
                          <a:solidFill>
                            <a:schemeClr val="dk1"/>
                          </a:solidFill>
                          <a:effectLst/>
                          <a:latin typeface="+mn-lt"/>
                          <a:ea typeface="+mn-ea"/>
                          <a:cs typeface="+mn-cs"/>
                        </a:rPr>
                        <a:t>-incite à expliquer les procédures mises en œuvre.</a:t>
                      </a:r>
                      <a:endParaRPr lang="fr-FR" sz="1200" b="0" i="0" kern="1200" dirty="0">
                        <a:solidFill>
                          <a:schemeClr val="dk1"/>
                        </a:solidFill>
                        <a:effectLst/>
                        <a:latin typeface="+mn-lt"/>
                        <a:ea typeface="+mn-ea"/>
                        <a:cs typeface="+mn-cs"/>
                      </a:endParaRPr>
                    </a:p>
                  </a:txBody>
                  <a:tcPr/>
                </a:tc>
                <a:tc>
                  <a:txBody>
                    <a:bodyPr/>
                    <a:lstStyle/>
                    <a:p>
                      <a:r>
                        <a:rPr lang="fr-FR" sz="1200" b="0" i="0" kern="1200" dirty="0" smtClean="0">
                          <a:solidFill>
                            <a:schemeClr val="dk1"/>
                          </a:solidFill>
                          <a:effectLst/>
                          <a:latin typeface="+mn-lt"/>
                          <a:ea typeface="+mn-ea"/>
                          <a:cs typeface="+mn-cs"/>
                        </a:rPr>
                        <a:t>-fait des liens et des inférences pour répondre à la question,</a:t>
                      </a:r>
                    </a:p>
                    <a:p>
                      <a:r>
                        <a:rPr lang="fr-FR" sz="1200" b="0" i="0" kern="1200" dirty="0" smtClean="0">
                          <a:solidFill>
                            <a:schemeClr val="dk1"/>
                          </a:solidFill>
                          <a:effectLst/>
                          <a:latin typeface="+mn-lt"/>
                          <a:ea typeface="+mn-ea"/>
                          <a:cs typeface="+mn-cs"/>
                        </a:rPr>
                        <a:t>-émet des hypothèses,</a:t>
                      </a:r>
                    </a:p>
                    <a:p>
                      <a:r>
                        <a:rPr lang="fr-FR" sz="1200" b="0" i="0" kern="1200" dirty="0" smtClean="0">
                          <a:solidFill>
                            <a:schemeClr val="dk1"/>
                          </a:solidFill>
                          <a:effectLst/>
                          <a:latin typeface="+mn-lt"/>
                          <a:ea typeface="+mn-ea"/>
                          <a:cs typeface="+mn-cs"/>
                        </a:rPr>
                        <a:t>-justifie ses hypothèses,</a:t>
                      </a:r>
                    </a:p>
                    <a:p>
                      <a:r>
                        <a:rPr lang="fr-FR" sz="1200" b="0" i="0" kern="1200" dirty="0" smtClean="0">
                          <a:solidFill>
                            <a:schemeClr val="dk1"/>
                          </a:solidFill>
                          <a:effectLst/>
                          <a:latin typeface="+mn-lt"/>
                          <a:ea typeface="+mn-ea"/>
                          <a:cs typeface="+mn-cs"/>
                        </a:rPr>
                        <a:t>-contrôle la cohérence de sa représentation mentale,</a:t>
                      </a:r>
                    </a:p>
                    <a:p>
                      <a:r>
                        <a:rPr lang="fr-FR" sz="1200" b="0" i="0" kern="1200" dirty="0" smtClean="0">
                          <a:solidFill>
                            <a:schemeClr val="dk1"/>
                          </a:solidFill>
                          <a:effectLst/>
                          <a:latin typeface="+mn-lt"/>
                          <a:ea typeface="+mn-ea"/>
                          <a:cs typeface="+mn-cs"/>
                        </a:rPr>
                        <a:t>-explicite ses procédures de compréhension. </a:t>
                      </a:r>
                      <a:endParaRPr lang="fr-FR" sz="1200" b="0" i="0"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1266511">
                <a:tc>
                  <a:txBody>
                    <a:bodyPr/>
                    <a:lstStyle/>
                    <a:p>
                      <a:r>
                        <a:rPr lang="fr-FR" sz="1200" b="1" dirty="0" smtClean="0"/>
                        <a:t>Temps 3 : </a:t>
                      </a:r>
                      <a:endParaRPr lang="fr-FR" sz="1200" dirty="0" smtClean="0"/>
                    </a:p>
                    <a:p>
                      <a:r>
                        <a:rPr lang="fr-FR" sz="1200" b="1" dirty="0" smtClean="0"/>
                        <a:t>La mémoire didactique</a:t>
                      </a:r>
                      <a:r>
                        <a:rPr lang="fr-FR" sz="1200" dirty="0" smtClean="0"/>
                        <a:t/>
                      </a:r>
                      <a:br>
                        <a:rPr lang="fr-FR" sz="1200" dirty="0" smtClean="0"/>
                      </a:br>
                      <a:r>
                        <a:rPr lang="fr-FR" sz="1200" dirty="0" smtClean="0"/>
                        <a:t/>
                      </a:r>
                      <a:br>
                        <a:rPr lang="fr-FR" sz="1200" dirty="0" smtClean="0"/>
                      </a:br>
                      <a:r>
                        <a:rPr lang="fr-FR" sz="1200" dirty="0" smtClean="0"/>
                        <a:t>- Qu’a-t-on compris et comment ?</a:t>
                      </a:r>
                    </a:p>
                    <a:p>
                      <a:r>
                        <a:rPr lang="fr-FR" sz="1200" dirty="0" smtClean="0"/>
                        <a:t>- Quelles procédures avons-nous utilisées ?</a:t>
                      </a:r>
                    </a:p>
                    <a:p>
                      <a:r>
                        <a:rPr lang="fr-FR" sz="1200" dirty="0" smtClean="0"/>
                        <a:t>- Quels liens établir avec nos expériences de lecture ?</a:t>
                      </a:r>
                    </a:p>
                  </a:txBody>
                  <a:tcPr/>
                </a:tc>
                <a:tc>
                  <a:txBody>
                    <a:bodyPr/>
                    <a:lstStyle/>
                    <a:p>
                      <a:r>
                        <a:rPr lang="fr-FR" sz="1200" dirty="0" smtClean="0"/>
                        <a:t>-s’assure que les élèves ont compris l’histoire,</a:t>
                      </a:r>
                    </a:p>
                    <a:p>
                      <a:r>
                        <a:rPr lang="fr-FR" sz="1200" dirty="0" smtClean="0"/>
                        <a:t>-questionne les élèves sur ce qui vient d’être fait : la démarche,</a:t>
                      </a:r>
                    </a:p>
                    <a:p>
                      <a:r>
                        <a:rPr lang="fr-FR" sz="1200" dirty="0" smtClean="0"/>
                        <a:t>-généralise les procédures / institutionnalise.</a:t>
                      </a:r>
                    </a:p>
                    <a:p>
                      <a:endParaRPr lang="fr-FR" sz="1200" dirty="0"/>
                    </a:p>
                  </a:txBody>
                  <a:tcPr/>
                </a:tc>
                <a:tc>
                  <a:txBody>
                    <a:bodyPr/>
                    <a:lstStyle/>
                    <a:p>
                      <a:r>
                        <a:rPr lang="fr-FR" sz="1200" dirty="0" smtClean="0">
                          <a:effectLst/>
                        </a:rPr>
                        <a:t>-peut redire ce qu’il a compris de l’histoire,</a:t>
                      </a:r>
                    </a:p>
                    <a:p>
                      <a:r>
                        <a:rPr lang="fr-FR" sz="1200" dirty="0" smtClean="0">
                          <a:effectLst/>
                        </a:rPr>
                        <a:t>-explique ce qui a été appris,</a:t>
                      </a:r>
                    </a:p>
                    <a:p>
                      <a:r>
                        <a:rPr lang="fr-FR" sz="1200" dirty="0" smtClean="0">
                          <a:effectLst/>
                        </a:rPr>
                        <a:t>-conserve une mémoire didactique de l’activité.</a:t>
                      </a:r>
                    </a:p>
                    <a:p>
                      <a:endParaRPr lang="fr-F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33693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Après la séance</a:t>
            </a:r>
            <a:br>
              <a:rPr lang="fr-FR" b="1" dirty="0" smtClean="0"/>
            </a:b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Afin de prolonger le travail de compréhension, en particulier avec les élèves les plus fragiles :</a:t>
            </a:r>
            <a:br>
              <a:rPr lang="fr-FR" dirty="0" smtClean="0"/>
            </a:br>
            <a:r>
              <a:rPr lang="fr-FR" dirty="0" smtClean="0"/>
              <a:t/>
            </a:r>
            <a:br>
              <a:rPr lang="fr-FR" dirty="0" smtClean="0"/>
            </a:br>
            <a:endParaRPr lang="fr-FR" dirty="0" smtClean="0"/>
          </a:p>
          <a:p>
            <a:r>
              <a:rPr lang="fr-FR" dirty="0" smtClean="0"/>
              <a:t>Laisser l’album ou le texte à disposition des élèves.</a:t>
            </a:r>
          </a:p>
          <a:p>
            <a:r>
              <a:rPr lang="fr-FR" dirty="0" smtClean="0"/>
              <a:t>Relire l’histoire après quelques jours.</a:t>
            </a:r>
          </a:p>
          <a:p>
            <a:r>
              <a:rPr lang="fr-FR" dirty="0" smtClean="0"/>
              <a:t>Jouer l’histoire (avec des marottes pour les plus jeunes).</a:t>
            </a:r>
          </a:p>
          <a:p>
            <a:r>
              <a:rPr lang="fr-FR" dirty="0" smtClean="0"/>
              <a:t>Faire des rappels de récits.</a:t>
            </a:r>
          </a:p>
          <a:p>
            <a:r>
              <a:rPr lang="fr-FR" dirty="0" smtClean="0"/>
              <a:t>Mener différentes activités autour des personnages, des lieux, etc.</a:t>
            </a:r>
          </a:p>
          <a:p>
            <a:pPr marL="0" indent="0">
              <a:buNone/>
            </a:pPr>
            <a:endParaRPr lang="fr-FR" dirty="0" smtClean="0"/>
          </a:p>
        </p:txBody>
      </p:sp>
    </p:spTree>
    <p:extLst>
      <p:ext uri="{BB962C8B-B14F-4D97-AF65-F5344CB8AC3E}">
        <p14:creationId xmlns:p14="http://schemas.microsoft.com/office/powerpoint/2010/main" val="27689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47477005"/>
              </p:ext>
            </p:extLst>
          </p:nvPr>
        </p:nvGraphicFramePr>
        <p:xfrm>
          <a:off x="838200" y="104503"/>
          <a:ext cx="10515600" cy="602633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87383">
                <a:tc>
                  <a:txBody>
                    <a:bodyPr/>
                    <a:lstStyle/>
                    <a:p>
                      <a:endParaRPr lang="fr-FR" dirty="0"/>
                    </a:p>
                  </a:txBody>
                  <a:tcPr/>
                </a:tc>
                <a:tc>
                  <a:txBody>
                    <a:bodyPr/>
                    <a:lstStyle/>
                    <a:p>
                      <a:endParaRPr lang="fr-FR"/>
                    </a:p>
                  </a:txBody>
                  <a:tcPr/>
                </a:tc>
                <a:extLst>
                  <a:ext uri="{0D108BD9-81ED-4DB2-BD59-A6C34878D82A}">
                    <a16:rowId xmlns:a16="http://schemas.microsoft.com/office/drawing/2014/main" val="10000"/>
                  </a:ext>
                </a:extLst>
              </a:tr>
              <a:tr h="1271451">
                <a:tc>
                  <a:txBody>
                    <a:bodyPr/>
                    <a:lstStyle/>
                    <a:p>
                      <a:endParaRPr lang="fr-FR" dirty="0"/>
                    </a:p>
                  </a:txBody>
                  <a:tcPr/>
                </a:tc>
                <a:tc>
                  <a:txBody>
                    <a:bodyPr/>
                    <a:lstStyle/>
                    <a:p>
                      <a:endParaRPr lang="fr-FR" sz="1600" b="0" i="0" kern="1200" dirty="0" smtClean="0">
                        <a:solidFill>
                          <a:schemeClr val="dk1"/>
                        </a:solidFill>
                        <a:effectLst/>
                        <a:latin typeface="+mn-lt"/>
                        <a:ea typeface="+mn-ea"/>
                        <a:cs typeface="+mn-cs"/>
                      </a:endParaRPr>
                    </a:p>
                    <a:p>
                      <a:r>
                        <a:rPr lang="fr-FR" sz="1600" b="0" i="0" kern="1200" dirty="0" smtClean="0">
                          <a:solidFill>
                            <a:schemeClr val="dk1"/>
                          </a:solidFill>
                          <a:effectLst/>
                          <a:latin typeface="+mn-lt"/>
                          <a:ea typeface="+mn-ea"/>
                          <a:cs typeface="+mn-cs"/>
                        </a:rPr>
                        <a:t>Lecture collective par l'enseignant,</a:t>
                      </a:r>
                    </a:p>
                    <a:p>
                      <a:r>
                        <a:rPr lang="fr-FR" sz="1600" b="0" i="0" kern="1200" dirty="0" smtClean="0">
                          <a:solidFill>
                            <a:schemeClr val="dk1"/>
                          </a:solidFill>
                          <a:effectLst/>
                          <a:latin typeface="+mn-lt"/>
                          <a:ea typeface="+mn-ea"/>
                          <a:cs typeface="+mn-cs"/>
                        </a:rPr>
                        <a:t>le texte ayant été découpé</a:t>
                      </a:r>
                      <a:r>
                        <a:rPr lang="fr-FR" sz="1600" b="0" i="0" kern="1200" baseline="0" dirty="0" smtClean="0">
                          <a:solidFill>
                            <a:schemeClr val="dk1"/>
                          </a:solidFill>
                          <a:effectLst/>
                          <a:latin typeface="+mn-lt"/>
                          <a:ea typeface="+mn-ea"/>
                          <a:cs typeface="+mn-cs"/>
                        </a:rPr>
                        <a:t> </a:t>
                      </a:r>
                      <a:r>
                        <a:rPr lang="fr-FR" sz="1600" b="0" i="0" kern="1200" dirty="0" smtClean="0">
                          <a:solidFill>
                            <a:schemeClr val="dk1"/>
                          </a:solidFill>
                          <a:effectLst/>
                          <a:latin typeface="+mn-lt"/>
                          <a:ea typeface="+mn-ea"/>
                          <a:cs typeface="+mn-cs"/>
                        </a:rPr>
                        <a:t>en fonction des nœuds de compréhension.</a:t>
                      </a:r>
                      <a:endParaRPr lang="fr-FR" sz="1600" b="0" i="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1212744">
                <a:tc>
                  <a:txBody>
                    <a:bodyPr/>
                    <a:lstStyle/>
                    <a:p>
                      <a:endParaRPr lang="fr-FR" dirty="0"/>
                    </a:p>
                  </a:txBody>
                  <a:tcPr/>
                </a:tc>
                <a:tc>
                  <a:txBody>
                    <a:bodyPr/>
                    <a:lstStyle/>
                    <a:p>
                      <a:endParaRPr lang="fr-FR" sz="1600" b="0" i="0" kern="1200" dirty="0" smtClean="0">
                        <a:solidFill>
                          <a:schemeClr val="dk1"/>
                        </a:solidFill>
                        <a:effectLst/>
                        <a:latin typeface="+mn-lt"/>
                        <a:ea typeface="+mn-ea"/>
                        <a:cs typeface="+mn-cs"/>
                      </a:endParaRPr>
                    </a:p>
                    <a:p>
                      <a:r>
                        <a:rPr lang="fr-FR" sz="1600" b="0" i="0" kern="1200" dirty="0" smtClean="0">
                          <a:solidFill>
                            <a:schemeClr val="dk1"/>
                          </a:solidFill>
                          <a:effectLst/>
                          <a:latin typeface="+mn-lt"/>
                          <a:ea typeface="+mn-ea"/>
                          <a:cs typeface="+mn-cs"/>
                        </a:rPr>
                        <a:t>L'enseignant pose une</a:t>
                      </a:r>
                      <a:r>
                        <a:rPr lang="fr-FR" sz="1600" b="0" i="0" kern="1200" baseline="0" dirty="0" smtClean="0">
                          <a:solidFill>
                            <a:schemeClr val="dk1"/>
                          </a:solidFill>
                          <a:effectLst/>
                          <a:latin typeface="+mn-lt"/>
                          <a:ea typeface="+mn-ea"/>
                          <a:cs typeface="+mn-cs"/>
                        </a:rPr>
                        <a:t> </a:t>
                      </a:r>
                      <a:r>
                        <a:rPr lang="fr-FR" sz="1600" b="0" i="0" kern="1200" dirty="0" smtClean="0">
                          <a:solidFill>
                            <a:schemeClr val="dk1"/>
                          </a:solidFill>
                          <a:effectLst/>
                          <a:latin typeface="+mn-lt"/>
                          <a:ea typeface="+mn-ea"/>
                          <a:cs typeface="+mn-cs"/>
                        </a:rPr>
                        <a:t>question </a:t>
                      </a:r>
                      <a:r>
                        <a:rPr lang="fr-FR" sz="1600" b="0" i="0" kern="1200" dirty="0" err="1" smtClean="0">
                          <a:solidFill>
                            <a:schemeClr val="dk1"/>
                          </a:solidFill>
                          <a:effectLst/>
                          <a:latin typeface="+mn-lt"/>
                          <a:ea typeface="+mn-ea"/>
                          <a:cs typeface="+mn-cs"/>
                        </a:rPr>
                        <a:t>inférentielle</a:t>
                      </a:r>
                      <a:r>
                        <a:rPr lang="fr-FR" sz="1600" b="0" i="0" kern="1200" dirty="0" smtClean="0">
                          <a:solidFill>
                            <a:schemeClr val="dk1"/>
                          </a:solidFill>
                          <a:effectLst/>
                          <a:latin typeface="+mn-lt"/>
                          <a:ea typeface="+mn-ea"/>
                          <a:cs typeface="+mn-cs"/>
                        </a:rPr>
                        <a:t>.</a:t>
                      </a:r>
                    </a:p>
                    <a:p>
                      <a:endParaRPr lang="fr-FR" sz="1600" dirty="0"/>
                    </a:p>
                  </a:txBody>
                  <a:tcPr/>
                </a:tc>
                <a:extLst>
                  <a:ext uri="{0D108BD9-81ED-4DB2-BD59-A6C34878D82A}">
                    <a16:rowId xmlns:a16="http://schemas.microsoft.com/office/drawing/2014/main" val="10002"/>
                  </a:ext>
                </a:extLst>
              </a:tr>
              <a:tr h="1456811">
                <a:tc>
                  <a:txBody>
                    <a:bodyPr/>
                    <a:lstStyle/>
                    <a:p>
                      <a:endParaRPr lang="fr-FR" dirty="0"/>
                    </a:p>
                  </a:txBody>
                  <a:tcPr/>
                </a:tc>
                <a:tc>
                  <a:txBody>
                    <a:bodyPr/>
                    <a:lstStyle/>
                    <a:p>
                      <a:endParaRPr lang="fr-FR" sz="1600" b="0" i="0" kern="1200" dirty="0" smtClean="0">
                        <a:solidFill>
                          <a:schemeClr val="dk1"/>
                        </a:solidFill>
                        <a:effectLst/>
                        <a:latin typeface="+mn-lt"/>
                        <a:ea typeface="+mn-ea"/>
                        <a:cs typeface="+mn-cs"/>
                      </a:endParaRPr>
                    </a:p>
                    <a:p>
                      <a:r>
                        <a:rPr lang="fr-FR" sz="1600" b="0" i="0" kern="1200" dirty="0" smtClean="0">
                          <a:solidFill>
                            <a:schemeClr val="dk1"/>
                          </a:solidFill>
                          <a:effectLst/>
                          <a:latin typeface="+mn-lt"/>
                          <a:ea typeface="+mn-ea"/>
                          <a:cs typeface="+mn-cs"/>
                        </a:rPr>
                        <a:t>Les élèves émettent des hypothèses,</a:t>
                      </a:r>
                      <a:r>
                        <a:rPr lang="fr-FR" sz="1600" b="0" i="0" kern="1200" baseline="0" dirty="0" smtClean="0">
                          <a:solidFill>
                            <a:schemeClr val="dk1"/>
                          </a:solidFill>
                          <a:effectLst/>
                          <a:latin typeface="+mn-lt"/>
                          <a:ea typeface="+mn-ea"/>
                          <a:cs typeface="+mn-cs"/>
                        </a:rPr>
                        <a:t> </a:t>
                      </a:r>
                      <a:r>
                        <a:rPr lang="fr-FR" sz="1600" b="0" i="0" kern="1200" dirty="0" smtClean="0">
                          <a:solidFill>
                            <a:schemeClr val="dk1"/>
                          </a:solidFill>
                          <a:effectLst/>
                          <a:latin typeface="+mn-lt"/>
                          <a:ea typeface="+mn-ea"/>
                          <a:cs typeface="+mn-cs"/>
                        </a:rPr>
                        <a:t>donnent leur point de vue</a:t>
                      </a:r>
                    </a:p>
                    <a:p>
                      <a:endParaRPr lang="fr-FR" sz="1600" dirty="0" smtClean="0"/>
                    </a:p>
                  </a:txBody>
                  <a:tcPr/>
                </a:tc>
                <a:extLst>
                  <a:ext uri="{0D108BD9-81ED-4DB2-BD59-A6C34878D82A}">
                    <a16:rowId xmlns:a16="http://schemas.microsoft.com/office/drawing/2014/main" val="10003"/>
                  </a:ext>
                </a:extLst>
              </a:tr>
              <a:tr h="1719565">
                <a:tc>
                  <a:txBody>
                    <a:bodyPr/>
                    <a:lstStyle/>
                    <a:p>
                      <a:endParaRPr lang="fr-FR" dirty="0"/>
                    </a:p>
                  </a:txBody>
                  <a:tcPr/>
                </a:tc>
                <a:tc>
                  <a:txBody>
                    <a:bodyPr/>
                    <a:lstStyle/>
                    <a:p>
                      <a:endParaRPr lang="fr-FR" sz="1600" b="0" i="0" kern="1200" dirty="0" smtClean="0">
                        <a:solidFill>
                          <a:schemeClr val="dk1"/>
                        </a:solidFill>
                        <a:effectLst/>
                        <a:latin typeface="+mn-lt"/>
                        <a:ea typeface="+mn-ea"/>
                        <a:cs typeface="+mn-cs"/>
                      </a:endParaRPr>
                    </a:p>
                    <a:p>
                      <a:endParaRPr lang="fr-FR" sz="1600" b="0" i="0" kern="1200" dirty="0" smtClean="0">
                        <a:solidFill>
                          <a:schemeClr val="dk1"/>
                        </a:solidFill>
                        <a:effectLst/>
                        <a:latin typeface="+mn-lt"/>
                        <a:ea typeface="+mn-ea"/>
                        <a:cs typeface="+mn-cs"/>
                      </a:endParaRPr>
                    </a:p>
                    <a:p>
                      <a:r>
                        <a:rPr lang="fr-FR" sz="1600" b="0" i="0" kern="1200" dirty="0" smtClean="0">
                          <a:solidFill>
                            <a:schemeClr val="dk1"/>
                          </a:solidFill>
                          <a:effectLst/>
                          <a:latin typeface="+mn-lt"/>
                          <a:ea typeface="+mn-ea"/>
                          <a:cs typeface="+mn-cs"/>
                        </a:rPr>
                        <a:t>Les élèves élaborent une représentation</a:t>
                      </a:r>
                      <a:r>
                        <a:rPr lang="fr-FR" sz="1600" b="0" i="0" kern="1200" baseline="0" dirty="0" smtClean="0">
                          <a:solidFill>
                            <a:schemeClr val="dk1"/>
                          </a:solidFill>
                          <a:effectLst/>
                          <a:latin typeface="+mn-lt"/>
                          <a:ea typeface="+mn-ea"/>
                          <a:cs typeface="+mn-cs"/>
                        </a:rPr>
                        <a:t> </a:t>
                      </a:r>
                      <a:r>
                        <a:rPr lang="fr-FR" sz="1600" b="0" i="0" kern="1200" dirty="0" smtClean="0">
                          <a:solidFill>
                            <a:schemeClr val="dk1"/>
                          </a:solidFill>
                          <a:effectLst/>
                          <a:latin typeface="+mn-lt"/>
                          <a:ea typeface="+mn-ea"/>
                          <a:cs typeface="+mn-cs"/>
                        </a:rPr>
                        <a:t>mentale cohérente de la situation</a:t>
                      </a:r>
                    </a:p>
                    <a:p>
                      <a:endParaRPr lang="fr-FR" sz="1600" dirty="0"/>
                    </a:p>
                  </a:txBody>
                  <a:tcPr/>
                </a:tc>
                <a:extLst>
                  <a:ext uri="{0D108BD9-81ED-4DB2-BD59-A6C34878D82A}">
                    <a16:rowId xmlns:a16="http://schemas.microsoft.com/office/drawing/2014/main" val="10004"/>
                  </a:ext>
                </a:extLst>
              </a:tr>
            </a:tbl>
          </a:graphicData>
        </a:graphic>
      </p:graphicFrame>
      <p:pic>
        <p:nvPicPr>
          <p:cNvPr id="7" name="Image 6"/>
          <p:cNvPicPr>
            <a:picLocks noChangeAspect="1"/>
          </p:cNvPicPr>
          <p:nvPr/>
        </p:nvPicPr>
        <p:blipFill>
          <a:blip r:embed="rId3"/>
          <a:stretch>
            <a:fillRect/>
          </a:stretch>
        </p:blipFill>
        <p:spPr>
          <a:xfrm>
            <a:off x="2367085" y="4501438"/>
            <a:ext cx="2435627" cy="1540369"/>
          </a:xfrm>
          <a:prstGeom prst="rect">
            <a:avLst/>
          </a:prstGeom>
        </p:spPr>
      </p:pic>
      <p:pic>
        <p:nvPicPr>
          <p:cNvPr id="3" name="Image 2"/>
          <p:cNvPicPr>
            <a:picLocks noChangeAspect="1"/>
          </p:cNvPicPr>
          <p:nvPr/>
        </p:nvPicPr>
        <p:blipFill>
          <a:blip r:embed="rId4"/>
          <a:stretch>
            <a:fillRect/>
          </a:stretch>
        </p:blipFill>
        <p:spPr>
          <a:xfrm>
            <a:off x="2647159" y="444588"/>
            <a:ext cx="1875484" cy="1246440"/>
          </a:xfrm>
          <a:prstGeom prst="rect">
            <a:avLst/>
          </a:prstGeom>
        </p:spPr>
      </p:pic>
      <p:pic>
        <p:nvPicPr>
          <p:cNvPr id="6" name="Image 5"/>
          <p:cNvPicPr>
            <a:picLocks noChangeAspect="1"/>
          </p:cNvPicPr>
          <p:nvPr/>
        </p:nvPicPr>
        <p:blipFill>
          <a:blip r:embed="rId5"/>
          <a:stretch>
            <a:fillRect/>
          </a:stretch>
        </p:blipFill>
        <p:spPr>
          <a:xfrm>
            <a:off x="2933142" y="1760174"/>
            <a:ext cx="1303515" cy="1203244"/>
          </a:xfrm>
          <a:prstGeom prst="rect">
            <a:avLst/>
          </a:prstGeom>
        </p:spPr>
      </p:pic>
      <p:pic>
        <p:nvPicPr>
          <p:cNvPr id="10" name="Image 9"/>
          <p:cNvPicPr>
            <a:picLocks noChangeAspect="1"/>
          </p:cNvPicPr>
          <p:nvPr/>
        </p:nvPicPr>
        <p:blipFill>
          <a:blip r:embed="rId6"/>
          <a:stretch>
            <a:fillRect/>
          </a:stretch>
        </p:blipFill>
        <p:spPr>
          <a:xfrm>
            <a:off x="2543459" y="3033244"/>
            <a:ext cx="2082883" cy="1398368"/>
          </a:xfrm>
          <a:prstGeom prst="rect">
            <a:avLst/>
          </a:prstGeom>
        </p:spPr>
      </p:pic>
    </p:spTree>
    <p:extLst>
      <p:ext uri="{BB962C8B-B14F-4D97-AF65-F5344CB8AC3E}">
        <p14:creationId xmlns:p14="http://schemas.microsoft.com/office/powerpoint/2010/main" val="3262965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312</TotalTime>
  <Words>3468</Words>
  <Application>Microsoft Office PowerPoint</Application>
  <PresentationFormat>Grand écran</PresentationFormat>
  <Paragraphs>323</Paragraphs>
  <Slides>20</Slides>
  <Notes>20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Rétrospective</vt:lpstr>
      <vt:lpstr>La compréhension</vt:lpstr>
      <vt:lpstr>Deux canevas d'enseignement:   la lecture pas-à-pas et le "VISIBILEO" </vt:lpstr>
      <vt:lpstr>Le cadre didactique</vt:lpstr>
      <vt:lpstr>Présentation PowerPoint</vt:lpstr>
      <vt:lpstr>Séance d’enseignement: la lecture pas à pas</vt:lpstr>
      <vt:lpstr>Préparation - choix du texte et travail préalable par l'enseignant·e </vt:lpstr>
      <vt:lpstr>Séance en classe</vt:lpstr>
      <vt:lpstr>Après la séance </vt:lpstr>
      <vt:lpstr>Présentation PowerPoint</vt:lpstr>
      <vt:lpstr>Lecture pas à pas - Situations de classe </vt:lpstr>
      <vt:lpstr>Séance d'enseignement : le Visibiléo  </vt:lpstr>
      <vt:lpstr>Séance d'enseignement : le Visibiléo </vt:lpstr>
      <vt:lpstr>Préparation - choix du texte et travail préalable par l'enseignant·e </vt:lpstr>
      <vt:lpstr>Séance en classe</vt:lpstr>
      <vt:lpstr>Après la séance </vt:lpstr>
      <vt:lpstr>Présentation PowerPoint</vt:lpstr>
      <vt:lpstr>Exemples de visibiléos </vt:lpstr>
      <vt:lpstr>Le visibiléo</vt:lpstr>
      <vt:lpstr>Un autre exemple</vt:lpstr>
      <vt:lpstr>Autres exemples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Famille</dc:creator>
  <cp:lastModifiedBy>Evelyne Beyssac</cp:lastModifiedBy>
  <cp:revision>28</cp:revision>
  <dcterms:created xsi:type="dcterms:W3CDTF">2020-02-29T17:11:08Z</dcterms:created>
  <dcterms:modified xsi:type="dcterms:W3CDTF">2020-03-02T09:49:27Z</dcterms:modified>
</cp:coreProperties>
</file>