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18" d="100"/>
          <a:sy n="118" d="100"/>
        </p:scale>
        <p:origin x="1506" y="-9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C545B-77FB-4198-AEE4-7E0B73AA7AC2}" type="datetimeFigureOut">
              <a:rPr lang="fr-FR" smtClean="0"/>
              <a:t>05/03/2020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9E444-8F76-4C31-BD93-AACC8EDD4F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862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Tâches de découverte</a:t>
            </a:r>
          </a:p>
          <a:p>
            <a:r>
              <a:rPr lang="fr-FR" dirty="0"/>
              <a:t>Je lis, vous écoutez. Vous allez fabriquer les images de l’histoire dans votre tête»« Dites-moi ce que vous avez compris de cette </a:t>
            </a:r>
            <a:r>
              <a:rPr lang="fr-FR" dirty="0" smtClean="0"/>
              <a:t>histoire</a:t>
            </a:r>
          </a:p>
          <a:p>
            <a:r>
              <a:rPr lang="fr-FR" dirty="0" smtClean="0"/>
              <a:t>Questions </a:t>
            </a:r>
            <a:r>
              <a:rPr lang="fr-FR" dirty="0"/>
              <a:t>de la maîtresse pour aider à </a:t>
            </a:r>
            <a:r>
              <a:rPr lang="fr-FR" dirty="0" smtClean="0"/>
              <a:t>comprendre</a:t>
            </a:r>
          </a:p>
          <a:p>
            <a:r>
              <a:rPr lang="fr-FR" dirty="0"/>
              <a:t>Récapituler l’histoire (activité collective et </a:t>
            </a:r>
            <a:r>
              <a:rPr lang="fr-FR" dirty="0" smtClean="0"/>
              <a:t>guidée)</a:t>
            </a:r>
          </a:p>
          <a:p>
            <a:r>
              <a:rPr lang="fr-FR" dirty="0" smtClean="0"/>
              <a:t>Relecture </a:t>
            </a:r>
            <a:r>
              <a:rPr lang="fr-FR" dirty="0"/>
              <a:t>à haute </a:t>
            </a:r>
            <a:r>
              <a:rPr lang="fr-FR" dirty="0" smtClean="0"/>
              <a:t>voix</a:t>
            </a:r>
          </a:p>
          <a:p>
            <a:endParaRPr lang="fr-FR" dirty="0"/>
          </a:p>
          <a:p>
            <a:r>
              <a:rPr lang="fr-FR" dirty="0" smtClean="0"/>
              <a:t>Tâches de transposition : approfondir et exercer la compréhension</a:t>
            </a:r>
          </a:p>
          <a:p>
            <a:r>
              <a:rPr lang="fr-FR" dirty="0" smtClean="0"/>
              <a:t>Trois activités fondamentales</a:t>
            </a:r>
          </a:p>
          <a:p>
            <a:r>
              <a:rPr lang="fr-FR" dirty="0" smtClean="0"/>
              <a:t>-Reformuler, paraphraser</a:t>
            </a:r>
          </a:p>
          <a:p>
            <a:r>
              <a:rPr lang="fr-FR" dirty="0" smtClean="0"/>
              <a:t>-Résumer, relier</a:t>
            </a:r>
          </a:p>
          <a:p>
            <a:r>
              <a:rPr lang="fr-FR" dirty="0" smtClean="0"/>
              <a:t>-Mémoriser, rappeler</a:t>
            </a:r>
            <a:endParaRPr lang="fr-FR" dirty="0"/>
          </a:p>
          <a:p>
            <a:endParaRPr lang="fr-FR" dirty="0" smtClean="0"/>
          </a:p>
          <a:p>
            <a:r>
              <a:rPr lang="fr-FR" dirty="0"/>
              <a:t>Rappel du récit : raconter collectivement puis </a:t>
            </a:r>
            <a:r>
              <a:rPr lang="fr-FR" dirty="0" err="1"/>
              <a:t>individuellement•Sans</a:t>
            </a:r>
            <a:r>
              <a:rPr lang="fr-FR" dirty="0"/>
              <a:t> support mais avec l’aide de la maîtresse et/ou du </a:t>
            </a:r>
            <a:r>
              <a:rPr lang="fr-FR" dirty="0" err="1"/>
              <a:t>groupe•À</a:t>
            </a:r>
            <a:r>
              <a:rPr lang="fr-FR" dirty="0"/>
              <a:t> l’aide de dessins déjà organisés </a:t>
            </a:r>
            <a:r>
              <a:rPr lang="fr-FR" dirty="0" err="1"/>
              <a:t>chronologiquement•Théâtralisation</a:t>
            </a:r>
            <a:r>
              <a:rPr lang="fr-FR" dirty="0"/>
              <a:t> : jouer les dialogues (discours indirect / discours direct)•À l’aide d’une maquette et de figurine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9E444-8F76-4C31-BD93-AACC8EDD4F11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6058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>
          <a:xfrm>
            <a:off x="685800" y="4400549"/>
            <a:ext cx="5486400" cy="4284663"/>
          </a:xfrm>
        </p:spPr>
        <p:txBody>
          <a:bodyPr/>
          <a:lstStyle/>
          <a:p>
            <a:r>
              <a:rPr lang="fr-FR" sz="1400" dirty="0"/>
              <a:t>Je lis, vous écoutez. Vous allez fabriquer les images de l’histoire dans votre tête</a:t>
            </a:r>
            <a:r>
              <a:rPr lang="fr-FR" sz="1400" dirty="0" smtClean="0"/>
              <a:t>»</a:t>
            </a:r>
          </a:p>
          <a:p>
            <a:r>
              <a:rPr lang="fr-FR" sz="1400" dirty="0" smtClean="0"/>
              <a:t>« </a:t>
            </a:r>
            <a:r>
              <a:rPr lang="fr-FR" sz="1400" dirty="0"/>
              <a:t>Dites-moi ce que vous avez compris de cette </a:t>
            </a:r>
            <a:r>
              <a:rPr lang="fr-FR" sz="1400" dirty="0" smtClean="0"/>
              <a:t>histoire»</a:t>
            </a:r>
          </a:p>
          <a:p>
            <a:r>
              <a:rPr lang="fr-FR" sz="1400" dirty="0" smtClean="0"/>
              <a:t>Questions </a:t>
            </a:r>
            <a:r>
              <a:rPr lang="fr-FR" sz="1400" dirty="0"/>
              <a:t>de </a:t>
            </a:r>
            <a:r>
              <a:rPr lang="fr-FR" sz="1400" dirty="0" smtClean="0"/>
              <a:t>l’enseignant pour </a:t>
            </a:r>
            <a:r>
              <a:rPr lang="fr-FR" sz="1400" dirty="0"/>
              <a:t>aider à comprendre la ruse </a:t>
            </a:r>
            <a:r>
              <a:rPr lang="fr-FR" sz="1400" dirty="0" smtClean="0"/>
              <a:t>par exemple -</a:t>
            </a:r>
            <a:r>
              <a:rPr lang="fr-FR" sz="1400" dirty="0"/>
              <a:t>Comment ça se fait </a:t>
            </a:r>
            <a:r>
              <a:rPr lang="fr-FR" sz="1400" dirty="0" smtClean="0"/>
              <a:t>que…?</a:t>
            </a:r>
          </a:p>
          <a:p>
            <a:r>
              <a:rPr lang="fr-FR" sz="1400" dirty="0" smtClean="0"/>
              <a:t>Récapituler </a:t>
            </a:r>
            <a:r>
              <a:rPr lang="fr-FR" sz="1400" dirty="0"/>
              <a:t>l’histoire (activité collective et </a:t>
            </a:r>
            <a:r>
              <a:rPr lang="fr-FR" sz="1400" dirty="0" smtClean="0"/>
              <a:t>guidée)</a:t>
            </a:r>
          </a:p>
          <a:p>
            <a:r>
              <a:rPr lang="fr-FR" sz="1400" dirty="0" smtClean="0"/>
              <a:t>Relecture </a:t>
            </a:r>
            <a:r>
              <a:rPr lang="fr-FR" sz="1400" dirty="0"/>
              <a:t>à haute </a:t>
            </a:r>
            <a:r>
              <a:rPr lang="fr-FR" sz="1400" dirty="0" smtClean="0"/>
              <a:t>voix</a:t>
            </a:r>
          </a:p>
          <a:p>
            <a:endParaRPr lang="fr-FR" sz="1400" dirty="0"/>
          </a:p>
          <a:p>
            <a:r>
              <a:rPr lang="fr-FR" sz="1400" dirty="0" smtClean="0"/>
              <a:t>Autre démarche</a:t>
            </a:r>
          </a:p>
          <a:p>
            <a:r>
              <a:rPr lang="fr-FR" sz="1400" dirty="0"/>
              <a:t>Lecture à haute </a:t>
            </a:r>
            <a:r>
              <a:rPr lang="fr-FR" sz="1400" dirty="0" smtClean="0"/>
              <a:t>voix</a:t>
            </a:r>
          </a:p>
          <a:p>
            <a:r>
              <a:rPr lang="fr-FR" sz="1400" dirty="0" smtClean="0"/>
              <a:t>Premiers </a:t>
            </a:r>
            <a:r>
              <a:rPr lang="fr-FR" sz="1400" dirty="0"/>
              <a:t>échanges : « qu’est-ce qu’elle raconte cette l’histoire ?» puis : « est-ce que vous avez bien compris ?» </a:t>
            </a:r>
            <a:endParaRPr lang="fr-FR" sz="1400" dirty="0" smtClean="0"/>
          </a:p>
          <a:p>
            <a:r>
              <a:rPr lang="fr-FR" sz="1400" dirty="0" smtClean="0"/>
              <a:t>Relecture </a:t>
            </a:r>
            <a:r>
              <a:rPr lang="fr-FR" sz="1400" dirty="0"/>
              <a:t>de la première page : rappel immédiat (</a:t>
            </a:r>
            <a:r>
              <a:rPr lang="fr-FR" sz="1400" dirty="0" smtClean="0"/>
              <a:t>R1)</a:t>
            </a:r>
          </a:p>
          <a:p>
            <a:r>
              <a:rPr lang="fr-FR" sz="1400" dirty="0" smtClean="0"/>
              <a:t>Relecture </a:t>
            </a:r>
            <a:r>
              <a:rPr lang="fr-FR" sz="1400" dirty="0"/>
              <a:t>de la seconde page : reformulation puis rappel des deux premières pages (R 1+2</a:t>
            </a:r>
            <a:r>
              <a:rPr lang="fr-FR" sz="1400" dirty="0" smtClean="0"/>
              <a:t>) (« </a:t>
            </a:r>
            <a:r>
              <a:rPr lang="fr-FR" sz="1400" dirty="0"/>
              <a:t>C’est l’histoire </a:t>
            </a:r>
            <a:r>
              <a:rPr lang="fr-FR" sz="1400" dirty="0" smtClean="0"/>
              <a:t>…C’est …, </a:t>
            </a:r>
            <a:r>
              <a:rPr lang="fr-FR" sz="1400" dirty="0"/>
              <a:t>il est </a:t>
            </a:r>
            <a:r>
              <a:rPr lang="fr-FR" sz="1400" dirty="0" smtClean="0"/>
              <a:t>…. </a:t>
            </a:r>
            <a:r>
              <a:rPr lang="fr-FR" sz="1400" dirty="0"/>
              <a:t>Il </a:t>
            </a:r>
            <a:r>
              <a:rPr lang="fr-FR" sz="1400" dirty="0" smtClean="0"/>
              <a:t>aime… mais…..)</a:t>
            </a:r>
          </a:p>
          <a:p>
            <a:r>
              <a:rPr lang="fr-FR" sz="1400" dirty="0" smtClean="0"/>
              <a:t>Relecture </a:t>
            </a:r>
            <a:r>
              <a:rPr lang="fr-FR" sz="1400" dirty="0"/>
              <a:t>de la troisième page : nouvelle reformulation et nouveau rappel (R1+2+3)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9E444-8F76-4C31-BD93-AACC8EDD4F11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6756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>
          <a:xfrm>
            <a:off x="76201" y="4371975"/>
            <a:ext cx="6677024" cy="4581525"/>
          </a:xfrm>
        </p:spPr>
        <p:txBody>
          <a:bodyPr/>
          <a:lstStyle/>
          <a:p>
            <a:r>
              <a:rPr lang="fr-FR" sz="1400" dirty="0"/>
              <a:t>Rappel du récit : raconter collectivement puis </a:t>
            </a:r>
            <a:r>
              <a:rPr lang="fr-FR" sz="1400" dirty="0" smtClean="0"/>
              <a:t>individuellement</a:t>
            </a:r>
          </a:p>
          <a:p>
            <a:r>
              <a:rPr lang="fr-FR" sz="1400" dirty="0" smtClean="0"/>
              <a:t>•</a:t>
            </a:r>
            <a:r>
              <a:rPr lang="fr-FR" sz="1400" dirty="0"/>
              <a:t>Sans support mais avec l’aide de la maîtresse et/ou du </a:t>
            </a:r>
            <a:r>
              <a:rPr lang="fr-FR" sz="1400" dirty="0" smtClean="0"/>
              <a:t>groupe</a:t>
            </a:r>
          </a:p>
          <a:p>
            <a:r>
              <a:rPr lang="fr-FR" sz="1400" dirty="0" smtClean="0"/>
              <a:t>•</a:t>
            </a:r>
            <a:r>
              <a:rPr lang="fr-FR" sz="1400" dirty="0"/>
              <a:t>À l’aide de dessins déjà organisés </a:t>
            </a:r>
            <a:r>
              <a:rPr lang="fr-FR" sz="1400" dirty="0" smtClean="0"/>
              <a:t>chronologiquement</a:t>
            </a:r>
          </a:p>
          <a:p>
            <a:r>
              <a:rPr lang="fr-FR" sz="1400" dirty="0" smtClean="0"/>
              <a:t>•</a:t>
            </a:r>
            <a:r>
              <a:rPr lang="fr-FR" sz="1400" dirty="0"/>
              <a:t>Théâtralisation : jouer les dialogues (discours indirect / discours direct</a:t>
            </a:r>
            <a:r>
              <a:rPr lang="fr-FR" sz="1400" dirty="0" smtClean="0"/>
              <a:t>)</a:t>
            </a:r>
          </a:p>
          <a:p>
            <a:r>
              <a:rPr lang="fr-FR" sz="1400" dirty="0" smtClean="0"/>
              <a:t>•</a:t>
            </a:r>
            <a:r>
              <a:rPr lang="fr-FR" sz="1400" dirty="0"/>
              <a:t>À l’aide d’une maquette et de </a:t>
            </a:r>
            <a:r>
              <a:rPr lang="fr-FR" sz="1400" dirty="0" smtClean="0"/>
              <a:t>figurines</a:t>
            </a:r>
          </a:p>
          <a:p>
            <a:endParaRPr lang="fr-FR" sz="1400" dirty="0"/>
          </a:p>
          <a:p>
            <a:r>
              <a:rPr lang="fr-FR" sz="1400" dirty="0" smtClean="0"/>
              <a:t>Rappel </a:t>
            </a:r>
            <a:r>
              <a:rPr lang="fr-FR" sz="1400" dirty="0"/>
              <a:t>de récit avec </a:t>
            </a:r>
            <a:r>
              <a:rPr lang="fr-FR" sz="1400" dirty="0" smtClean="0"/>
              <a:t>support</a:t>
            </a:r>
          </a:p>
          <a:p>
            <a:r>
              <a:rPr lang="fr-FR" sz="1400" dirty="0" smtClean="0"/>
              <a:t>Relire </a:t>
            </a:r>
            <a:r>
              <a:rPr lang="fr-FR" sz="1400" dirty="0"/>
              <a:t>en prenant appui sur un décor (plan ou maquette) : les différents espaces dans lesquels évoluent les personnages </a:t>
            </a:r>
            <a:endParaRPr lang="fr-FR" sz="1400" dirty="0" smtClean="0"/>
          </a:p>
          <a:p>
            <a:r>
              <a:rPr lang="fr-FR" sz="1400" dirty="0" smtClean="0"/>
              <a:t>Reprendre </a:t>
            </a:r>
            <a:r>
              <a:rPr lang="fr-FR" sz="1400" dirty="0"/>
              <a:t>le récit en demandant aux élèves de venir chercher, dans une boîte, les choses dont on a besoin pour raconter l’histoire </a:t>
            </a:r>
            <a:endParaRPr lang="fr-FR" sz="1400" dirty="0" smtClean="0"/>
          </a:p>
          <a:p>
            <a:r>
              <a:rPr lang="fr-FR" sz="1400" dirty="0" smtClean="0"/>
              <a:t>Prendre </a:t>
            </a:r>
            <a:r>
              <a:rPr lang="fr-FR" sz="1400" dirty="0"/>
              <a:t>soin de placer des choses inutiles </a:t>
            </a:r>
            <a:endParaRPr lang="fr-FR" sz="1400" dirty="0" smtClean="0"/>
          </a:p>
          <a:p>
            <a:r>
              <a:rPr lang="fr-FR" sz="1400" dirty="0" smtClean="0"/>
              <a:t>Demander </a:t>
            </a:r>
            <a:r>
              <a:rPr lang="fr-FR" sz="1400" dirty="0"/>
              <a:t>systématiquement aux élèves de justifier leur </a:t>
            </a:r>
            <a:r>
              <a:rPr lang="fr-FR" sz="1400" dirty="0" smtClean="0"/>
              <a:t>choix. </a:t>
            </a:r>
            <a:r>
              <a:rPr lang="fr-FR" sz="1400" dirty="0"/>
              <a:t>Utiliser les données du texte pour </a:t>
            </a:r>
            <a:r>
              <a:rPr lang="fr-FR" sz="1400" dirty="0" smtClean="0"/>
              <a:t>argumenter</a:t>
            </a:r>
            <a:endParaRPr lang="fr-FR" sz="1400" dirty="0"/>
          </a:p>
          <a:p>
            <a:endParaRPr lang="fr-FR" sz="1400" dirty="0" smtClean="0"/>
          </a:p>
          <a:p>
            <a:r>
              <a:rPr lang="fr-FR" sz="1400" dirty="0"/>
              <a:t>Les élèves racontent à leur tour en prenant appui sur les figurines et accessoires </a:t>
            </a:r>
            <a:r>
              <a:rPr lang="fr-FR" sz="1400" dirty="0" smtClean="0"/>
              <a:t>sélectionnés.</a:t>
            </a:r>
          </a:p>
          <a:p>
            <a:r>
              <a:rPr lang="fr-FR" sz="1400" dirty="0" smtClean="0"/>
              <a:t>Reprendre </a:t>
            </a:r>
            <a:r>
              <a:rPr lang="fr-FR" sz="1400" dirty="0"/>
              <a:t>le récit et demander aux élèves de le mettre en scène(de déplacer les personnages). </a:t>
            </a:r>
            <a:endParaRPr lang="fr-FR" sz="1400" dirty="0" smtClean="0"/>
          </a:p>
          <a:p>
            <a:r>
              <a:rPr lang="fr-FR" sz="1400" dirty="0" smtClean="0"/>
              <a:t>Utiliser </a:t>
            </a:r>
            <a:r>
              <a:rPr lang="fr-FR" sz="1400" dirty="0"/>
              <a:t>le même matériel (plan, personnages et objets) pour imaginer et de expliciter ce </a:t>
            </a:r>
            <a:r>
              <a:rPr lang="fr-FR" sz="1400" dirty="0" smtClean="0"/>
              <a:t>que pensent </a:t>
            </a:r>
            <a:r>
              <a:rPr lang="fr-FR" sz="1400" dirty="0"/>
              <a:t>les </a:t>
            </a:r>
            <a:r>
              <a:rPr lang="fr-FR" sz="1400" dirty="0" smtClean="0"/>
              <a:t>différents personnages </a:t>
            </a:r>
            <a:r>
              <a:rPr lang="fr-FR" sz="1400" dirty="0"/>
              <a:t>aux différents moments du </a:t>
            </a:r>
            <a:r>
              <a:rPr lang="fr-FR" sz="1400" dirty="0" smtClean="0"/>
              <a:t>récit</a:t>
            </a:r>
          </a:p>
          <a:p>
            <a:r>
              <a:rPr lang="fr-FR" sz="1400" dirty="0" smtClean="0"/>
              <a:t>Mettre </a:t>
            </a:r>
            <a:r>
              <a:rPr lang="fr-FR" sz="1400" dirty="0"/>
              <a:t>en </a:t>
            </a:r>
            <a:r>
              <a:rPr lang="fr-FR" sz="1400" dirty="0" smtClean="0"/>
              <a:t>mots des </a:t>
            </a:r>
            <a:r>
              <a:rPr lang="fr-FR" sz="1400" dirty="0"/>
              <a:t>émotions et des intentions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9E444-8F76-4C31-BD93-AACC8EDD4F11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079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400" dirty="0" smtClean="0"/>
              <a:t>Inventer </a:t>
            </a:r>
            <a:r>
              <a:rPr lang="fr-FR" sz="1400" dirty="0"/>
              <a:t>une suite ou un dialogue qui ferait suite au </a:t>
            </a:r>
            <a:r>
              <a:rPr lang="fr-FR" sz="1400" dirty="0" smtClean="0"/>
              <a:t>dénouement</a:t>
            </a:r>
          </a:p>
          <a:p>
            <a:r>
              <a:rPr lang="fr-FR" sz="1400" dirty="0" smtClean="0"/>
              <a:t>Choisir </a:t>
            </a:r>
            <a:r>
              <a:rPr lang="fr-FR" sz="1400" dirty="0"/>
              <a:t>une phrase « titre » ou « résumé » parmi plusieurs </a:t>
            </a:r>
            <a:r>
              <a:rPr lang="fr-FR" sz="1400" dirty="0" smtClean="0"/>
              <a:t>proposées</a:t>
            </a:r>
          </a:p>
          <a:p>
            <a:r>
              <a:rPr lang="fr-FR" sz="1400" dirty="0" smtClean="0"/>
              <a:t>Raconter </a:t>
            </a:r>
            <a:r>
              <a:rPr lang="fr-FR" sz="1400" dirty="0"/>
              <a:t>la même histoire </a:t>
            </a:r>
            <a:r>
              <a:rPr lang="fr-FR" sz="1400" dirty="0" smtClean="0"/>
              <a:t>d’autres </a:t>
            </a:r>
            <a:r>
              <a:rPr lang="fr-FR" sz="1400" dirty="0"/>
              <a:t>points de vue </a:t>
            </a:r>
            <a:endParaRPr lang="fr-FR" sz="1400" dirty="0" smtClean="0"/>
          </a:p>
          <a:p>
            <a:r>
              <a:rPr lang="fr-FR" sz="1400" dirty="0" smtClean="0"/>
              <a:t>Détecter </a:t>
            </a:r>
            <a:r>
              <a:rPr lang="fr-FR" sz="1400" dirty="0"/>
              <a:t>une erreur dans une relecture effectuée par </a:t>
            </a:r>
            <a:r>
              <a:rPr lang="fr-FR" sz="1400" dirty="0" smtClean="0"/>
              <a:t>l’enseignant</a:t>
            </a:r>
          </a:p>
          <a:p>
            <a:r>
              <a:rPr lang="fr-FR" sz="1400" dirty="0" smtClean="0"/>
              <a:t>Interpréter </a:t>
            </a:r>
            <a:r>
              <a:rPr lang="fr-FR" sz="1400" dirty="0"/>
              <a:t>les erreurs d’autres </a:t>
            </a:r>
            <a:r>
              <a:rPr lang="fr-FR" sz="1400" dirty="0" smtClean="0"/>
              <a:t>enfants</a:t>
            </a:r>
          </a:p>
          <a:p>
            <a:endParaRPr lang="fr-FR" sz="1400" dirty="0"/>
          </a:p>
          <a:p>
            <a:r>
              <a:rPr lang="fr-FR" sz="1400" dirty="0" smtClean="0"/>
              <a:t>Expliciter l’implicite</a:t>
            </a:r>
          </a:p>
          <a:p>
            <a:r>
              <a:rPr lang="fr-FR" sz="1400" dirty="0" smtClean="0"/>
              <a:t>Rendre explicite l’implicite</a:t>
            </a:r>
          </a:p>
          <a:p>
            <a:r>
              <a:rPr lang="fr-FR" sz="1400" dirty="0" smtClean="0"/>
              <a:t>Identifier et faire apparaitre les inférences causales par exemple</a:t>
            </a:r>
            <a:endParaRPr lang="fr-FR" sz="1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9E444-8F76-4C31-BD93-AACC8EDD4F11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83097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400" dirty="0" smtClean="0"/>
              <a:t>Apprendre </a:t>
            </a:r>
            <a:r>
              <a:rPr lang="fr-FR" sz="1400" dirty="0"/>
              <a:t>à mettre des images en </a:t>
            </a:r>
            <a:r>
              <a:rPr lang="fr-FR" sz="1400" dirty="0" smtClean="0"/>
              <a:t>ordre</a:t>
            </a:r>
          </a:p>
          <a:p>
            <a:r>
              <a:rPr lang="fr-FR" sz="1400" dirty="0"/>
              <a:t>-</a:t>
            </a:r>
            <a:r>
              <a:rPr lang="fr-FR" sz="1400" dirty="0" smtClean="0"/>
              <a:t>Faire </a:t>
            </a:r>
            <a:r>
              <a:rPr lang="fr-FR" sz="1400" dirty="0"/>
              <a:t>observer et décrire très précisément </a:t>
            </a:r>
            <a:r>
              <a:rPr lang="fr-FR" sz="1400" dirty="0" smtClean="0"/>
              <a:t>les images qui représentent les différentes scènes (montrées dans le désordre) </a:t>
            </a:r>
          </a:p>
          <a:p>
            <a:r>
              <a:rPr lang="fr-FR" sz="1400" dirty="0"/>
              <a:t>-</a:t>
            </a:r>
            <a:r>
              <a:rPr lang="fr-FR" sz="1400" dirty="0" smtClean="0"/>
              <a:t>Montrer </a:t>
            </a:r>
            <a:r>
              <a:rPr lang="fr-FR" sz="1400" dirty="0"/>
              <a:t>une image intrus et demander aux élèves de dire pourquoi cette image ne convient pas. </a:t>
            </a:r>
            <a:endParaRPr lang="fr-FR" sz="1400" dirty="0" smtClean="0"/>
          </a:p>
          <a:p>
            <a:r>
              <a:rPr lang="fr-FR" sz="1400" dirty="0"/>
              <a:t>-</a:t>
            </a:r>
            <a:r>
              <a:rPr lang="fr-FR" sz="1400" dirty="0" smtClean="0"/>
              <a:t>Placer </a:t>
            </a:r>
            <a:r>
              <a:rPr lang="fr-FR" sz="1400" dirty="0"/>
              <a:t>ensuite toutes les images dans une boîte et demander aux élèves de décrire celle qui sera </a:t>
            </a:r>
            <a:r>
              <a:rPr lang="fr-FR" sz="1400" dirty="0" smtClean="0"/>
              <a:t>placée </a:t>
            </a:r>
            <a:r>
              <a:rPr lang="fr-FR" sz="1400" dirty="0"/>
              <a:t>au début (celle qui illustre le début de l’histoire). Inciter à justifier leur choix en ayant recours au texte. </a:t>
            </a:r>
            <a:endParaRPr lang="fr-FR" sz="1400" dirty="0" smtClean="0"/>
          </a:p>
          <a:p>
            <a:r>
              <a:rPr lang="fr-FR" sz="1400" dirty="0"/>
              <a:t>-</a:t>
            </a:r>
            <a:r>
              <a:rPr lang="fr-FR" sz="1400" dirty="0" smtClean="0"/>
              <a:t>Demander </a:t>
            </a:r>
            <a:r>
              <a:rPr lang="fr-FR" sz="1400" dirty="0"/>
              <a:t>à un élève de venir chercher la bonne image, de justifier son choix et d’expliquer pourquoi les autres ne conviennent pas. </a:t>
            </a:r>
            <a:endParaRPr lang="fr-FR" sz="1400" dirty="0" smtClean="0"/>
          </a:p>
          <a:p>
            <a:r>
              <a:rPr lang="fr-FR" sz="1400" dirty="0"/>
              <a:t>-</a:t>
            </a:r>
            <a:r>
              <a:rPr lang="fr-FR" sz="1400" dirty="0" smtClean="0"/>
              <a:t>Procéder </a:t>
            </a:r>
            <a:r>
              <a:rPr lang="fr-FR" sz="1400" dirty="0"/>
              <a:t>de la même manière jusqu’à la fin de l’histoire. </a:t>
            </a:r>
            <a:endParaRPr lang="fr-FR" sz="1400" dirty="0" smtClean="0"/>
          </a:p>
          <a:p>
            <a:r>
              <a:rPr lang="fr-FR" sz="1400" dirty="0"/>
              <a:t>-</a:t>
            </a:r>
            <a:r>
              <a:rPr lang="fr-FR" sz="1400" dirty="0" smtClean="0"/>
              <a:t>Demande </a:t>
            </a:r>
            <a:r>
              <a:rPr lang="fr-FR" sz="1400" dirty="0"/>
              <a:t>aux élèves de venir, à tour de rôle, raconter l’histoire en s’aidant des images.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9E444-8F76-4C31-BD93-AACC8EDD4F11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0677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AE2E-7510-4C3F-B5B2-50B859EDF1BA}" type="datetimeFigureOut">
              <a:rPr lang="fr-FR" smtClean="0"/>
              <a:t>05/03/2020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FE8E6-B169-4A57-9214-BA7F923617A9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1891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AE2E-7510-4C3F-B5B2-50B859EDF1BA}" type="datetimeFigureOut">
              <a:rPr lang="fr-FR" smtClean="0"/>
              <a:t>05/03/2020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FE8E6-B169-4A57-9214-BA7F923617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4624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AE2E-7510-4C3F-B5B2-50B859EDF1BA}" type="datetimeFigureOut">
              <a:rPr lang="fr-FR" smtClean="0"/>
              <a:t>05/03/2020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FE8E6-B169-4A57-9214-BA7F923617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284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AE2E-7510-4C3F-B5B2-50B859EDF1BA}" type="datetimeFigureOut">
              <a:rPr lang="fr-FR" smtClean="0"/>
              <a:t>05/03/2020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FE8E6-B169-4A57-9214-BA7F923617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8709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AE2E-7510-4C3F-B5B2-50B859EDF1BA}" type="datetimeFigureOut">
              <a:rPr lang="fr-FR" smtClean="0"/>
              <a:t>05/03/2020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FE8E6-B169-4A57-9214-BA7F923617A9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4036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AE2E-7510-4C3F-B5B2-50B859EDF1BA}" type="datetimeFigureOut">
              <a:rPr lang="fr-FR" smtClean="0"/>
              <a:t>05/03/2020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FE8E6-B169-4A57-9214-BA7F923617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8357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AE2E-7510-4C3F-B5B2-50B859EDF1BA}" type="datetimeFigureOut">
              <a:rPr lang="fr-FR" smtClean="0"/>
              <a:t>05/03/2020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FE8E6-B169-4A57-9214-BA7F923617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853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AE2E-7510-4C3F-B5B2-50B859EDF1BA}" type="datetimeFigureOut">
              <a:rPr lang="fr-FR" smtClean="0"/>
              <a:t>05/03/2020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FE8E6-B169-4A57-9214-BA7F923617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07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AE2E-7510-4C3F-B5B2-50B859EDF1BA}" type="datetimeFigureOut">
              <a:rPr lang="fr-FR" smtClean="0"/>
              <a:t>05/03/2020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FE8E6-B169-4A57-9214-BA7F923617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3386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D67AE2E-7510-4C3F-B5B2-50B859EDF1BA}" type="datetimeFigureOut">
              <a:rPr lang="fr-FR" smtClean="0"/>
              <a:t>05/03/2020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BFE8E6-B169-4A57-9214-BA7F923617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249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AE2E-7510-4C3F-B5B2-50B859EDF1BA}" type="datetimeFigureOut">
              <a:rPr lang="fr-FR" smtClean="0"/>
              <a:t>05/03/2020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FE8E6-B169-4A57-9214-BA7F923617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030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D67AE2E-7510-4C3F-B5B2-50B859EDF1BA}" type="datetimeFigureOut">
              <a:rPr lang="fr-FR" smtClean="0"/>
              <a:t>05/03/2020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FBFE8E6-B169-4A57-9214-BA7F923617A9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1946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file:///D:\Plan%20de%20formation%20bassin%20Les%20Mureaux\COMPREHENSION\COMPREHENSION%20Formation\Goigoux%20C&#232;be\lectorino_lectorinette_sommaire.pdf" TargetMode="External"/><Relationship Id="rId3" Type="http://schemas.openxmlformats.org/officeDocument/2006/relationships/hyperlink" Target="file:///D:\Plan%20de%20formation%20bassin%20Les%20Mureaux\COMPREHENSION\COMPREHENSION%20Formation\Goigoux%20C&#232;be\narramus_extrait_sieste_moussa.pdf" TargetMode="External"/><Relationship Id="rId7" Type="http://schemas.openxmlformats.org/officeDocument/2006/relationships/hyperlink" Target="file:///D:\Plan%20de%20formation%20bassin%20Les%20Mureaux\COMPREHENSION\COMPREHENSION%20Formation\Goigoux%20C&#232;be\sequence_petite_oie_pas_si_bete.pdf" TargetMode="External"/><Relationship Id="rId2" Type="http://schemas.openxmlformats.org/officeDocument/2006/relationships/hyperlink" Target="file:///D:\Plan%20de%20formation%20bassin%20Les%20Mureaux\COMPREHENSION\COMPREHENSION%20Formation\Goigoux%20C&#232;be\narramus_preambule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D:\Plan%20de%20formation%20bassin%20Les%20Mureaux\COMPREHENSION\COMPREHENSION%20Formation\Goigoux%20C&#232;be\sequence_deux_grandes_pierres.pdf" TargetMode="External"/><Relationship Id="rId5" Type="http://schemas.openxmlformats.org/officeDocument/2006/relationships/hyperlink" Target="file:///D:\Plan%20de%20formation%20bassin%20Les%20Mureaux\COMPREHENSION\COMPREHENSION%20Formation\Goigoux%20C&#232;be\sequence_petite_poule_mer.pdf" TargetMode="External"/><Relationship Id="rId10" Type="http://schemas.openxmlformats.org/officeDocument/2006/relationships/hyperlink" Target="file:///D:\Plan%20de%20formation%20bassin%20Les%20Mureaux\COMPREHENSION\COMPREHENSION%20Formation\Goigoux%20C&#232;be\auditor_auditrix_intro.pdf" TargetMode="External"/><Relationship Id="rId4" Type="http://schemas.openxmlformats.org/officeDocument/2006/relationships/hyperlink" Target="file:///D:\Plan%20de%20formation%20bassin%20Les%20Mureaux\COMPREHENSION\COMPREHENSION%20Formation\Goigoux%20C&#232;be\narramus_extrait_deniers_compere_lapin.pdf" TargetMode="External"/><Relationship Id="rId9" Type="http://schemas.openxmlformats.org/officeDocument/2006/relationships/hyperlink" Target="file:///D:\Plan%20de%20formation%20bassin%20Les%20Mureaux\COMPREHENSION\COMPREHENSION%20Formation\Goigoux%20C&#232;be\lectorino_lectorinette_extraits_seance1A_module1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</a:t>
            </a:r>
            <a:r>
              <a:rPr lang="fr-FR" dirty="0" smtClean="0"/>
              <a:t>a compréhension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428308"/>
            <a:ext cx="9144000" cy="1319349"/>
          </a:xfrm>
        </p:spPr>
        <p:txBody>
          <a:bodyPr>
            <a:normAutofit/>
          </a:bodyPr>
          <a:lstStyle/>
          <a:p>
            <a:r>
              <a:rPr lang="fr-FR" sz="3200" i="1" dirty="0" smtClean="0"/>
              <a:t>Une démarche </a:t>
            </a:r>
          </a:p>
          <a:p>
            <a:r>
              <a:rPr lang="fr-FR" sz="3200" b="1" i="1" dirty="0" smtClean="0"/>
              <a:t>Roland GOIGOUX – Sylvie </a:t>
            </a:r>
            <a:r>
              <a:rPr lang="fr-FR" sz="3200" b="1" i="1" dirty="0" err="1" smtClean="0"/>
              <a:t>CEbe</a:t>
            </a:r>
            <a:endParaRPr lang="fr-FR" b="1" i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5033" y="769110"/>
            <a:ext cx="1314450" cy="168592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3913" y="856107"/>
            <a:ext cx="1314450" cy="168592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4200" y="382042"/>
            <a:ext cx="1752600" cy="1905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20572" y="233988"/>
            <a:ext cx="1228725" cy="1685925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44112" y="2279550"/>
            <a:ext cx="1247775" cy="1685925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104664" y="4325112"/>
            <a:ext cx="123825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501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Démarche d’enseignement:</a:t>
            </a:r>
            <a:br>
              <a:rPr lang="fr-FR" b="1" dirty="0" smtClean="0"/>
            </a:br>
            <a:r>
              <a:rPr lang="fr-FR" i="1" dirty="0" smtClean="0"/>
              <a:t>principes didactiques</a:t>
            </a:r>
            <a:endParaRPr lang="fr-FR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113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Rendre </a:t>
            </a:r>
            <a:r>
              <a:rPr lang="fr-FR" dirty="0"/>
              <a:t>les élèves actifs et capables de réguler leur lecture </a:t>
            </a:r>
            <a:endParaRPr lang="fr-FR" dirty="0" smtClean="0"/>
          </a:p>
          <a:p>
            <a:pPr marL="0" indent="0">
              <a:buNone/>
            </a:pPr>
            <a:r>
              <a:rPr lang="fr-FR" dirty="0"/>
              <a:t>Inciter à construire une représentation </a:t>
            </a:r>
            <a:r>
              <a:rPr lang="fr-FR" dirty="0" smtClean="0"/>
              <a:t>mentale</a:t>
            </a:r>
          </a:p>
          <a:p>
            <a:pPr marL="0" indent="0">
              <a:buNone/>
            </a:pPr>
            <a:r>
              <a:rPr lang="fr-FR" dirty="0"/>
              <a:t>Inviter à suppléer aux blancs du texte </a:t>
            </a:r>
            <a:endParaRPr lang="fr-FR" dirty="0" smtClean="0"/>
          </a:p>
          <a:p>
            <a:pPr marL="0" indent="0">
              <a:buNone/>
            </a:pPr>
            <a:r>
              <a:rPr lang="fr-FR" dirty="0"/>
              <a:t>Conduire à s’interroger sur les pensées des personnages </a:t>
            </a:r>
            <a:endParaRPr lang="fr-FR" dirty="0" smtClean="0"/>
          </a:p>
          <a:p>
            <a:pPr marL="0" indent="0">
              <a:buNone/>
            </a:pPr>
            <a:r>
              <a:rPr lang="fr-FR" dirty="0"/>
              <a:t>Faire rappeler et reformuler pour apprendre à mémoriser </a:t>
            </a:r>
            <a:endParaRPr lang="fr-FR" dirty="0" smtClean="0"/>
          </a:p>
          <a:p>
            <a:pPr marL="0" indent="0">
              <a:buNone/>
            </a:pPr>
            <a:r>
              <a:rPr lang="fr-FR" dirty="0"/>
              <a:t>Réduire la complexité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Faire </a:t>
            </a:r>
            <a:r>
              <a:rPr lang="fr-FR" dirty="0"/>
              <a:t>du </a:t>
            </a:r>
            <a:r>
              <a:rPr lang="fr-FR" dirty="0" smtClean="0"/>
              <a:t>vocabulaire </a:t>
            </a:r>
            <a:r>
              <a:rPr lang="fr-FR" dirty="0"/>
              <a:t>un objectif permanent </a:t>
            </a:r>
            <a:endParaRPr lang="fr-FR" dirty="0" smtClean="0"/>
          </a:p>
          <a:p>
            <a:pPr marL="0" indent="0">
              <a:buNone/>
            </a:pPr>
            <a:r>
              <a:rPr lang="fr-FR" dirty="0"/>
              <a:t>Planifier un enseignement explicite </a:t>
            </a:r>
          </a:p>
        </p:txBody>
      </p:sp>
    </p:spTree>
    <p:extLst>
      <p:ext uri="{BB962C8B-B14F-4D97-AF65-F5344CB8AC3E}">
        <p14:creationId xmlns:p14="http://schemas.microsoft.com/office/powerpoint/2010/main" val="3140009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1. </a:t>
            </a:r>
            <a:r>
              <a:rPr lang="fr-FR" b="1" dirty="0" smtClean="0"/>
              <a:t>Tâches de découverte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6427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</a:t>
            </a:r>
            <a:r>
              <a:rPr lang="fr-FR" b="1" dirty="0" smtClean="0"/>
              <a:t>Tâches de transposition</a:t>
            </a:r>
            <a:r>
              <a:rPr lang="fr-FR" dirty="0" smtClean="0"/>
              <a:t>:</a:t>
            </a:r>
            <a:br>
              <a:rPr lang="fr-FR" dirty="0" smtClean="0"/>
            </a:br>
            <a:r>
              <a:rPr lang="fr-FR" i="1" dirty="0" smtClean="0"/>
              <a:t>approfondir et exercer la compréhension</a:t>
            </a:r>
            <a:endParaRPr lang="fr-FR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Trois activités fondamentales</a:t>
            </a:r>
          </a:p>
          <a:p>
            <a:pPr marL="0" indent="0">
              <a:buNone/>
            </a:pPr>
            <a:r>
              <a:rPr lang="fr-FR" dirty="0" smtClean="0"/>
              <a:t>-Reformuler, paraphraser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-Résumer, relier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-Mémoriser, rappeler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1325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III. </a:t>
            </a:r>
            <a:r>
              <a:rPr lang="fr-FR" b="1" dirty="0" smtClean="0"/>
              <a:t>Tâches de transfert</a:t>
            </a:r>
            <a:r>
              <a:rPr lang="fr-FR" dirty="0" smtClean="0"/>
              <a:t>: </a:t>
            </a:r>
            <a:br>
              <a:rPr lang="fr-FR" dirty="0" smtClean="0"/>
            </a:br>
            <a:r>
              <a:rPr lang="fr-FR" i="1" dirty="0" smtClean="0"/>
              <a:t>réinvestir les habiletés exercées</a:t>
            </a:r>
            <a:endParaRPr lang="fr-FR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Inventer </a:t>
            </a:r>
            <a:r>
              <a:rPr lang="fr-FR" dirty="0"/>
              <a:t>une suite ou un dialogue qui ferait suite au </a:t>
            </a:r>
            <a:r>
              <a:rPr lang="fr-FR" dirty="0" smtClean="0"/>
              <a:t>dénouement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Choisir </a:t>
            </a:r>
            <a:r>
              <a:rPr lang="fr-FR" dirty="0"/>
              <a:t>une phrase « titre » ou « résumé » parmi plusieurs </a:t>
            </a:r>
            <a:r>
              <a:rPr lang="fr-FR" dirty="0" smtClean="0"/>
              <a:t>proposées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Raconter </a:t>
            </a:r>
            <a:r>
              <a:rPr lang="fr-FR" dirty="0"/>
              <a:t>la même histoire </a:t>
            </a:r>
            <a:r>
              <a:rPr lang="fr-FR" dirty="0" smtClean="0"/>
              <a:t>d’autres points </a:t>
            </a:r>
            <a:r>
              <a:rPr lang="fr-FR" dirty="0"/>
              <a:t>de </a:t>
            </a:r>
            <a:r>
              <a:rPr lang="fr-FR" dirty="0" smtClean="0"/>
              <a:t>vue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Détecter </a:t>
            </a:r>
            <a:r>
              <a:rPr lang="fr-FR" dirty="0"/>
              <a:t>une erreur dans une relecture effectuée par </a:t>
            </a:r>
            <a:r>
              <a:rPr lang="fr-FR" dirty="0" smtClean="0"/>
              <a:t>l’enseignant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7014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IV. </a:t>
            </a:r>
            <a:r>
              <a:rPr lang="fr-FR" b="1" dirty="0"/>
              <a:t>Tâches décrochées </a:t>
            </a:r>
            <a:r>
              <a:rPr lang="fr-FR" dirty="0"/>
              <a:t>: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i="1" dirty="0" smtClean="0"/>
              <a:t>exercer </a:t>
            </a:r>
            <a:r>
              <a:rPr lang="fr-FR" i="1" dirty="0"/>
              <a:t>des stratégies propres aux tâches scolaires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Apprendre </a:t>
            </a:r>
            <a:r>
              <a:rPr lang="fr-FR" dirty="0"/>
              <a:t>à mettre des images en </a:t>
            </a:r>
            <a:r>
              <a:rPr lang="fr-FR" dirty="0" smtClean="0"/>
              <a:t>ordre</a:t>
            </a:r>
          </a:p>
        </p:txBody>
      </p:sp>
    </p:spTree>
    <p:extLst>
      <p:ext uri="{BB962C8B-B14F-4D97-AF65-F5344CB8AC3E}">
        <p14:creationId xmlns:p14="http://schemas.microsoft.com/office/powerpoint/2010/main" val="36165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Ressources et exemples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err="1" smtClean="0"/>
              <a:t>Narramus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hlinkClick r:id="rId2" action="ppaction://hlinkfile"/>
              </a:rPr>
              <a:t>Préambule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hlinkClick r:id="rId3" action="ppaction://hlinkfile"/>
              </a:rPr>
              <a:t>Extrait</a:t>
            </a:r>
            <a:r>
              <a:rPr lang="fr-FR" dirty="0" smtClean="0"/>
              <a:t> sieste de Moussa</a:t>
            </a:r>
          </a:p>
          <a:p>
            <a:pPr marL="0" indent="0">
              <a:buNone/>
            </a:pPr>
            <a:r>
              <a:rPr lang="fr-FR" dirty="0" smtClean="0">
                <a:hlinkClick r:id="rId4" action="ppaction://hlinkfile"/>
              </a:rPr>
              <a:t>Extrait</a:t>
            </a:r>
            <a:r>
              <a:rPr lang="fr-FR" dirty="0" smtClean="0"/>
              <a:t> compère lapin</a:t>
            </a:r>
          </a:p>
          <a:p>
            <a:pPr marL="0" indent="0">
              <a:buNone/>
            </a:pPr>
            <a:r>
              <a:rPr lang="fr-FR" dirty="0" smtClean="0">
                <a:hlinkClick r:id="rId5" action="ppaction://hlinkfile"/>
              </a:rPr>
              <a:t>Séquence</a:t>
            </a:r>
            <a:r>
              <a:rPr lang="fr-FR" dirty="0" smtClean="0"/>
              <a:t> petite poule</a:t>
            </a:r>
          </a:p>
          <a:p>
            <a:pPr marL="0" indent="0">
              <a:buNone/>
            </a:pPr>
            <a:r>
              <a:rPr lang="fr-FR" dirty="0" smtClean="0">
                <a:hlinkClick r:id="rId6" action="ppaction://hlinkfile"/>
              </a:rPr>
              <a:t>Séquence</a:t>
            </a:r>
            <a:r>
              <a:rPr lang="fr-FR" dirty="0" smtClean="0"/>
              <a:t> deux grandes pierres</a:t>
            </a:r>
          </a:p>
          <a:p>
            <a:pPr marL="0" indent="0">
              <a:buNone/>
            </a:pPr>
            <a:r>
              <a:rPr lang="fr-FR" dirty="0" smtClean="0">
                <a:hlinkClick r:id="rId7" action="ppaction://hlinkfile"/>
              </a:rPr>
              <a:t>Séquence </a:t>
            </a:r>
            <a:r>
              <a:rPr lang="fr-FR" dirty="0" smtClean="0"/>
              <a:t>oie pas si bête</a:t>
            </a:r>
          </a:p>
          <a:p>
            <a:r>
              <a:rPr lang="fr-FR" dirty="0" err="1" smtClean="0"/>
              <a:t>Lectorino</a:t>
            </a:r>
            <a:r>
              <a:rPr lang="fr-FR" dirty="0" smtClean="0"/>
              <a:t> </a:t>
            </a:r>
            <a:r>
              <a:rPr lang="fr-FR" dirty="0" err="1" smtClean="0"/>
              <a:t>Lectorinette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hlinkClick r:id="rId8" action="ppaction://hlinkfile"/>
              </a:rPr>
              <a:t>Sommaire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hlinkClick r:id="rId9" action="ppaction://hlinkfile"/>
              </a:rPr>
              <a:t>Extrait</a:t>
            </a:r>
            <a:r>
              <a:rPr lang="fr-FR" dirty="0" smtClean="0"/>
              <a:t> séance</a:t>
            </a:r>
          </a:p>
          <a:p>
            <a:r>
              <a:rPr lang="fr-FR" dirty="0" err="1" smtClean="0"/>
              <a:t>Auditor</a:t>
            </a:r>
            <a:r>
              <a:rPr lang="fr-FR" dirty="0" smtClean="0"/>
              <a:t> </a:t>
            </a:r>
            <a:r>
              <a:rPr lang="fr-FR" dirty="0" err="1" smtClean="0"/>
              <a:t>auditrix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hlinkClick r:id="rId10" action="ppaction://hlinkfile"/>
              </a:rPr>
              <a:t>Introduction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9439633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185</TotalTime>
  <Words>834</Words>
  <Application>Microsoft Office PowerPoint</Application>
  <PresentationFormat>Personnalisé</PresentationFormat>
  <Paragraphs>110</Paragraphs>
  <Slides>7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Rétrospective</vt:lpstr>
      <vt:lpstr>La compréhension</vt:lpstr>
      <vt:lpstr>Démarche d’enseignement: principes didactiques</vt:lpstr>
      <vt:lpstr>1. Tâches de découverte</vt:lpstr>
      <vt:lpstr>II. Tâches de transposition: approfondir et exercer la compréhension</vt:lpstr>
      <vt:lpstr>III. Tâches de transfert:  réinvestir les habiletés exercées</vt:lpstr>
      <vt:lpstr>IV. Tâches décrochées :  exercer des stratégies propres aux tâches scolaires</vt:lpstr>
      <vt:lpstr>Ressources et exemples </vt:lpstr>
    </vt:vector>
  </TitlesOfParts>
  <Company>Académie de Versailles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Enseigner la compréhension</dc:title>
  <dc:creator>Evelyne Beyssac</dc:creator>
  <cp:lastModifiedBy>Karine Le-Henand</cp:lastModifiedBy>
  <cp:revision>10</cp:revision>
  <dcterms:created xsi:type="dcterms:W3CDTF">2020-03-04T18:08:29Z</dcterms:created>
  <dcterms:modified xsi:type="dcterms:W3CDTF">2020-03-05T22:36:29Z</dcterms:modified>
</cp:coreProperties>
</file>