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0"/>
  </p:notesMasterIdLst>
  <p:handoutMasterIdLst>
    <p:handoutMasterId r:id="rId21"/>
  </p:handoutMasterIdLst>
  <p:sldIdLst>
    <p:sldId id="256" r:id="rId3"/>
    <p:sldId id="257" r:id="rId4"/>
    <p:sldId id="258" r:id="rId5"/>
    <p:sldId id="259" r:id="rId6"/>
    <p:sldId id="260" r:id="rId7"/>
    <p:sldId id="261" r:id="rId8"/>
    <p:sldId id="262" r:id="rId9"/>
    <p:sldId id="263" r:id="rId10"/>
    <p:sldId id="264" r:id="rId11"/>
    <p:sldId id="272" r:id="rId12"/>
    <p:sldId id="273" r:id="rId13"/>
    <p:sldId id="265" r:id="rId14"/>
    <p:sldId id="267" r:id="rId15"/>
    <p:sldId id="269" r:id="rId16"/>
    <p:sldId id="266" r:id="rId17"/>
    <p:sldId id="270" r:id="rId18"/>
    <p:sldId id="271" r:id="rId1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8034E78-7F5D-4C2E-B375-FC64B27BC917}" styleName="Style foncé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500" y="-66"/>
      </p:cViewPr>
      <p:guideLst>
        <p:guide orient="horz" pos="2160"/>
        <p:guide pos="2880"/>
      </p:guideLst>
    </p:cSldViewPr>
  </p:slideViewPr>
  <p:notesTextViewPr>
    <p:cViewPr>
      <p:scale>
        <a:sx n="100" d="100"/>
        <a:sy n="100" d="100"/>
      </p:scale>
      <p:origin x="0" y="0"/>
    </p:cViewPr>
  </p:notesTextViewPr>
  <p:notesViewPr>
    <p:cSldViewPr>
      <p:cViewPr varScale="1">
        <p:scale>
          <a:sx n="73" d="100"/>
          <a:sy n="73" d="100"/>
        </p:scale>
        <p:origin x="-2790" y="-63"/>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BA6B320-473E-43A8-834E-F701D026A334}" type="datetimeFigureOut">
              <a:rPr lang="fr-FR" smtClean="0"/>
              <a:pPr/>
              <a:t>18/10/2021</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D9F46147-A0A4-4372-9EEE-592A34367C98}" type="slidenum">
              <a:rPr lang="fr-FR" smtClean="0"/>
              <a:pPr/>
              <a:t>‹N°›</a:t>
            </a:fld>
            <a:endParaRPr lang="fr-F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839315F-57D3-4E60-BE7B-E9222D2960AF}" type="datetimeFigureOut">
              <a:rPr lang="fr-FR" smtClean="0"/>
              <a:pPr/>
              <a:t>18/10/2021</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F9B31BD-C7D0-47C2-A709-FE72440FC022}"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6" name="Espace réservé du numéro de diapositive 5"/>
          <p:cNvSpPr>
            <a:spLocks noGrp="1"/>
          </p:cNvSpPr>
          <p:nvPr>
            <p:ph type="sldNum" sz="quarter" idx="12"/>
          </p:nvPr>
        </p:nvSpPr>
        <p:spPr/>
        <p:txBody>
          <a:bodyPr/>
          <a:lstStyle/>
          <a:p>
            <a:fld id="{F5504286-BE1D-4A79-BD87-C91CEBFD2988}"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a:prstGeom prst="rect">
            <a:avLst/>
          </a:prstGeom>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1600200"/>
            <a:ext cx="8229600" cy="4525963"/>
          </a:xfrm>
          <a:prstGeom prst="rect">
            <a:avLst/>
          </a:prstGeo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a:xfrm>
            <a:off x="457200" y="6356350"/>
            <a:ext cx="2133600" cy="365125"/>
          </a:xfrm>
          <a:prstGeom prst="rect">
            <a:avLst/>
          </a:prstGeom>
        </p:spPr>
        <p:txBody>
          <a:bodyPr/>
          <a:lstStyle/>
          <a:p>
            <a:fld id="{310A1786-4AC9-4BEC-A4E6-D502F345FFBE}" type="datetime1">
              <a:rPr lang="fr-FR" smtClean="0"/>
              <a:pPr/>
              <a:t>18/10/2021</a:t>
            </a:fld>
            <a:endParaRPr lang="fr-FR"/>
          </a:p>
        </p:txBody>
      </p:sp>
      <p:sp>
        <p:nvSpPr>
          <p:cNvPr id="5" name="Espace réservé du pied de page 4"/>
          <p:cNvSpPr>
            <a:spLocks noGrp="1"/>
          </p:cNvSpPr>
          <p:nvPr>
            <p:ph type="ftr" sz="quarter" idx="11"/>
          </p:nvPr>
        </p:nvSpPr>
        <p:spPr>
          <a:xfrm>
            <a:off x="3124200" y="6356350"/>
            <a:ext cx="2895600" cy="365125"/>
          </a:xfrm>
          <a:prstGeom prst="rect">
            <a:avLst/>
          </a:prstGeom>
        </p:spPr>
        <p:txBody>
          <a:bodyPr/>
          <a:lstStyle/>
          <a:p>
            <a:endParaRPr lang="fr-FR"/>
          </a:p>
        </p:txBody>
      </p:sp>
      <p:sp>
        <p:nvSpPr>
          <p:cNvPr id="6" name="Espace réservé du numéro de diapositive 5"/>
          <p:cNvSpPr>
            <a:spLocks noGrp="1"/>
          </p:cNvSpPr>
          <p:nvPr>
            <p:ph type="sldNum" sz="quarter" idx="12"/>
          </p:nvPr>
        </p:nvSpPr>
        <p:spPr/>
        <p:txBody>
          <a:bodyPr/>
          <a:lstStyle/>
          <a:p>
            <a:fld id="{F5504286-BE1D-4A79-BD87-C91CEBFD2988}"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a:prstGeom prst="rect">
            <a:avLst/>
          </a:prstGeo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a:prstGeom prst="rect">
            <a:avLst/>
          </a:prstGeo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a:xfrm>
            <a:off x="457200" y="6356350"/>
            <a:ext cx="2133600" cy="365125"/>
          </a:xfrm>
          <a:prstGeom prst="rect">
            <a:avLst/>
          </a:prstGeom>
        </p:spPr>
        <p:txBody>
          <a:bodyPr/>
          <a:lstStyle/>
          <a:p>
            <a:fld id="{E611F284-A4CD-4368-88AC-32DF2A7107C0}" type="datetime1">
              <a:rPr lang="fr-FR" smtClean="0"/>
              <a:pPr/>
              <a:t>18/10/2021</a:t>
            </a:fld>
            <a:endParaRPr lang="fr-FR"/>
          </a:p>
        </p:txBody>
      </p:sp>
      <p:sp>
        <p:nvSpPr>
          <p:cNvPr id="5" name="Espace réservé du pied de page 4"/>
          <p:cNvSpPr>
            <a:spLocks noGrp="1"/>
          </p:cNvSpPr>
          <p:nvPr>
            <p:ph type="ftr" sz="quarter" idx="11"/>
          </p:nvPr>
        </p:nvSpPr>
        <p:spPr>
          <a:xfrm>
            <a:off x="3124200" y="6356350"/>
            <a:ext cx="2895600" cy="365125"/>
          </a:xfrm>
          <a:prstGeom prst="rect">
            <a:avLst/>
          </a:prstGeom>
        </p:spPr>
        <p:txBody>
          <a:bodyPr/>
          <a:lstStyle/>
          <a:p>
            <a:endParaRPr lang="fr-FR"/>
          </a:p>
        </p:txBody>
      </p:sp>
      <p:sp>
        <p:nvSpPr>
          <p:cNvPr id="6" name="Espace réservé du numéro de diapositive 5"/>
          <p:cNvSpPr>
            <a:spLocks noGrp="1"/>
          </p:cNvSpPr>
          <p:nvPr>
            <p:ph type="sldNum" sz="quarter" idx="12"/>
          </p:nvPr>
        </p:nvSpPr>
        <p:spPr/>
        <p:txBody>
          <a:bodyPr/>
          <a:lstStyle/>
          <a:p>
            <a:fld id="{F5504286-BE1D-4A79-BD87-C91CEBFD2988}" type="slidenum">
              <a:rPr lang="fr-FR" smtClean="0"/>
              <a:pPr/>
              <a:t>‹N°›</a:t>
            </a:fld>
            <a:endParaRPr lang="fr-F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49CEAD3B-D92D-438F-AA4E-887EE080E805}" type="datetime1">
              <a:rPr lang="fr-FR" smtClean="0"/>
              <a:pPr/>
              <a:t>18/10/2021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34080EA-FA65-481E-9FC9-982070B02ABE}" type="slidenum">
              <a:rPr lang="fr-FR" smtClean="0"/>
              <a:pPr/>
              <a:t>‹N°›</a:t>
            </a:fld>
            <a:endParaRPr lang="fr-F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C79E706-EC3B-456E-9B26-F684704CEB19}" type="datetime1">
              <a:rPr lang="fr-FR" smtClean="0"/>
              <a:pPr/>
              <a:t>18/10/2021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34080EA-FA65-481E-9FC9-982070B02ABE}" type="slidenum">
              <a:rPr lang="fr-FR" smtClean="0"/>
              <a:pPr/>
              <a:t>‹N°›</a:t>
            </a:fld>
            <a:endParaRPr lang="fr-F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E4AEEAB9-0425-4B79-89C9-11CF353B6048}" type="datetime1">
              <a:rPr lang="fr-FR" smtClean="0"/>
              <a:pPr/>
              <a:t>18/10/2021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34080EA-FA65-481E-9FC9-982070B02ABE}" type="slidenum">
              <a:rPr lang="fr-FR" smtClean="0"/>
              <a:pPr/>
              <a:t>‹N°›</a:t>
            </a:fld>
            <a:endParaRPr lang="fr-F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241BCDE4-8C37-43C7-A1C9-CF324B904B96}" type="datetime1">
              <a:rPr lang="fr-FR" smtClean="0"/>
              <a:pPr/>
              <a:t>18/10/2021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34080EA-FA65-481E-9FC9-982070B02ABE}" type="slidenum">
              <a:rPr lang="fr-FR" smtClean="0"/>
              <a:pPr/>
              <a:t>‹N°›</a:t>
            </a:fld>
            <a:endParaRPr lang="fr-F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65C058C1-1D95-41B3-9F47-95E2D279C050}" type="datetime1">
              <a:rPr lang="fr-FR" smtClean="0"/>
              <a:pPr/>
              <a:t>18/10/2021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934080EA-FA65-481E-9FC9-982070B02ABE}" type="slidenum">
              <a:rPr lang="fr-FR" smtClean="0"/>
              <a:pPr/>
              <a:t>‹N°›</a:t>
            </a:fld>
            <a:endParaRPr lang="fr-F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16259EE4-7D12-4609-B39D-DFF2042860FB}" type="datetime1">
              <a:rPr lang="fr-FR" smtClean="0"/>
              <a:pPr/>
              <a:t>18/10/2021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934080EA-FA65-481E-9FC9-982070B02ABE}" type="slidenum">
              <a:rPr lang="fr-FR" smtClean="0"/>
              <a:pPr/>
              <a:t>‹N°›</a:t>
            </a:fld>
            <a:endParaRPr lang="fr-F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DAF5CE7-C193-4E13-B954-A2CCE9CD5D39}" type="datetime1">
              <a:rPr lang="fr-FR" smtClean="0"/>
              <a:pPr/>
              <a:t>18/10/2021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934080EA-FA65-481E-9FC9-982070B02ABE}" type="slidenum">
              <a:rPr lang="fr-FR" smtClean="0"/>
              <a:pPr/>
              <a:t>‹N°›</a:t>
            </a:fld>
            <a:endParaRPr lang="fr-F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2D7BAD1B-DE6C-4EE7-A741-0894E95A1FEB}" type="datetime1">
              <a:rPr lang="fr-FR" smtClean="0"/>
              <a:pPr/>
              <a:t>18/10/2021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34080EA-FA65-481E-9FC9-982070B02ABE}"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a:prstGeom prst="rect">
            <a:avLst/>
          </a:prstGeom>
        </p:spPr>
        <p:txBody>
          <a:bodyPr/>
          <a:lstStyle/>
          <a:p>
            <a:r>
              <a:rPr lang="fr-FR" smtClean="0"/>
              <a:t>Cliquez pour modifier le style du titre</a:t>
            </a:r>
            <a:endParaRPr lang="fr-FR"/>
          </a:p>
        </p:txBody>
      </p:sp>
      <p:sp>
        <p:nvSpPr>
          <p:cNvPr id="3" name="Espace réservé du contenu 2"/>
          <p:cNvSpPr>
            <a:spLocks noGrp="1"/>
          </p:cNvSpPr>
          <p:nvPr>
            <p:ph idx="1"/>
          </p:nvPr>
        </p:nvSpPr>
        <p:spPr>
          <a:xfrm>
            <a:off x="457200" y="1600200"/>
            <a:ext cx="8229600" cy="4525963"/>
          </a:xfrm>
          <a:prstGeom prst="rect">
            <a:avLst/>
          </a:prstGeo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a:xfrm>
            <a:off x="457200" y="6356350"/>
            <a:ext cx="2133600" cy="365125"/>
          </a:xfrm>
          <a:prstGeom prst="rect">
            <a:avLst/>
          </a:prstGeom>
        </p:spPr>
        <p:txBody>
          <a:bodyPr/>
          <a:lstStyle/>
          <a:p>
            <a:fld id="{DD8AEB9F-0382-45BB-9A31-99DFCECE4D48}" type="datetime1">
              <a:rPr lang="fr-FR" smtClean="0"/>
              <a:pPr/>
              <a:t>18/10/2021</a:t>
            </a:fld>
            <a:endParaRPr lang="fr-FR"/>
          </a:p>
        </p:txBody>
      </p:sp>
      <p:sp>
        <p:nvSpPr>
          <p:cNvPr id="5" name="Espace réservé du pied de page 4"/>
          <p:cNvSpPr>
            <a:spLocks noGrp="1"/>
          </p:cNvSpPr>
          <p:nvPr>
            <p:ph type="ftr" sz="quarter" idx="11"/>
          </p:nvPr>
        </p:nvSpPr>
        <p:spPr>
          <a:xfrm>
            <a:off x="3124200" y="6356350"/>
            <a:ext cx="2895600" cy="365125"/>
          </a:xfrm>
          <a:prstGeom prst="rect">
            <a:avLst/>
          </a:prstGeom>
        </p:spPr>
        <p:txBody>
          <a:bodyPr/>
          <a:lstStyle/>
          <a:p>
            <a:endParaRPr lang="fr-FR"/>
          </a:p>
        </p:txBody>
      </p:sp>
      <p:sp>
        <p:nvSpPr>
          <p:cNvPr id="6" name="Espace réservé du numéro de diapositive 5"/>
          <p:cNvSpPr>
            <a:spLocks noGrp="1"/>
          </p:cNvSpPr>
          <p:nvPr>
            <p:ph type="sldNum" sz="quarter" idx="12"/>
          </p:nvPr>
        </p:nvSpPr>
        <p:spPr/>
        <p:txBody>
          <a:bodyPr/>
          <a:lstStyle/>
          <a:p>
            <a:fld id="{F5504286-BE1D-4A79-BD87-C91CEBFD2988}" type="slidenum">
              <a:rPr lang="fr-FR" smtClean="0"/>
              <a:pPr/>
              <a:t>‹N°›</a:t>
            </a:fld>
            <a:endParaRPr lang="fr-F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8EFC7BC-3B8A-4906-A738-5AA0FE8A8B35}" type="datetime1">
              <a:rPr lang="fr-FR" smtClean="0"/>
              <a:pPr/>
              <a:t>18/10/2021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34080EA-FA65-481E-9FC9-982070B02ABE}" type="slidenum">
              <a:rPr lang="fr-FR" smtClean="0"/>
              <a:pPr/>
              <a:t>‹N°›</a:t>
            </a:fld>
            <a:endParaRPr lang="fr-F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94B4E5A-A2F3-4112-81CD-F63E3F9883DE}" type="datetime1">
              <a:rPr lang="fr-FR" smtClean="0"/>
              <a:pPr/>
              <a:t>18/10/2021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34080EA-FA65-481E-9FC9-982070B02ABE}" type="slidenum">
              <a:rPr lang="fr-FR" smtClean="0"/>
              <a:pPr/>
              <a:t>‹N°›</a:t>
            </a:fld>
            <a:endParaRPr lang="fr-F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99B38A73-4170-4124-9869-510FF4775F11}" type="datetime1">
              <a:rPr lang="fr-FR" smtClean="0"/>
              <a:pPr/>
              <a:t>18/10/2021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34080EA-FA65-481E-9FC9-982070B02ABE}"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a:xfrm>
            <a:off x="457200" y="6356350"/>
            <a:ext cx="2133600" cy="365125"/>
          </a:xfrm>
          <a:prstGeom prst="rect">
            <a:avLst/>
          </a:prstGeom>
        </p:spPr>
        <p:txBody>
          <a:bodyPr/>
          <a:lstStyle/>
          <a:p>
            <a:fld id="{74EA1D72-34B0-4241-A21B-ECD60399D96F}" type="datetime1">
              <a:rPr lang="fr-FR" smtClean="0"/>
              <a:pPr/>
              <a:t>18/10/2021</a:t>
            </a:fld>
            <a:endParaRPr lang="fr-FR"/>
          </a:p>
        </p:txBody>
      </p:sp>
      <p:sp>
        <p:nvSpPr>
          <p:cNvPr id="5" name="Espace réservé du pied de page 4"/>
          <p:cNvSpPr>
            <a:spLocks noGrp="1"/>
          </p:cNvSpPr>
          <p:nvPr>
            <p:ph type="ftr" sz="quarter" idx="11"/>
          </p:nvPr>
        </p:nvSpPr>
        <p:spPr>
          <a:xfrm>
            <a:off x="3124200" y="6356350"/>
            <a:ext cx="2895600" cy="365125"/>
          </a:xfrm>
          <a:prstGeom prst="rect">
            <a:avLst/>
          </a:prstGeom>
        </p:spPr>
        <p:txBody>
          <a:bodyPr/>
          <a:lstStyle/>
          <a:p>
            <a:endParaRPr lang="fr-FR"/>
          </a:p>
        </p:txBody>
      </p:sp>
      <p:sp>
        <p:nvSpPr>
          <p:cNvPr id="6" name="Espace réservé du numéro de diapositive 5"/>
          <p:cNvSpPr>
            <a:spLocks noGrp="1"/>
          </p:cNvSpPr>
          <p:nvPr>
            <p:ph type="sldNum" sz="quarter" idx="12"/>
          </p:nvPr>
        </p:nvSpPr>
        <p:spPr/>
        <p:txBody>
          <a:bodyPr/>
          <a:lstStyle/>
          <a:p>
            <a:fld id="{F5504286-BE1D-4A79-BD87-C91CEBFD2988}"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a:prstGeom prst="rect">
            <a:avLst/>
          </a:prstGeom>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a:xfrm>
            <a:off x="457200" y="6356350"/>
            <a:ext cx="2133600" cy="365125"/>
          </a:xfrm>
          <a:prstGeom prst="rect">
            <a:avLst/>
          </a:prstGeom>
        </p:spPr>
        <p:txBody>
          <a:bodyPr/>
          <a:lstStyle/>
          <a:p>
            <a:fld id="{D770BD8C-48F9-4276-99BA-6B025046B01A}" type="datetime1">
              <a:rPr lang="fr-FR" smtClean="0"/>
              <a:pPr/>
              <a:t>18/10/2021</a:t>
            </a:fld>
            <a:endParaRPr lang="fr-FR"/>
          </a:p>
        </p:txBody>
      </p:sp>
      <p:sp>
        <p:nvSpPr>
          <p:cNvPr id="6" name="Espace réservé du pied de page 5"/>
          <p:cNvSpPr>
            <a:spLocks noGrp="1"/>
          </p:cNvSpPr>
          <p:nvPr>
            <p:ph type="ftr" sz="quarter" idx="11"/>
          </p:nvPr>
        </p:nvSpPr>
        <p:spPr>
          <a:xfrm>
            <a:off x="3124200" y="6356350"/>
            <a:ext cx="2895600" cy="365125"/>
          </a:xfrm>
          <a:prstGeom prst="rect">
            <a:avLst/>
          </a:prstGeom>
        </p:spPr>
        <p:txBody>
          <a:bodyPr/>
          <a:lstStyle/>
          <a:p>
            <a:endParaRPr lang="fr-FR"/>
          </a:p>
        </p:txBody>
      </p:sp>
      <p:sp>
        <p:nvSpPr>
          <p:cNvPr id="7" name="Espace réservé du numéro de diapositive 6"/>
          <p:cNvSpPr>
            <a:spLocks noGrp="1"/>
          </p:cNvSpPr>
          <p:nvPr>
            <p:ph type="sldNum" sz="quarter" idx="12"/>
          </p:nvPr>
        </p:nvSpPr>
        <p:spPr/>
        <p:txBody>
          <a:bodyPr/>
          <a:lstStyle/>
          <a:p>
            <a:fld id="{F5504286-BE1D-4A79-BD87-C91CEBFD2988}"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a:prstGeom prst="rect">
            <a:avLst/>
          </a:prstGeom>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a:xfrm>
            <a:off x="457200" y="6356350"/>
            <a:ext cx="2133600" cy="365125"/>
          </a:xfrm>
          <a:prstGeom prst="rect">
            <a:avLst/>
          </a:prstGeom>
        </p:spPr>
        <p:txBody>
          <a:bodyPr/>
          <a:lstStyle/>
          <a:p>
            <a:fld id="{922EBADA-597D-43CC-AC3D-791AF2138623}" type="datetime1">
              <a:rPr lang="fr-FR" smtClean="0"/>
              <a:pPr/>
              <a:t>18/10/2021</a:t>
            </a:fld>
            <a:endParaRPr lang="fr-FR"/>
          </a:p>
        </p:txBody>
      </p:sp>
      <p:sp>
        <p:nvSpPr>
          <p:cNvPr id="8" name="Espace réservé du pied de page 7"/>
          <p:cNvSpPr>
            <a:spLocks noGrp="1"/>
          </p:cNvSpPr>
          <p:nvPr>
            <p:ph type="ftr" sz="quarter" idx="11"/>
          </p:nvPr>
        </p:nvSpPr>
        <p:spPr>
          <a:xfrm>
            <a:off x="3124200" y="6356350"/>
            <a:ext cx="2895600" cy="365125"/>
          </a:xfrm>
          <a:prstGeom prst="rect">
            <a:avLst/>
          </a:prstGeom>
        </p:spPr>
        <p:txBody>
          <a:bodyPr/>
          <a:lstStyle/>
          <a:p>
            <a:endParaRPr lang="fr-FR"/>
          </a:p>
        </p:txBody>
      </p:sp>
      <p:sp>
        <p:nvSpPr>
          <p:cNvPr id="9" name="Espace réservé du numéro de diapositive 8"/>
          <p:cNvSpPr>
            <a:spLocks noGrp="1"/>
          </p:cNvSpPr>
          <p:nvPr>
            <p:ph type="sldNum" sz="quarter" idx="12"/>
          </p:nvPr>
        </p:nvSpPr>
        <p:spPr/>
        <p:txBody>
          <a:bodyPr/>
          <a:lstStyle/>
          <a:p>
            <a:fld id="{F5504286-BE1D-4A79-BD87-C91CEBFD2988}"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a:prstGeom prst="rect">
            <a:avLst/>
          </a:prstGeom>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a:xfrm>
            <a:off x="457200" y="6356350"/>
            <a:ext cx="2133600" cy="365125"/>
          </a:xfrm>
          <a:prstGeom prst="rect">
            <a:avLst/>
          </a:prstGeom>
        </p:spPr>
        <p:txBody>
          <a:bodyPr/>
          <a:lstStyle/>
          <a:p>
            <a:fld id="{69F6391A-D016-4FDF-A9B1-5FE84073DAD0}" type="datetime1">
              <a:rPr lang="fr-FR" smtClean="0"/>
              <a:pPr/>
              <a:t>18/10/2021</a:t>
            </a:fld>
            <a:endParaRPr lang="fr-FR"/>
          </a:p>
        </p:txBody>
      </p:sp>
      <p:sp>
        <p:nvSpPr>
          <p:cNvPr id="4" name="Espace réservé du pied de page 3"/>
          <p:cNvSpPr>
            <a:spLocks noGrp="1"/>
          </p:cNvSpPr>
          <p:nvPr>
            <p:ph type="ftr" sz="quarter" idx="11"/>
          </p:nvPr>
        </p:nvSpPr>
        <p:spPr>
          <a:xfrm>
            <a:off x="3124200" y="6356350"/>
            <a:ext cx="2895600" cy="365125"/>
          </a:xfrm>
          <a:prstGeom prst="rect">
            <a:avLst/>
          </a:prstGeom>
        </p:spPr>
        <p:txBody>
          <a:bodyPr/>
          <a:lstStyle/>
          <a:p>
            <a:endParaRPr lang="fr-FR"/>
          </a:p>
        </p:txBody>
      </p:sp>
      <p:sp>
        <p:nvSpPr>
          <p:cNvPr id="5" name="Espace réservé du numéro de diapositive 4"/>
          <p:cNvSpPr>
            <a:spLocks noGrp="1"/>
          </p:cNvSpPr>
          <p:nvPr>
            <p:ph type="sldNum" sz="quarter" idx="12"/>
          </p:nvPr>
        </p:nvSpPr>
        <p:spPr/>
        <p:txBody>
          <a:bodyPr/>
          <a:lstStyle/>
          <a:p>
            <a:fld id="{F5504286-BE1D-4A79-BD87-C91CEBFD2988}"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a:xfrm>
            <a:off x="457200" y="6356350"/>
            <a:ext cx="2133600" cy="365125"/>
          </a:xfrm>
          <a:prstGeom prst="rect">
            <a:avLst/>
          </a:prstGeom>
        </p:spPr>
        <p:txBody>
          <a:bodyPr/>
          <a:lstStyle/>
          <a:p>
            <a:fld id="{B8B8F7C0-D0CA-4F42-9D51-FD35369F76AC}" type="datetime1">
              <a:rPr lang="fr-FR" smtClean="0"/>
              <a:pPr/>
              <a:t>18/10/2021</a:t>
            </a:fld>
            <a:endParaRPr lang="fr-FR"/>
          </a:p>
        </p:txBody>
      </p:sp>
      <p:sp>
        <p:nvSpPr>
          <p:cNvPr id="3" name="Espace réservé du pied de page 2"/>
          <p:cNvSpPr>
            <a:spLocks noGrp="1"/>
          </p:cNvSpPr>
          <p:nvPr>
            <p:ph type="ftr" sz="quarter" idx="11"/>
          </p:nvPr>
        </p:nvSpPr>
        <p:spPr>
          <a:xfrm>
            <a:off x="3124200" y="6356350"/>
            <a:ext cx="2895600" cy="365125"/>
          </a:xfrm>
          <a:prstGeom prst="rect">
            <a:avLst/>
          </a:prstGeom>
        </p:spPr>
        <p:txBody>
          <a:bodyPr/>
          <a:lstStyle/>
          <a:p>
            <a:endParaRPr lang="fr-FR"/>
          </a:p>
        </p:txBody>
      </p:sp>
      <p:sp>
        <p:nvSpPr>
          <p:cNvPr id="4" name="Espace réservé du numéro de diapositive 3"/>
          <p:cNvSpPr>
            <a:spLocks noGrp="1"/>
          </p:cNvSpPr>
          <p:nvPr>
            <p:ph type="sldNum" sz="quarter" idx="12"/>
          </p:nvPr>
        </p:nvSpPr>
        <p:spPr/>
        <p:txBody>
          <a:bodyPr/>
          <a:lstStyle/>
          <a:p>
            <a:fld id="{F5504286-BE1D-4A79-BD87-C91CEBFD2988}"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a:prstGeom prst="rect">
            <a:avLst/>
          </a:prstGeo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a:xfrm>
            <a:off x="457200" y="6356350"/>
            <a:ext cx="2133600" cy="365125"/>
          </a:xfrm>
          <a:prstGeom prst="rect">
            <a:avLst/>
          </a:prstGeom>
        </p:spPr>
        <p:txBody>
          <a:bodyPr/>
          <a:lstStyle/>
          <a:p>
            <a:fld id="{E4FB3E12-CD3B-441B-B448-772B1346DCAE}" type="datetime1">
              <a:rPr lang="fr-FR" smtClean="0"/>
              <a:pPr/>
              <a:t>18/10/2021</a:t>
            </a:fld>
            <a:endParaRPr lang="fr-FR"/>
          </a:p>
        </p:txBody>
      </p:sp>
      <p:sp>
        <p:nvSpPr>
          <p:cNvPr id="6" name="Espace réservé du pied de page 5"/>
          <p:cNvSpPr>
            <a:spLocks noGrp="1"/>
          </p:cNvSpPr>
          <p:nvPr>
            <p:ph type="ftr" sz="quarter" idx="11"/>
          </p:nvPr>
        </p:nvSpPr>
        <p:spPr>
          <a:xfrm>
            <a:off x="3124200" y="6356350"/>
            <a:ext cx="2895600" cy="365125"/>
          </a:xfrm>
          <a:prstGeom prst="rect">
            <a:avLst/>
          </a:prstGeom>
        </p:spPr>
        <p:txBody>
          <a:bodyPr/>
          <a:lstStyle/>
          <a:p>
            <a:endParaRPr lang="fr-FR"/>
          </a:p>
        </p:txBody>
      </p:sp>
      <p:sp>
        <p:nvSpPr>
          <p:cNvPr id="7" name="Espace réservé du numéro de diapositive 6"/>
          <p:cNvSpPr>
            <a:spLocks noGrp="1"/>
          </p:cNvSpPr>
          <p:nvPr>
            <p:ph type="sldNum" sz="quarter" idx="12"/>
          </p:nvPr>
        </p:nvSpPr>
        <p:spPr/>
        <p:txBody>
          <a:bodyPr/>
          <a:lstStyle/>
          <a:p>
            <a:fld id="{F5504286-BE1D-4A79-BD87-C91CEBFD2988}"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a:xfrm>
            <a:off x="457200" y="6356350"/>
            <a:ext cx="2133600" cy="365125"/>
          </a:xfrm>
          <a:prstGeom prst="rect">
            <a:avLst/>
          </a:prstGeom>
        </p:spPr>
        <p:txBody>
          <a:bodyPr/>
          <a:lstStyle/>
          <a:p>
            <a:fld id="{52DAC3FA-5C51-44D2-A0D8-92B1D733284A}" type="datetime1">
              <a:rPr lang="fr-FR" smtClean="0"/>
              <a:pPr/>
              <a:t>18/10/2021</a:t>
            </a:fld>
            <a:endParaRPr lang="fr-FR"/>
          </a:p>
        </p:txBody>
      </p:sp>
      <p:sp>
        <p:nvSpPr>
          <p:cNvPr id="6" name="Espace réservé du pied de page 5"/>
          <p:cNvSpPr>
            <a:spLocks noGrp="1"/>
          </p:cNvSpPr>
          <p:nvPr>
            <p:ph type="ftr" sz="quarter" idx="11"/>
          </p:nvPr>
        </p:nvSpPr>
        <p:spPr>
          <a:xfrm>
            <a:off x="3124200" y="6356350"/>
            <a:ext cx="2895600" cy="365125"/>
          </a:xfrm>
          <a:prstGeom prst="rect">
            <a:avLst/>
          </a:prstGeom>
        </p:spPr>
        <p:txBody>
          <a:bodyPr/>
          <a:lstStyle/>
          <a:p>
            <a:endParaRPr lang="fr-FR"/>
          </a:p>
        </p:txBody>
      </p:sp>
      <p:sp>
        <p:nvSpPr>
          <p:cNvPr id="7" name="Espace réservé du numéro de diapositive 6"/>
          <p:cNvSpPr>
            <a:spLocks noGrp="1"/>
          </p:cNvSpPr>
          <p:nvPr>
            <p:ph type="sldNum" sz="quarter" idx="12"/>
          </p:nvPr>
        </p:nvSpPr>
        <p:spPr/>
        <p:txBody>
          <a:bodyPr/>
          <a:lstStyle/>
          <a:p>
            <a:fld id="{F5504286-BE1D-4A79-BD87-C91CEBFD2988}"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Espace réservé du numéro de diapositive 5"/>
          <p:cNvSpPr>
            <a:spLocks noGrp="1"/>
          </p:cNvSpPr>
          <p:nvPr>
            <p:ph type="sldNum" sz="quarter" idx="4"/>
          </p:nvPr>
        </p:nvSpPr>
        <p:spPr>
          <a:xfrm>
            <a:off x="7020272" y="64482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504286-BE1D-4A79-BD87-C91CEBFD2988}" type="slidenum">
              <a:rPr lang="fr-FR" smtClean="0"/>
              <a:pPr/>
              <a:t>‹N°›</a:t>
            </a:fld>
            <a:endParaRPr lang="fr-FR"/>
          </a:p>
        </p:txBody>
      </p:sp>
      <p:sp>
        <p:nvSpPr>
          <p:cNvPr id="7" name="ZoneTexte 6"/>
          <p:cNvSpPr txBox="1"/>
          <p:nvPr userDrawn="1"/>
        </p:nvSpPr>
        <p:spPr>
          <a:xfrm>
            <a:off x="2267744" y="6505599"/>
            <a:ext cx="5400600" cy="307777"/>
          </a:xfrm>
          <a:prstGeom prst="rect">
            <a:avLst/>
          </a:prstGeom>
          <a:noFill/>
        </p:spPr>
        <p:txBody>
          <a:bodyPr wrap="square" rtlCol="0">
            <a:spAutoFit/>
          </a:bodyPr>
          <a:lstStyle/>
          <a:p>
            <a:r>
              <a:rPr lang="fr-FR" sz="1400" dirty="0" smtClean="0">
                <a:solidFill>
                  <a:schemeClr val="tx1">
                    <a:lumMod val="50000"/>
                    <a:lumOff val="50000"/>
                  </a:schemeClr>
                </a:solidFill>
              </a:rPr>
              <a:t>Chapitre: Motorisation</a:t>
            </a:r>
            <a:endParaRPr lang="fr-FR" sz="1400" dirty="0">
              <a:solidFill>
                <a:schemeClr val="tx1">
                  <a:lumMod val="50000"/>
                  <a:lumOff val="50000"/>
                </a:schemeClr>
              </a:solidFill>
            </a:endParaRPr>
          </a:p>
        </p:txBody>
      </p:sp>
      <p:sp>
        <p:nvSpPr>
          <p:cNvPr id="9" name="Rectangle 8"/>
          <p:cNvSpPr/>
          <p:nvPr userDrawn="1"/>
        </p:nvSpPr>
        <p:spPr>
          <a:xfrm>
            <a:off x="0" y="0"/>
            <a:ext cx="323528" cy="685800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endParaRPr lang="fr-FR" dirty="0">
              <a:solidFill>
                <a:schemeClr val="tx1"/>
              </a:solidFill>
            </a:endParaRPr>
          </a:p>
        </p:txBody>
      </p:sp>
      <p:sp>
        <p:nvSpPr>
          <p:cNvPr id="11" name="Rectangle 10"/>
          <p:cNvSpPr/>
          <p:nvPr userDrawn="1"/>
        </p:nvSpPr>
        <p:spPr>
          <a:xfrm rot="16200000">
            <a:off x="-880624" y="5669598"/>
            <a:ext cx="2069028" cy="307777"/>
          </a:xfrm>
          <a:prstGeom prst="rect">
            <a:avLst/>
          </a:prstGeom>
          <a:noFill/>
        </p:spPr>
        <p:txBody>
          <a:bodyPr wrap="none" lIns="91440" tIns="45720" rIns="91440" bIns="45720">
            <a:spAutoFit/>
            <a:scene3d>
              <a:camera prst="orthographicFront"/>
              <a:lightRig rig="soft" dir="t">
                <a:rot lat="0" lon="0" rev="10800000"/>
              </a:lightRig>
            </a:scene3d>
            <a:sp3d>
              <a:bevelT w="27940" h="12700"/>
              <a:contourClr>
                <a:srgbClr val="DDDDDD"/>
              </a:contourClr>
            </a:sp3d>
          </a:bodyPr>
          <a:lstStyle/>
          <a:p>
            <a:pPr algn="ctr"/>
            <a:r>
              <a:rPr lang="fr-FR" sz="1400" b="1" cap="none" spc="150" dirty="0" smtClean="0">
                <a:ln w="11430"/>
                <a:solidFill>
                  <a:schemeClr val="bg1">
                    <a:lumMod val="85000"/>
                  </a:schemeClr>
                </a:solidFill>
                <a:effectLst>
                  <a:outerShdw blurRad="25400" algn="tl" rotWithShape="0">
                    <a:srgbClr val="000000">
                      <a:alpha val="43000"/>
                    </a:srgbClr>
                  </a:outerShdw>
                </a:effectLst>
              </a:rPr>
              <a:t>LP PEMILLE BAC PRO</a:t>
            </a:r>
            <a:endParaRPr lang="fr-FR" sz="1400" b="1" cap="none" spc="150" dirty="0">
              <a:ln w="11430"/>
              <a:solidFill>
                <a:schemeClr val="bg1">
                  <a:lumMod val="85000"/>
                </a:schemeClr>
              </a:solidFill>
              <a:effectLst>
                <a:outerShdw blurRad="25400" algn="tl" rotWithShape="0">
                  <a:srgbClr val="000000">
                    <a:alpha val="43000"/>
                  </a:srgbClr>
                </a:outerShdw>
              </a:effectLst>
            </a:endParaRPr>
          </a:p>
        </p:txBody>
      </p:sp>
      <p:cxnSp>
        <p:nvCxnSpPr>
          <p:cNvPr id="8" name="Connecteur droit 7"/>
          <p:cNvCxnSpPr/>
          <p:nvPr userDrawn="1"/>
        </p:nvCxnSpPr>
        <p:spPr>
          <a:xfrm>
            <a:off x="-6620" y="6876757"/>
            <a:ext cx="91440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Connecteur droit 9"/>
          <p:cNvCxnSpPr/>
          <p:nvPr userDrawn="1"/>
        </p:nvCxnSpPr>
        <p:spPr>
          <a:xfrm flipV="1">
            <a:off x="317648" y="6525344"/>
            <a:ext cx="8774594" cy="1504"/>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5C3943-FF5C-43C4-A5CD-F221A8B8326C}" type="datetime1">
              <a:rPr lang="fr-FR" smtClean="0"/>
              <a:pPr/>
              <a:t>18/10/2021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4080EA-FA65-481E-9FC9-982070B02ABE}"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numéro de diapositive 6"/>
          <p:cNvSpPr>
            <a:spLocks noGrp="1"/>
          </p:cNvSpPr>
          <p:nvPr>
            <p:ph type="sldNum" sz="quarter" idx="12"/>
          </p:nvPr>
        </p:nvSpPr>
        <p:spPr>
          <a:xfrm>
            <a:off x="7020272" y="6453336"/>
            <a:ext cx="2133600" cy="365125"/>
          </a:xfrm>
        </p:spPr>
        <p:txBody>
          <a:bodyPr/>
          <a:lstStyle/>
          <a:p>
            <a:fld id="{F5504286-BE1D-4A79-BD87-C91CEBFD2988}" type="slidenum">
              <a:rPr lang="fr-FR" smtClean="0"/>
              <a:pPr/>
              <a:t>1</a:t>
            </a:fld>
            <a:endParaRPr lang="fr-FR" dirty="0"/>
          </a:p>
        </p:txBody>
      </p:sp>
      <p:sp>
        <p:nvSpPr>
          <p:cNvPr id="9" name="ZoneTexte 8"/>
          <p:cNvSpPr txBox="1"/>
          <p:nvPr/>
        </p:nvSpPr>
        <p:spPr>
          <a:xfrm>
            <a:off x="1043608" y="2060848"/>
            <a:ext cx="7272808" cy="646331"/>
          </a:xfrm>
          <a:prstGeom prst="rect">
            <a:avLst/>
          </a:prstGeom>
          <a:noFill/>
        </p:spPr>
        <p:txBody>
          <a:bodyPr wrap="square" rtlCol="0">
            <a:spAutoFit/>
          </a:bodyPr>
          <a:lstStyle/>
          <a:p>
            <a:r>
              <a:rPr lang="fr-FR" dirty="0" smtClean="0"/>
              <a:t>Comprendre les relations entre les variations de volume et de pression à l’intérieur du cylindre.</a:t>
            </a:r>
            <a:endParaRPr lang="fr-FR" dirty="0"/>
          </a:p>
        </p:txBody>
      </p:sp>
      <p:sp>
        <p:nvSpPr>
          <p:cNvPr id="10" name="Rectangle 9"/>
          <p:cNvSpPr/>
          <p:nvPr/>
        </p:nvSpPr>
        <p:spPr>
          <a:xfrm>
            <a:off x="611560" y="260648"/>
            <a:ext cx="8263223" cy="156966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fr-FR" sz="48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Les phases de fonctionnement </a:t>
            </a:r>
          </a:p>
          <a:p>
            <a:pPr algn="ctr"/>
            <a:r>
              <a:rPr lang="fr-FR" sz="48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du cycle moteur</a:t>
            </a:r>
            <a:endParaRPr lang="fr-FR" sz="48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11" name="ZoneTexte 10"/>
          <p:cNvSpPr txBox="1"/>
          <p:nvPr/>
        </p:nvSpPr>
        <p:spPr>
          <a:xfrm>
            <a:off x="1115616" y="3068960"/>
            <a:ext cx="6336704" cy="2585323"/>
          </a:xfrm>
          <a:prstGeom prst="rect">
            <a:avLst/>
          </a:prstGeom>
          <a:noFill/>
        </p:spPr>
        <p:txBody>
          <a:bodyPr wrap="square" rtlCol="0">
            <a:spAutoFit/>
          </a:bodyPr>
          <a:lstStyle/>
          <a:p>
            <a:pPr marL="342900" indent="-342900">
              <a:buAutoNum type="arabicParenR"/>
            </a:pPr>
            <a:r>
              <a:rPr lang="fr-FR" dirty="0" smtClean="0"/>
              <a:t>Le diagramme théorique</a:t>
            </a:r>
          </a:p>
          <a:p>
            <a:pPr marL="342900" indent="-342900">
              <a:buAutoNum type="arabicParenR"/>
            </a:pPr>
            <a:endParaRPr lang="fr-FR" dirty="0" smtClean="0"/>
          </a:p>
          <a:p>
            <a:r>
              <a:rPr lang="fr-FR" dirty="0" smtClean="0"/>
              <a:t>2) Le diagramme pratique ou réel</a:t>
            </a:r>
          </a:p>
          <a:p>
            <a:pPr lvl="1">
              <a:buFontTx/>
              <a:buChar char="-"/>
            </a:pPr>
            <a:r>
              <a:rPr lang="fr-FR" dirty="0" smtClean="0"/>
              <a:t>Sans réglages moteur</a:t>
            </a:r>
          </a:p>
          <a:p>
            <a:pPr lvl="1">
              <a:buFontTx/>
              <a:buChar char="-"/>
            </a:pPr>
            <a:r>
              <a:rPr lang="fr-FR" dirty="0" smtClean="0"/>
              <a:t>Avec réglages moteur</a:t>
            </a:r>
          </a:p>
          <a:p>
            <a:pPr lvl="1">
              <a:buFontTx/>
              <a:buChar char="-"/>
            </a:pPr>
            <a:endParaRPr lang="fr-FR" dirty="0" smtClean="0"/>
          </a:p>
          <a:p>
            <a:r>
              <a:rPr lang="fr-FR" dirty="0" smtClean="0"/>
              <a:t>3) L’épure de distribution</a:t>
            </a:r>
          </a:p>
          <a:p>
            <a:endParaRPr lang="fr-FR" dirty="0" smtClean="0"/>
          </a:p>
          <a:p>
            <a:r>
              <a:rPr lang="fr-FR" dirty="0" smtClean="0"/>
              <a:t>4) Exercice</a:t>
            </a:r>
          </a:p>
        </p:txBody>
      </p:sp>
      <p:pic>
        <p:nvPicPr>
          <p:cNvPr id="1026" name="Picture 2"/>
          <p:cNvPicPr>
            <a:picLocks noChangeAspect="1" noChangeArrowheads="1"/>
          </p:cNvPicPr>
          <p:nvPr/>
        </p:nvPicPr>
        <p:blipFill>
          <a:blip r:embed="rId2" cstate="print"/>
          <a:srcRect/>
          <a:stretch>
            <a:fillRect/>
          </a:stretch>
        </p:blipFill>
        <p:spPr bwMode="auto">
          <a:xfrm>
            <a:off x="5004048" y="2636912"/>
            <a:ext cx="1440160" cy="1582055"/>
          </a:xfrm>
          <a:prstGeom prst="rect">
            <a:avLst/>
          </a:prstGeom>
          <a:noFill/>
          <a:ln w="9525">
            <a:noFill/>
            <a:miter lim="800000"/>
            <a:headEnd/>
            <a:tailEnd/>
          </a:ln>
        </p:spPr>
      </p:pic>
      <p:pic>
        <p:nvPicPr>
          <p:cNvPr id="1027" name="Picture 3"/>
          <p:cNvPicPr>
            <a:picLocks noChangeAspect="1" noChangeArrowheads="1"/>
          </p:cNvPicPr>
          <p:nvPr/>
        </p:nvPicPr>
        <p:blipFill>
          <a:blip r:embed="rId3" cstate="print"/>
          <a:srcRect/>
          <a:stretch>
            <a:fillRect/>
          </a:stretch>
        </p:blipFill>
        <p:spPr bwMode="auto">
          <a:xfrm>
            <a:off x="7164288" y="3789040"/>
            <a:ext cx="1296144" cy="157484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F5504286-BE1D-4A79-BD87-C91CEBFD2988}" type="slidenum">
              <a:rPr lang="fr-FR" smtClean="0"/>
              <a:pPr/>
              <a:t>10</a:t>
            </a:fld>
            <a:endParaRPr lang="fr-FR"/>
          </a:p>
        </p:txBody>
      </p:sp>
      <p:grpSp>
        <p:nvGrpSpPr>
          <p:cNvPr id="1026" name="Group 2"/>
          <p:cNvGrpSpPr>
            <a:grpSpLocks/>
          </p:cNvGrpSpPr>
          <p:nvPr/>
        </p:nvGrpSpPr>
        <p:grpSpPr bwMode="auto">
          <a:xfrm>
            <a:off x="5143504" y="571480"/>
            <a:ext cx="2214578" cy="2071702"/>
            <a:chOff x="4056" y="12656"/>
            <a:chExt cx="3844" cy="3488"/>
          </a:xfrm>
        </p:grpSpPr>
        <p:sp>
          <p:nvSpPr>
            <p:cNvPr id="1027" name="Oval 3"/>
            <p:cNvSpPr>
              <a:spLocks noChangeArrowheads="1"/>
            </p:cNvSpPr>
            <p:nvPr/>
          </p:nvSpPr>
          <p:spPr bwMode="auto">
            <a:xfrm>
              <a:off x="4056" y="12656"/>
              <a:ext cx="3844" cy="3488"/>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pic>
          <p:nvPicPr>
            <p:cNvPr id="1028" name="Picture 4"/>
            <p:cNvPicPr>
              <a:picLocks noChangeAspect="1" noChangeArrowheads="1"/>
            </p:cNvPicPr>
            <p:nvPr/>
          </p:nvPicPr>
          <p:blipFill>
            <a:blip r:embed="rId2" cstate="print"/>
            <a:srcRect/>
            <a:stretch>
              <a:fillRect/>
            </a:stretch>
          </p:blipFill>
          <p:spPr bwMode="auto">
            <a:xfrm>
              <a:off x="4548" y="13182"/>
              <a:ext cx="2874" cy="2307"/>
            </a:xfrm>
            <a:prstGeom prst="rect">
              <a:avLst/>
            </a:prstGeom>
            <a:noFill/>
            <a:ln w="9525">
              <a:noFill/>
              <a:miter lim="800000"/>
              <a:headEnd/>
              <a:tailEnd/>
            </a:ln>
          </p:spPr>
        </p:pic>
      </p:grpSp>
      <p:sp>
        <p:nvSpPr>
          <p:cNvPr id="8" name="Rectangle 7"/>
          <p:cNvSpPr/>
          <p:nvPr/>
        </p:nvSpPr>
        <p:spPr>
          <a:xfrm>
            <a:off x="642910" y="6202940"/>
            <a:ext cx="8429684" cy="369332"/>
          </a:xfrm>
          <a:prstGeom prst="rect">
            <a:avLst/>
          </a:prstGeom>
        </p:spPr>
        <p:txBody>
          <a:bodyPr wrap="square">
            <a:spAutoFit/>
          </a:bodyPr>
          <a:lstStyle/>
          <a:p>
            <a:r>
              <a:rPr lang="fr-FR" dirty="0" smtClean="0"/>
              <a:t>http://www.engineworld.fr/pourquoi-mettre-du-sp98-dans-sa-voiture/#comments</a:t>
            </a:r>
            <a:endParaRPr lang="fr-FR" dirty="0"/>
          </a:p>
        </p:txBody>
      </p:sp>
      <p:sp>
        <p:nvSpPr>
          <p:cNvPr id="9" name="ZoneTexte 8"/>
          <p:cNvSpPr txBox="1"/>
          <p:nvPr/>
        </p:nvSpPr>
        <p:spPr>
          <a:xfrm>
            <a:off x="611560" y="332656"/>
            <a:ext cx="8352928" cy="369332"/>
          </a:xfrm>
          <a:prstGeom prst="rect">
            <a:avLst/>
          </a:prstGeom>
          <a:noFill/>
        </p:spPr>
        <p:txBody>
          <a:bodyPr wrap="square" rtlCol="0">
            <a:spAutoFit/>
          </a:bodyPr>
          <a:lstStyle/>
          <a:p>
            <a:r>
              <a:rPr lang="fr-FR" u="sng" dirty="0" smtClean="0"/>
              <a:t>L’AVANCE A L’ALLUMAGE:</a:t>
            </a:r>
          </a:p>
        </p:txBody>
      </p:sp>
      <p:sp>
        <p:nvSpPr>
          <p:cNvPr id="11" name="ZoneTexte 10"/>
          <p:cNvSpPr txBox="1"/>
          <p:nvPr/>
        </p:nvSpPr>
        <p:spPr>
          <a:xfrm>
            <a:off x="500034" y="928670"/>
            <a:ext cx="3429024" cy="1477328"/>
          </a:xfrm>
          <a:prstGeom prst="rect">
            <a:avLst/>
          </a:prstGeom>
          <a:noFill/>
        </p:spPr>
        <p:txBody>
          <a:bodyPr wrap="square" rtlCol="0">
            <a:spAutoFit/>
          </a:bodyPr>
          <a:lstStyle/>
          <a:p>
            <a:r>
              <a:rPr lang="fr-FR" dirty="0" smtClean="0">
                <a:solidFill>
                  <a:srgbClr val="0070C0"/>
                </a:solidFill>
              </a:rPr>
              <a:t>La combustion se déplace en suivant un front de flamme (d’où moteur à combustion interne). Si ce front de flamme va trop vite on parle d’explosion.</a:t>
            </a:r>
            <a:endParaRPr lang="fr-FR" dirty="0">
              <a:solidFill>
                <a:srgbClr val="0070C0"/>
              </a:solidFill>
            </a:endParaRPr>
          </a:p>
        </p:txBody>
      </p:sp>
      <p:pic>
        <p:nvPicPr>
          <p:cNvPr id="1031" name="Picture 7"/>
          <p:cNvPicPr>
            <a:picLocks noChangeAspect="1" noChangeArrowheads="1"/>
          </p:cNvPicPr>
          <p:nvPr/>
        </p:nvPicPr>
        <p:blipFill>
          <a:blip r:embed="rId3" cstate="print"/>
          <a:srcRect l="14861" t="41211" r="40117" b="28515"/>
          <a:stretch>
            <a:fillRect/>
          </a:stretch>
        </p:blipFill>
        <p:spPr bwMode="auto">
          <a:xfrm>
            <a:off x="714348" y="3143248"/>
            <a:ext cx="7558560" cy="285752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F5504286-BE1D-4A79-BD87-C91CEBFD2988}" type="slidenum">
              <a:rPr lang="fr-FR" smtClean="0"/>
              <a:pPr/>
              <a:t>11</a:t>
            </a:fld>
            <a:endParaRPr lang="fr-FR"/>
          </a:p>
        </p:txBody>
      </p:sp>
      <p:sp>
        <p:nvSpPr>
          <p:cNvPr id="5" name="ZoneTexte 4"/>
          <p:cNvSpPr txBox="1"/>
          <p:nvPr/>
        </p:nvSpPr>
        <p:spPr>
          <a:xfrm>
            <a:off x="611560" y="332656"/>
            <a:ext cx="8352928" cy="369332"/>
          </a:xfrm>
          <a:prstGeom prst="rect">
            <a:avLst/>
          </a:prstGeom>
          <a:noFill/>
        </p:spPr>
        <p:txBody>
          <a:bodyPr wrap="square" rtlCol="0">
            <a:spAutoFit/>
          </a:bodyPr>
          <a:lstStyle/>
          <a:p>
            <a:r>
              <a:rPr lang="fr-FR" u="sng" dirty="0" smtClean="0"/>
              <a:t>L’AVANCE A L’ALLUMAGE:</a:t>
            </a:r>
          </a:p>
        </p:txBody>
      </p:sp>
      <p:sp>
        <p:nvSpPr>
          <p:cNvPr id="6" name="ZoneTexte 5"/>
          <p:cNvSpPr txBox="1"/>
          <p:nvPr/>
        </p:nvSpPr>
        <p:spPr>
          <a:xfrm>
            <a:off x="500034" y="928670"/>
            <a:ext cx="3429024" cy="923330"/>
          </a:xfrm>
          <a:prstGeom prst="rect">
            <a:avLst/>
          </a:prstGeom>
          <a:noFill/>
        </p:spPr>
        <p:txBody>
          <a:bodyPr wrap="square" rtlCol="0">
            <a:spAutoFit/>
          </a:bodyPr>
          <a:lstStyle/>
          <a:p>
            <a:r>
              <a:rPr lang="fr-FR" dirty="0" smtClean="0">
                <a:solidFill>
                  <a:srgbClr val="0070C0"/>
                </a:solidFill>
              </a:rPr>
              <a:t>Seulement il ne faut pas donner trop d’avance à l’allumage sinon:</a:t>
            </a:r>
          </a:p>
          <a:p>
            <a:r>
              <a:rPr lang="fr-FR" dirty="0" smtClean="0">
                <a:solidFill>
                  <a:srgbClr val="0070C0"/>
                </a:solidFill>
              </a:rPr>
              <a:t>Auto-inflammation = cliquetis</a:t>
            </a:r>
            <a:endParaRPr lang="fr-FR" dirty="0">
              <a:solidFill>
                <a:srgbClr val="0070C0"/>
              </a:solidFill>
            </a:endParaRPr>
          </a:p>
        </p:txBody>
      </p:sp>
      <p:pic>
        <p:nvPicPr>
          <p:cNvPr id="7" name="Picture 6"/>
          <p:cNvPicPr>
            <a:picLocks noChangeAspect="1" noChangeArrowheads="1"/>
          </p:cNvPicPr>
          <p:nvPr/>
        </p:nvPicPr>
        <p:blipFill>
          <a:blip r:embed="rId2" cstate="print"/>
          <a:srcRect l="31332" t="51953" r="55491" b="18750"/>
          <a:stretch>
            <a:fillRect/>
          </a:stretch>
        </p:blipFill>
        <p:spPr bwMode="auto">
          <a:xfrm>
            <a:off x="5929322" y="428604"/>
            <a:ext cx="1257309" cy="1571636"/>
          </a:xfrm>
          <a:prstGeom prst="rect">
            <a:avLst/>
          </a:prstGeom>
          <a:noFill/>
          <a:ln w="9525">
            <a:noFill/>
            <a:miter lim="800000"/>
            <a:headEnd/>
            <a:tailEnd/>
          </a:ln>
          <a:effectLst/>
        </p:spPr>
      </p:pic>
      <p:sp>
        <p:nvSpPr>
          <p:cNvPr id="8" name="Flèche droite 7"/>
          <p:cNvSpPr/>
          <p:nvPr/>
        </p:nvSpPr>
        <p:spPr>
          <a:xfrm>
            <a:off x="4071934" y="928670"/>
            <a:ext cx="1643074" cy="64294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9" name="Picture 5"/>
          <p:cNvPicPr>
            <a:picLocks noChangeAspect="1" noChangeArrowheads="1"/>
          </p:cNvPicPr>
          <p:nvPr/>
        </p:nvPicPr>
        <p:blipFill>
          <a:blip r:embed="rId3" cstate="print"/>
          <a:srcRect l="14275" t="16601" r="45095" b="11133"/>
          <a:stretch>
            <a:fillRect/>
          </a:stretch>
        </p:blipFill>
        <p:spPr bwMode="auto">
          <a:xfrm>
            <a:off x="2143108" y="2214554"/>
            <a:ext cx="4071966" cy="4071966"/>
          </a:xfrm>
          <a:prstGeom prst="rect">
            <a:avLst/>
          </a:prstGeom>
          <a:noFill/>
          <a:ln w="9525">
            <a:noFill/>
            <a:miter lim="800000"/>
            <a:headEnd/>
            <a:tailEnd/>
          </a:ln>
          <a:effectLst/>
        </p:spPr>
      </p:pic>
      <p:sp>
        <p:nvSpPr>
          <p:cNvPr id="10" name="Rectangle 9"/>
          <p:cNvSpPr/>
          <p:nvPr/>
        </p:nvSpPr>
        <p:spPr>
          <a:xfrm>
            <a:off x="642910" y="6202940"/>
            <a:ext cx="8429684" cy="369332"/>
          </a:xfrm>
          <a:prstGeom prst="rect">
            <a:avLst/>
          </a:prstGeom>
        </p:spPr>
        <p:txBody>
          <a:bodyPr wrap="square">
            <a:spAutoFit/>
          </a:bodyPr>
          <a:lstStyle/>
          <a:p>
            <a:r>
              <a:rPr lang="fr-FR" dirty="0" smtClean="0"/>
              <a:t>http://www.engineworld.fr/pourquoi-mettre-du-sp98-dans-sa-voiture/#comments</a:t>
            </a:r>
            <a:endParaRPr lang="fr-F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numéro de diapositive 6"/>
          <p:cNvSpPr>
            <a:spLocks noGrp="1"/>
          </p:cNvSpPr>
          <p:nvPr>
            <p:ph type="sldNum" sz="quarter" idx="12"/>
          </p:nvPr>
        </p:nvSpPr>
        <p:spPr>
          <a:xfrm>
            <a:off x="7020272" y="6453336"/>
            <a:ext cx="2133600" cy="365125"/>
          </a:xfrm>
        </p:spPr>
        <p:txBody>
          <a:bodyPr/>
          <a:lstStyle/>
          <a:p>
            <a:fld id="{F5504286-BE1D-4A79-BD87-C91CEBFD2988}" type="slidenum">
              <a:rPr lang="fr-FR" smtClean="0"/>
              <a:pPr/>
              <a:t>12</a:t>
            </a:fld>
            <a:endParaRPr lang="fr-FR" dirty="0"/>
          </a:p>
        </p:txBody>
      </p:sp>
      <p:sp>
        <p:nvSpPr>
          <p:cNvPr id="14" name="ZoneTexte 13"/>
          <p:cNvSpPr txBox="1"/>
          <p:nvPr/>
        </p:nvSpPr>
        <p:spPr>
          <a:xfrm>
            <a:off x="611560" y="332656"/>
            <a:ext cx="8352928" cy="1200329"/>
          </a:xfrm>
          <a:prstGeom prst="rect">
            <a:avLst/>
          </a:prstGeom>
          <a:noFill/>
        </p:spPr>
        <p:txBody>
          <a:bodyPr wrap="square" rtlCol="0">
            <a:spAutoFit/>
          </a:bodyPr>
          <a:lstStyle/>
          <a:p>
            <a:r>
              <a:rPr lang="fr-FR" u="sng" dirty="0" smtClean="0"/>
              <a:t>AVEC REGLAGES MOTEUR</a:t>
            </a:r>
          </a:p>
          <a:p>
            <a:r>
              <a:rPr lang="fr-FR" dirty="0" smtClean="0"/>
              <a:t>Il faut augmenter le temps d'ouverture des soupapes afin d'éviter le freinage des gaz en modifiant la distribution du moteur.</a:t>
            </a:r>
          </a:p>
          <a:p>
            <a:r>
              <a:rPr lang="fr-FR" dirty="0" smtClean="0"/>
              <a:t>Il faut avancer le point d'allumage pour tenir compte du délais d’inflammation des gaz.</a:t>
            </a:r>
            <a:endParaRPr lang="fr-FR" dirty="0"/>
          </a:p>
        </p:txBody>
      </p:sp>
      <p:graphicFrame>
        <p:nvGraphicFramePr>
          <p:cNvPr id="16" name="Tableau 15"/>
          <p:cNvGraphicFramePr>
            <a:graphicFrameLocks noGrp="1"/>
          </p:cNvGraphicFramePr>
          <p:nvPr/>
        </p:nvGraphicFramePr>
        <p:xfrm>
          <a:off x="323528" y="1857364"/>
          <a:ext cx="8820472" cy="3604069"/>
        </p:xfrm>
        <a:graphic>
          <a:graphicData uri="http://schemas.openxmlformats.org/drawingml/2006/table">
            <a:tbl>
              <a:tblPr firstRow="1" bandRow="1">
                <a:tableStyleId>{5940675A-B579-460E-94D1-54222C63F5DA}</a:tableStyleId>
              </a:tblPr>
              <a:tblGrid>
                <a:gridCol w="4410236"/>
                <a:gridCol w="4410236"/>
              </a:tblGrid>
              <a:tr h="440316">
                <a:tc>
                  <a:txBody>
                    <a:bodyPr/>
                    <a:lstStyle/>
                    <a:p>
                      <a:pPr algn="ctr"/>
                      <a:r>
                        <a:rPr lang="fr-FR" dirty="0" smtClean="0"/>
                        <a:t>Réglage moteur</a:t>
                      </a:r>
                      <a:endParaRPr lang="fr-FR" dirty="0"/>
                    </a:p>
                  </a:txBody>
                  <a:tcPr>
                    <a:solidFill>
                      <a:schemeClr val="bg2">
                        <a:lumMod val="75000"/>
                      </a:schemeClr>
                    </a:solidFill>
                  </a:tcPr>
                </a:tc>
                <a:tc>
                  <a:txBody>
                    <a:bodyPr/>
                    <a:lstStyle/>
                    <a:p>
                      <a:pPr algn="ctr"/>
                      <a:r>
                        <a:rPr lang="fr-FR" dirty="0" smtClean="0"/>
                        <a:t>observations</a:t>
                      </a:r>
                      <a:endParaRPr lang="fr-FR" dirty="0"/>
                    </a:p>
                  </a:txBody>
                  <a:tcPr>
                    <a:solidFill>
                      <a:schemeClr val="bg2">
                        <a:lumMod val="75000"/>
                      </a:schemeClr>
                    </a:solidFill>
                  </a:tcPr>
                </a:tc>
              </a:tr>
              <a:tr h="1732726">
                <a:tc>
                  <a:txBody>
                    <a:bodyPr/>
                    <a:lstStyle/>
                    <a:p>
                      <a:pPr rtl="0"/>
                      <a:r>
                        <a:rPr lang="fr-FR" sz="1800" dirty="0" smtClean="0">
                          <a:solidFill>
                            <a:srgbClr val="0070C0"/>
                          </a:solidFill>
                        </a:rPr>
                        <a:t>AOE : Avance Ouverture Echappement</a:t>
                      </a:r>
                    </a:p>
                    <a:p>
                      <a:pPr marL="0" marR="0" indent="0" algn="l" defTabSz="914400" rtl="0" eaLnBrk="1" fontAlgn="auto" latinLnBrk="0" hangingPunct="1">
                        <a:lnSpc>
                          <a:spcPct val="100000"/>
                        </a:lnSpc>
                        <a:spcBef>
                          <a:spcPts val="0"/>
                        </a:spcBef>
                        <a:spcAft>
                          <a:spcPts val="0"/>
                        </a:spcAft>
                        <a:buClrTx/>
                        <a:buSzTx/>
                        <a:buFontTx/>
                        <a:buNone/>
                        <a:tabLst/>
                        <a:defRPr/>
                      </a:pPr>
                      <a:r>
                        <a:rPr lang="fr-FR" sz="1800" dirty="0" smtClean="0">
                          <a:solidFill>
                            <a:srgbClr val="0070C0"/>
                          </a:solidFill>
                        </a:rPr>
                        <a:t>On ouvre la soupape d’échappement avant le PMB</a:t>
                      </a:r>
                    </a:p>
                    <a:p>
                      <a:pPr rtl="0"/>
                      <a:endParaRPr lang="fr-FR" dirty="0">
                        <a:solidFill>
                          <a:srgbClr val="0070C0"/>
                        </a:solidFill>
                      </a:endParaRPr>
                    </a:p>
                  </a:txBody>
                  <a:tcPr marL="33867" marR="33867" marT="33867" marB="33867"/>
                </a:tc>
                <a:tc>
                  <a:txBody>
                    <a:bodyPr/>
                    <a:lstStyle/>
                    <a:p>
                      <a:pPr rtl="0">
                        <a:buFontTx/>
                        <a:buChar char="-"/>
                      </a:pPr>
                      <a:r>
                        <a:rPr lang="fr-FR" sz="1800" dirty="0" smtClean="0">
                          <a:solidFill>
                            <a:srgbClr val="0070C0"/>
                          </a:solidFill>
                        </a:rPr>
                        <a:t> Fait sortir </a:t>
                      </a:r>
                      <a:r>
                        <a:rPr lang="fr-FR" sz="1800" dirty="0">
                          <a:solidFill>
                            <a:srgbClr val="0070C0"/>
                          </a:solidFill>
                        </a:rPr>
                        <a:t>les gaz </a:t>
                      </a:r>
                      <a:r>
                        <a:rPr lang="fr-FR" sz="1800" dirty="0" smtClean="0">
                          <a:solidFill>
                            <a:srgbClr val="0070C0"/>
                          </a:solidFill>
                        </a:rPr>
                        <a:t>d’échappement </a:t>
                      </a:r>
                      <a:r>
                        <a:rPr lang="fr-FR" sz="1800" dirty="0">
                          <a:solidFill>
                            <a:srgbClr val="0070C0"/>
                          </a:solidFill>
                        </a:rPr>
                        <a:t>plus </a:t>
                      </a:r>
                      <a:r>
                        <a:rPr lang="fr-FR" sz="1800" dirty="0" smtClean="0">
                          <a:solidFill>
                            <a:srgbClr val="0070C0"/>
                          </a:solidFill>
                        </a:rPr>
                        <a:t>tôt en profitant de leurs pression (environ 5 bars)</a:t>
                      </a:r>
                    </a:p>
                    <a:p>
                      <a:pPr rtl="0">
                        <a:buFontTx/>
                        <a:buChar char="-"/>
                      </a:pPr>
                      <a:r>
                        <a:rPr lang="fr-FR" sz="1800" dirty="0" smtClean="0">
                          <a:solidFill>
                            <a:srgbClr val="0070C0"/>
                          </a:solidFill>
                        </a:rPr>
                        <a:t> chasse </a:t>
                      </a:r>
                      <a:r>
                        <a:rPr lang="fr-FR" sz="1800" dirty="0">
                          <a:solidFill>
                            <a:srgbClr val="0070C0"/>
                          </a:solidFill>
                        </a:rPr>
                        <a:t>les gaz </a:t>
                      </a:r>
                      <a:r>
                        <a:rPr lang="fr-FR" sz="1800" dirty="0" smtClean="0">
                          <a:solidFill>
                            <a:srgbClr val="0070C0"/>
                          </a:solidFill>
                        </a:rPr>
                        <a:t>brulés </a:t>
                      </a:r>
                      <a:r>
                        <a:rPr lang="fr-FR" sz="1800" dirty="0">
                          <a:solidFill>
                            <a:srgbClr val="0070C0"/>
                          </a:solidFill>
                        </a:rPr>
                        <a:t>et donc d'améliorer le taux de remplissage </a:t>
                      </a:r>
                      <a:r>
                        <a:rPr lang="fr-FR" sz="1800" dirty="0" smtClean="0">
                          <a:solidFill>
                            <a:srgbClr val="0070C0"/>
                          </a:solidFill>
                        </a:rPr>
                        <a:t>en air du </a:t>
                      </a:r>
                      <a:r>
                        <a:rPr lang="fr-FR" sz="1800" dirty="0">
                          <a:solidFill>
                            <a:srgbClr val="0070C0"/>
                          </a:solidFill>
                        </a:rPr>
                        <a:t>cylindre</a:t>
                      </a:r>
                    </a:p>
                    <a:p>
                      <a:pPr rtl="0"/>
                      <a:r>
                        <a:rPr lang="fr-FR" dirty="0">
                          <a:solidFill>
                            <a:srgbClr val="0070C0"/>
                          </a:solidFill>
                        </a:rPr>
                        <a:t/>
                      </a:r>
                      <a:br>
                        <a:rPr lang="fr-FR" dirty="0">
                          <a:solidFill>
                            <a:srgbClr val="0070C0"/>
                          </a:solidFill>
                        </a:rPr>
                      </a:br>
                      <a:endParaRPr lang="fr-FR" dirty="0">
                        <a:solidFill>
                          <a:srgbClr val="0070C0"/>
                        </a:solidFill>
                      </a:endParaRPr>
                    </a:p>
                  </a:txBody>
                  <a:tcPr marL="33867" marR="33867" marT="33867" marB="33867"/>
                </a:tc>
              </a:tr>
              <a:tr h="1431027">
                <a:tc>
                  <a:txBody>
                    <a:bodyPr/>
                    <a:lstStyle/>
                    <a:p>
                      <a:pPr rtl="0"/>
                      <a:r>
                        <a:rPr lang="fr-FR" sz="1800" dirty="0" smtClean="0">
                          <a:solidFill>
                            <a:srgbClr val="0070C0"/>
                          </a:solidFill>
                        </a:rPr>
                        <a:t>RFE : Retard Fermeture Echappement</a:t>
                      </a:r>
                    </a:p>
                    <a:p>
                      <a:pPr marL="0" marR="0" indent="0" algn="l" defTabSz="914400" rtl="0" eaLnBrk="1" fontAlgn="auto" latinLnBrk="0" hangingPunct="1">
                        <a:lnSpc>
                          <a:spcPct val="100000"/>
                        </a:lnSpc>
                        <a:spcBef>
                          <a:spcPts val="0"/>
                        </a:spcBef>
                        <a:spcAft>
                          <a:spcPts val="0"/>
                        </a:spcAft>
                        <a:buClrTx/>
                        <a:buSzTx/>
                        <a:buFontTx/>
                        <a:buNone/>
                        <a:tabLst/>
                        <a:defRPr/>
                      </a:pPr>
                      <a:r>
                        <a:rPr lang="fr-FR" sz="1800" dirty="0" smtClean="0">
                          <a:solidFill>
                            <a:srgbClr val="0070C0"/>
                          </a:solidFill>
                        </a:rPr>
                        <a:t>On ferme la soupape d’échappement après le PMH</a:t>
                      </a:r>
                    </a:p>
                    <a:p>
                      <a:endParaRPr lang="fr-FR" dirty="0">
                        <a:solidFill>
                          <a:srgbClr val="0070C0"/>
                        </a:solidFill>
                      </a:endParaRPr>
                    </a:p>
                  </a:txBody>
                  <a:tcPr/>
                </a:tc>
                <a:tc>
                  <a:txBody>
                    <a:bodyPr/>
                    <a:lstStyle/>
                    <a:p>
                      <a:r>
                        <a:rPr lang="fr-FR" dirty="0" smtClean="0">
                          <a:solidFill>
                            <a:srgbClr val="0070C0"/>
                          </a:solidFill>
                        </a:rPr>
                        <a:t>- Profiter de l’inertie des gaz d’échappement pour vider au maximum le cylindre de ses gaz brulés</a:t>
                      </a:r>
                      <a:endParaRPr lang="fr-FR" dirty="0">
                        <a:solidFill>
                          <a:srgbClr val="0070C0"/>
                        </a:solidFill>
                      </a:endParaRPr>
                    </a:p>
                  </a:txBody>
                  <a:tcPr/>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numéro de diapositive 6"/>
          <p:cNvSpPr>
            <a:spLocks noGrp="1"/>
          </p:cNvSpPr>
          <p:nvPr>
            <p:ph type="sldNum" sz="quarter" idx="12"/>
          </p:nvPr>
        </p:nvSpPr>
        <p:spPr>
          <a:xfrm>
            <a:off x="7010400" y="6492875"/>
            <a:ext cx="2133600" cy="365125"/>
          </a:xfrm>
        </p:spPr>
        <p:txBody>
          <a:bodyPr/>
          <a:lstStyle/>
          <a:p>
            <a:fld id="{F5504286-BE1D-4A79-BD87-C91CEBFD2988}" type="slidenum">
              <a:rPr lang="fr-FR" smtClean="0"/>
              <a:pPr/>
              <a:t>13</a:t>
            </a:fld>
            <a:endParaRPr lang="fr-FR" dirty="0"/>
          </a:p>
        </p:txBody>
      </p:sp>
      <p:sp>
        <p:nvSpPr>
          <p:cNvPr id="14" name="ZoneTexte 13"/>
          <p:cNvSpPr txBox="1"/>
          <p:nvPr/>
        </p:nvSpPr>
        <p:spPr>
          <a:xfrm>
            <a:off x="611560" y="332656"/>
            <a:ext cx="8352928" cy="369332"/>
          </a:xfrm>
          <a:prstGeom prst="rect">
            <a:avLst/>
          </a:prstGeom>
          <a:noFill/>
        </p:spPr>
        <p:txBody>
          <a:bodyPr wrap="square" rtlCol="0">
            <a:spAutoFit/>
          </a:bodyPr>
          <a:lstStyle/>
          <a:p>
            <a:r>
              <a:rPr lang="fr-FR" u="sng" dirty="0" smtClean="0"/>
              <a:t>LES PRESSIONS</a:t>
            </a:r>
          </a:p>
        </p:txBody>
      </p:sp>
      <p:cxnSp>
        <p:nvCxnSpPr>
          <p:cNvPr id="13" name="Connecteur droit avec flèche 12"/>
          <p:cNvCxnSpPr/>
          <p:nvPr/>
        </p:nvCxnSpPr>
        <p:spPr>
          <a:xfrm flipV="1">
            <a:off x="4922168" y="1196752"/>
            <a:ext cx="0" cy="4248472"/>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7" name="Connecteur droit 16"/>
          <p:cNvCxnSpPr/>
          <p:nvPr/>
        </p:nvCxnSpPr>
        <p:spPr>
          <a:xfrm>
            <a:off x="2257872" y="3645024"/>
            <a:ext cx="3888432" cy="0"/>
          </a:xfrm>
          <a:prstGeom prst="line">
            <a:avLst/>
          </a:prstGeom>
          <a:ln w="28575">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18" name="ZoneTexte 17"/>
          <p:cNvSpPr txBox="1"/>
          <p:nvPr/>
        </p:nvSpPr>
        <p:spPr>
          <a:xfrm>
            <a:off x="6290320" y="3284984"/>
            <a:ext cx="2304256" cy="923330"/>
          </a:xfrm>
          <a:prstGeom prst="rect">
            <a:avLst/>
          </a:prstGeom>
          <a:noFill/>
        </p:spPr>
        <p:txBody>
          <a:bodyPr wrap="square" rtlCol="0">
            <a:spAutoFit/>
          </a:bodyPr>
          <a:lstStyle/>
          <a:p>
            <a:r>
              <a:rPr lang="fr-FR" dirty="0" err="1" smtClean="0">
                <a:solidFill>
                  <a:srgbClr val="0070C0"/>
                </a:solidFill>
              </a:rPr>
              <a:t>p.a</a:t>
            </a:r>
            <a:r>
              <a:rPr lang="fr-FR" dirty="0" smtClean="0">
                <a:solidFill>
                  <a:srgbClr val="0070C0"/>
                </a:solidFill>
              </a:rPr>
              <a:t>. pression atmosphérique (1b en relative)</a:t>
            </a:r>
            <a:endParaRPr lang="fr-FR" dirty="0">
              <a:solidFill>
                <a:srgbClr val="0070C0"/>
              </a:solidFill>
            </a:endParaRPr>
          </a:p>
        </p:txBody>
      </p:sp>
      <p:sp>
        <p:nvSpPr>
          <p:cNvPr id="19" name="Accolade fermante 18"/>
          <p:cNvSpPr/>
          <p:nvPr/>
        </p:nvSpPr>
        <p:spPr>
          <a:xfrm rot="10800000">
            <a:off x="4130080" y="3645024"/>
            <a:ext cx="288032" cy="1800200"/>
          </a:xfrm>
          <a:prstGeom prst="rightBrace">
            <a:avLst>
              <a:gd name="adj1" fmla="val 8333"/>
              <a:gd name="adj2" fmla="val 51026"/>
            </a:avLst>
          </a:prstGeom>
          <a:ln w="28575"/>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solidFill>
                <a:srgbClr val="0070C0"/>
              </a:solidFill>
            </a:endParaRPr>
          </a:p>
        </p:txBody>
      </p:sp>
      <p:sp>
        <p:nvSpPr>
          <p:cNvPr id="20" name="ZoneTexte 19"/>
          <p:cNvSpPr txBox="1"/>
          <p:nvPr/>
        </p:nvSpPr>
        <p:spPr>
          <a:xfrm>
            <a:off x="1825824" y="4077072"/>
            <a:ext cx="2304256" cy="1477328"/>
          </a:xfrm>
          <a:prstGeom prst="rect">
            <a:avLst/>
          </a:prstGeom>
          <a:noFill/>
        </p:spPr>
        <p:txBody>
          <a:bodyPr wrap="square" rtlCol="0">
            <a:spAutoFit/>
          </a:bodyPr>
          <a:lstStyle/>
          <a:p>
            <a:r>
              <a:rPr lang="fr-FR" dirty="0" smtClean="0">
                <a:solidFill>
                  <a:srgbClr val="0070C0"/>
                </a:solidFill>
              </a:rPr>
              <a:t>Pression inférieure à la </a:t>
            </a:r>
            <a:r>
              <a:rPr lang="fr-FR" dirty="0" err="1" smtClean="0">
                <a:solidFill>
                  <a:srgbClr val="0070C0"/>
                </a:solidFill>
              </a:rPr>
              <a:t>pa</a:t>
            </a:r>
            <a:r>
              <a:rPr lang="fr-FR" dirty="0" smtClean="0">
                <a:solidFill>
                  <a:srgbClr val="0070C0"/>
                </a:solidFill>
              </a:rPr>
              <a:t> = dépression</a:t>
            </a:r>
          </a:p>
          <a:p>
            <a:r>
              <a:rPr lang="fr-FR" dirty="0" smtClean="0">
                <a:solidFill>
                  <a:srgbClr val="0070C0"/>
                </a:solidFill>
              </a:rPr>
              <a:t>Les gaz sont poussés à l’intérieur par la </a:t>
            </a:r>
            <a:r>
              <a:rPr lang="fr-FR" dirty="0" err="1" smtClean="0">
                <a:solidFill>
                  <a:srgbClr val="0070C0"/>
                </a:solidFill>
              </a:rPr>
              <a:t>pa</a:t>
            </a:r>
            <a:r>
              <a:rPr lang="fr-FR" dirty="0" smtClean="0">
                <a:solidFill>
                  <a:srgbClr val="0070C0"/>
                </a:solidFill>
              </a:rPr>
              <a:t> (aspiration)</a:t>
            </a:r>
            <a:endParaRPr lang="fr-FR" dirty="0">
              <a:solidFill>
                <a:srgbClr val="0070C0"/>
              </a:solidFill>
            </a:endParaRPr>
          </a:p>
        </p:txBody>
      </p:sp>
      <p:sp>
        <p:nvSpPr>
          <p:cNvPr id="21" name="Accolade fermante 20"/>
          <p:cNvSpPr/>
          <p:nvPr/>
        </p:nvSpPr>
        <p:spPr>
          <a:xfrm rot="10800000">
            <a:off x="4130080" y="1844824"/>
            <a:ext cx="288032" cy="1800200"/>
          </a:xfrm>
          <a:prstGeom prst="rightBrace">
            <a:avLst>
              <a:gd name="adj1" fmla="val 8333"/>
              <a:gd name="adj2" fmla="val 51026"/>
            </a:avLst>
          </a:prstGeom>
          <a:ln w="28575"/>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solidFill>
                <a:srgbClr val="0070C0"/>
              </a:solidFill>
            </a:endParaRPr>
          </a:p>
        </p:txBody>
      </p:sp>
      <p:sp>
        <p:nvSpPr>
          <p:cNvPr id="22" name="ZoneTexte 21"/>
          <p:cNvSpPr txBox="1"/>
          <p:nvPr/>
        </p:nvSpPr>
        <p:spPr>
          <a:xfrm>
            <a:off x="1825824" y="2276872"/>
            <a:ext cx="2304256" cy="1200329"/>
          </a:xfrm>
          <a:prstGeom prst="rect">
            <a:avLst/>
          </a:prstGeom>
          <a:noFill/>
        </p:spPr>
        <p:txBody>
          <a:bodyPr wrap="square" rtlCol="0">
            <a:spAutoFit/>
          </a:bodyPr>
          <a:lstStyle/>
          <a:p>
            <a:r>
              <a:rPr lang="fr-FR" dirty="0" smtClean="0">
                <a:solidFill>
                  <a:srgbClr val="0070C0"/>
                </a:solidFill>
              </a:rPr>
              <a:t>Pression supérieure à la </a:t>
            </a:r>
            <a:r>
              <a:rPr lang="fr-FR" dirty="0" err="1" smtClean="0">
                <a:solidFill>
                  <a:srgbClr val="0070C0"/>
                </a:solidFill>
              </a:rPr>
              <a:t>pa</a:t>
            </a:r>
            <a:r>
              <a:rPr lang="fr-FR" dirty="0" smtClean="0">
                <a:solidFill>
                  <a:srgbClr val="0070C0"/>
                </a:solidFill>
              </a:rPr>
              <a:t> = surpression</a:t>
            </a:r>
          </a:p>
          <a:p>
            <a:r>
              <a:rPr lang="fr-FR" dirty="0" smtClean="0">
                <a:solidFill>
                  <a:srgbClr val="0070C0"/>
                </a:solidFill>
              </a:rPr>
              <a:t>Les gaz sont poussés à l’extérieur</a:t>
            </a:r>
            <a:endParaRPr lang="fr-FR" dirty="0">
              <a:solidFill>
                <a:srgbClr val="0070C0"/>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numéro de diapositive 6"/>
          <p:cNvSpPr>
            <a:spLocks noGrp="1"/>
          </p:cNvSpPr>
          <p:nvPr>
            <p:ph type="sldNum" sz="quarter" idx="12"/>
          </p:nvPr>
        </p:nvSpPr>
        <p:spPr>
          <a:xfrm>
            <a:off x="7010400" y="6492875"/>
            <a:ext cx="2133600" cy="365125"/>
          </a:xfrm>
        </p:spPr>
        <p:txBody>
          <a:bodyPr/>
          <a:lstStyle/>
          <a:p>
            <a:fld id="{F5504286-BE1D-4A79-BD87-C91CEBFD2988}" type="slidenum">
              <a:rPr lang="fr-FR" smtClean="0"/>
              <a:pPr/>
              <a:t>14</a:t>
            </a:fld>
            <a:endParaRPr lang="fr-FR" dirty="0"/>
          </a:p>
        </p:txBody>
      </p:sp>
      <p:sp>
        <p:nvSpPr>
          <p:cNvPr id="14" name="ZoneTexte 13"/>
          <p:cNvSpPr txBox="1"/>
          <p:nvPr/>
        </p:nvSpPr>
        <p:spPr>
          <a:xfrm>
            <a:off x="611560" y="332656"/>
            <a:ext cx="8352928" cy="369332"/>
          </a:xfrm>
          <a:prstGeom prst="rect">
            <a:avLst/>
          </a:prstGeom>
          <a:noFill/>
        </p:spPr>
        <p:txBody>
          <a:bodyPr wrap="square" rtlCol="0">
            <a:spAutoFit/>
          </a:bodyPr>
          <a:lstStyle/>
          <a:p>
            <a:r>
              <a:rPr lang="fr-FR" u="sng" dirty="0" smtClean="0"/>
              <a:t>DIAGRAMME REEL AVEC REGLAGES MOTEUR</a:t>
            </a:r>
          </a:p>
        </p:txBody>
      </p:sp>
      <p:pic>
        <p:nvPicPr>
          <p:cNvPr id="38914" name="Picture 2"/>
          <p:cNvPicPr>
            <a:picLocks noChangeAspect="1" noChangeArrowheads="1"/>
          </p:cNvPicPr>
          <p:nvPr/>
        </p:nvPicPr>
        <p:blipFill>
          <a:blip r:embed="rId2" cstate="print"/>
          <a:srcRect/>
          <a:stretch>
            <a:fillRect/>
          </a:stretch>
        </p:blipFill>
        <p:spPr bwMode="auto">
          <a:xfrm>
            <a:off x="5220072" y="1412776"/>
            <a:ext cx="3587774" cy="3997387"/>
          </a:xfrm>
          <a:prstGeom prst="rect">
            <a:avLst/>
          </a:prstGeom>
          <a:noFill/>
          <a:ln w="9525">
            <a:noFill/>
            <a:miter lim="800000"/>
            <a:headEnd/>
            <a:tailEnd/>
          </a:ln>
          <a:effectLst/>
        </p:spPr>
      </p:pic>
      <p:sp>
        <p:nvSpPr>
          <p:cNvPr id="15" name="ZoneTexte 14"/>
          <p:cNvSpPr txBox="1"/>
          <p:nvPr/>
        </p:nvSpPr>
        <p:spPr>
          <a:xfrm>
            <a:off x="467544" y="836712"/>
            <a:ext cx="4680520" cy="6186309"/>
          </a:xfrm>
          <a:prstGeom prst="rect">
            <a:avLst/>
          </a:prstGeom>
          <a:noFill/>
        </p:spPr>
        <p:txBody>
          <a:bodyPr wrap="square" rtlCol="0">
            <a:spAutoFit/>
          </a:bodyPr>
          <a:lstStyle/>
          <a:p>
            <a:endParaRPr lang="fr-FR" dirty="0"/>
          </a:p>
          <a:p>
            <a:pPr>
              <a:buFontTx/>
              <a:buChar char="-"/>
            </a:pPr>
            <a:r>
              <a:rPr lang="fr-FR" dirty="0" smtClean="0">
                <a:solidFill>
                  <a:srgbClr val="0070C0"/>
                </a:solidFill>
              </a:rPr>
              <a:t>Admission</a:t>
            </a:r>
            <a:r>
              <a:rPr lang="fr-FR" dirty="0">
                <a:solidFill>
                  <a:srgbClr val="0070C0"/>
                </a:solidFill>
              </a:rPr>
              <a:t>:</a:t>
            </a:r>
            <a:r>
              <a:rPr lang="fr-FR" dirty="0" smtClean="0">
                <a:solidFill>
                  <a:srgbClr val="0070C0"/>
                </a:solidFill>
              </a:rPr>
              <a:t> commence à AOA et finie à RFA. Le papillon des gaz créé une dépression dans le cylindre.</a:t>
            </a:r>
          </a:p>
          <a:p>
            <a:pPr>
              <a:buFontTx/>
              <a:buChar char="-"/>
            </a:pPr>
            <a:endParaRPr lang="fr-FR" dirty="0">
              <a:solidFill>
                <a:srgbClr val="0070C0"/>
              </a:solidFill>
            </a:endParaRPr>
          </a:p>
          <a:p>
            <a:pPr>
              <a:buFontTx/>
              <a:buChar char="-"/>
            </a:pPr>
            <a:r>
              <a:rPr lang="fr-FR" dirty="0" smtClean="0">
                <a:solidFill>
                  <a:srgbClr val="0070C0"/>
                </a:solidFill>
              </a:rPr>
              <a:t> Compression: commence à RFA et fini à AA</a:t>
            </a:r>
          </a:p>
          <a:p>
            <a:pPr>
              <a:buFontTx/>
              <a:buChar char="-"/>
            </a:pPr>
            <a:endParaRPr lang="fr-FR" dirty="0">
              <a:solidFill>
                <a:srgbClr val="0070C0"/>
              </a:solidFill>
            </a:endParaRPr>
          </a:p>
          <a:p>
            <a:pPr>
              <a:buFontTx/>
              <a:buChar char="-"/>
            </a:pPr>
            <a:r>
              <a:rPr lang="fr-FR" dirty="0" smtClean="0">
                <a:solidFill>
                  <a:srgbClr val="0070C0"/>
                </a:solidFill>
              </a:rPr>
              <a:t> Combustion-détente: commence à AA et fini à AOE. Cela permet d’avoir la pression maximale de combustion lorsque le piston vient juste de passer le PMH.</a:t>
            </a:r>
          </a:p>
          <a:p>
            <a:pPr>
              <a:buFontTx/>
              <a:buChar char="-"/>
            </a:pPr>
            <a:endParaRPr lang="fr-FR" dirty="0">
              <a:solidFill>
                <a:srgbClr val="0070C0"/>
              </a:solidFill>
            </a:endParaRPr>
          </a:p>
          <a:p>
            <a:pPr>
              <a:buFontTx/>
              <a:buChar char="-"/>
            </a:pPr>
            <a:r>
              <a:rPr lang="fr-FR" dirty="0" smtClean="0">
                <a:solidFill>
                  <a:srgbClr val="0070C0"/>
                </a:solidFill>
              </a:rPr>
              <a:t> Échappement: commence à AOE et fini à RFE. Les gaz chaud sont en surpression et sorte donc « naturellement du cylindre » avant d’être chassés par le piston qui remonte.</a:t>
            </a:r>
          </a:p>
          <a:p>
            <a:pPr>
              <a:buFontTx/>
              <a:buChar char="-"/>
            </a:pPr>
            <a:endParaRPr lang="fr-FR" dirty="0">
              <a:solidFill>
                <a:srgbClr val="0070C0"/>
              </a:solidFill>
            </a:endParaRPr>
          </a:p>
          <a:p>
            <a:r>
              <a:rPr lang="fr-FR" dirty="0" smtClean="0"/>
              <a:t>NB: Il existe un moment ou les 2 soupapes sont ouvertes en même temps, c’est le chevauchement ou balance des soupapes.</a:t>
            </a:r>
          </a:p>
          <a:p>
            <a:endParaRPr lang="fr-FR" dirty="0" smtClean="0"/>
          </a:p>
          <a:p>
            <a:pPr marL="342900" indent="-342900"/>
            <a:endParaRPr lang="fr-FR"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numéro de diapositive 6"/>
          <p:cNvSpPr>
            <a:spLocks noGrp="1"/>
          </p:cNvSpPr>
          <p:nvPr>
            <p:ph type="sldNum" sz="quarter" idx="12"/>
          </p:nvPr>
        </p:nvSpPr>
        <p:spPr>
          <a:xfrm>
            <a:off x="7020272" y="6453336"/>
            <a:ext cx="2133600" cy="365125"/>
          </a:xfrm>
        </p:spPr>
        <p:txBody>
          <a:bodyPr/>
          <a:lstStyle/>
          <a:p>
            <a:fld id="{F5504286-BE1D-4A79-BD87-C91CEBFD2988}" type="slidenum">
              <a:rPr lang="fr-FR" smtClean="0"/>
              <a:pPr/>
              <a:t>15</a:t>
            </a:fld>
            <a:endParaRPr lang="fr-FR" dirty="0"/>
          </a:p>
        </p:txBody>
      </p:sp>
      <p:sp>
        <p:nvSpPr>
          <p:cNvPr id="8" name="ZoneTexte 7"/>
          <p:cNvSpPr txBox="1"/>
          <p:nvPr/>
        </p:nvSpPr>
        <p:spPr>
          <a:xfrm>
            <a:off x="467544" y="-387424"/>
            <a:ext cx="492443" cy="5188406"/>
          </a:xfrm>
          <a:prstGeom prst="rect">
            <a:avLst/>
          </a:prstGeom>
          <a:noFill/>
        </p:spPr>
        <p:txBody>
          <a:bodyPr vert="vert270" wrap="square" rtlCol="0">
            <a:spAutoFit/>
          </a:bodyPr>
          <a:lstStyle/>
          <a:p>
            <a:r>
              <a:rPr lang="fr-FR" sz="2000" b="1" dirty="0" smtClean="0"/>
              <a:t>3) L’EPURE DE DISTRIBUTION</a:t>
            </a:r>
            <a:endParaRPr lang="fr-FR" sz="2000" b="1" dirty="0"/>
          </a:p>
        </p:txBody>
      </p:sp>
      <p:cxnSp>
        <p:nvCxnSpPr>
          <p:cNvPr id="15" name="Connecteur droit 14"/>
          <p:cNvCxnSpPr/>
          <p:nvPr/>
        </p:nvCxnSpPr>
        <p:spPr>
          <a:xfrm>
            <a:off x="4283968" y="1340768"/>
            <a:ext cx="0" cy="4752528"/>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7" name="Ellipse 16"/>
          <p:cNvSpPr/>
          <p:nvPr/>
        </p:nvSpPr>
        <p:spPr>
          <a:xfrm>
            <a:off x="2627784" y="1988840"/>
            <a:ext cx="3312368" cy="331236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8" name="Ellipse 17"/>
          <p:cNvSpPr/>
          <p:nvPr/>
        </p:nvSpPr>
        <p:spPr>
          <a:xfrm>
            <a:off x="2411760" y="1772816"/>
            <a:ext cx="3744416" cy="3744416"/>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9" name="Ellipse 18"/>
          <p:cNvSpPr/>
          <p:nvPr/>
        </p:nvSpPr>
        <p:spPr>
          <a:xfrm>
            <a:off x="2123728" y="1556792"/>
            <a:ext cx="4320480" cy="424847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4" name="Ellipse 23"/>
          <p:cNvSpPr/>
          <p:nvPr/>
        </p:nvSpPr>
        <p:spPr>
          <a:xfrm>
            <a:off x="2987824" y="2276872"/>
            <a:ext cx="2655912" cy="265591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28" name="Connecteur droit 27"/>
          <p:cNvCxnSpPr/>
          <p:nvPr/>
        </p:nvCxnSpPr>
        <p:spPr>
          <a:xfrm>
            <a:off x="3275856" y="1556792"/>
            <a:ext cx="1008112" cy="2088232"/>
          </a:xfrm>
          <a:prstGeom prst="line">
            <a:avLst/>
          </a:prstGeom>
        </p:spPr>
        <p:style>
          <a:lnRef idx="1">
            <a:schemeClr val="accent1"/>
          </a:lnRef>
          <a:fillRef idx="0">
            <a:schemeClr val="accent1"/>
          </a:fillRef>
          <a:effectRef idx="0">
            <a:schemeClr val="accent1"/>
          </a:effectRef>
          <a:fontRef idx="minor">
            <a:schemeClr val="tx1"/>
          </a:fontRef>
        </p:style>
      </p:cxnSp>
      <p:sp>
        <p:nvSpPr>
          <p:cNvPr id="30" name="ZoneTexte 29"/>
          <p:cNvSpPr txBox="1"/>
          <p:nvPr/>
        </p:nvSpPr>
        <p:spPr>
          <a:xfrm>
            <a:off x="2843808" y="1196752"/>
            <a:ext cx="720080" cy="369332"/>
          </a:xfrm>
          <a:prstGeom prst="rect">
            <a:avLst/>
          </a:prstGeom>
          <a:noFill/>
        </p:spPr>
        <p:txBody>
          <a:bodyPr wrap="square" rtlCol="0">
            <a:spAutoFit/>
          </a:bodyPr>
          <a:lstStyle/>
          <a:p>
            <a:r>
              <a:rPr lang="fr-FR" dirty="0" smtClean="0"/>
              <a:t>AOA</a:t>
            </a:r>
            <a:endParaRPr lang="fr-FR" dirty="0"/>
          </a:p>
        </p:txBody>
      </p:sp>
      <p:cxnSp>
        <p:nvCxnSpPr>
          <p:cNvPr id="31" name="Connecteur droit 30"/>
          <p:cNvCxnSpPr/>
          <p:nvPr/>
        </p:nvCxnSpPr>
        <p:spPr>
          <a:xfrm flipH="1">
            <a:off x="4283968" y="1484784"/>
            <a:ext cx="720080" cy="2160240"/>
          </a:xfrm>
          <a:prstGeom prst="line">
            <a:avLst/>
          </a:prstGeom>
        </p:spPr>
        <p:style>
          <a:lnRef idx="1">
            <a:schemeClr val="accent1"/>
          </a:lnRef>
          <a:fillRef idx="0">
            <a:schemeClr val="accent1"/>
          </a:fillRef>
          <a:effectRef idx="0">
            <a:schemeClr val="accent1"/>
          </a:effectRef>
          <a:fontRef idx="minor">
            <a:schemeClr val="tx1"/>
          </a:fontRef>
        </p:style>
      </p:cxnSp>
      <p:sp>
        <p:nvSpPr>
          <p:cNvPr id="32" name="ZoneTexte 31"/>
          <p:cNvSpPr txBox="1"/>
          <p:nvPr/>
        </p:nvSpPr>
        <p:spPr>
          <a:xfrm>
            <a:off x="4788024" y="1124744"/>
            <a:ext cx="720080" cy="369332"/>
          </a:xfrm>
          <a:prstGeom prst="rect">
            <a:avLst/>
          </a:prstGeom>
          <a:noFill/>
        </p:spPr>
        <p:txBody>
          <a:bodyPr wrap="square" rtlCol="0">
            <a:spAutoFit/>
          </a:bodyPr>
          <a:lstStyle/>
          <a:p>
            <a:pPr algn="ctr"/>
            <a:r>
              <a:rPr lang="fr-FR" dirty="0" smtClean="0"/>
              <a:t>RFE</a:t>
            </a:r>
            <a:endParaRPr lang="fr-FR" dirty="0"/>
          </a:p>
        </p:txBody>
      </p:sp>
      <p:cxnSp>
        <p:nvCxnSpPr>
          <p:cNvPr id="35" name="Connecteur droit 34"/>
          <p:cNvCxnSpPr/>
          <p:nvPr/>
        </p:nvCxnSpPr>
        <p:spPr>
          <a:xfrm flipH="1" flipV="1">
            <a:off x="4283968" y="3645024"/>
            <a:ext cx="936104" cy="2304256"/>
          </a:xfrm>
          <a:prstGeom prst="line">
            <a:avLst/>
          </a:prstGeom>
        </p:spPr>
        <p:style>
          <a:lnRef idx="1">
            <a:schemeClr val="accent1"/>
          </a:lnRef>
          <a:fillRef idx="0">
            <a:schemeClr val="accent1"/>
          </a:fillRef>
          <a:effectRef idx="0">
            <a:schemeClr val="accent1"/>
          </a:effectRef>
          <a:fontRef idx="minor">
            <a:schemeClr val="tx1"/>
          </a:fontRef>
        </p:style>
      </p:cxnSp>
      <p:sp>
        <p:nvSpPr>
          <p:cNvPr id="36" name="ZoneTexte 35"/>
          <p:cNvSpPr txBox="1"/>
          <p:nvPr/>
        </p:nvSpPr>
        <p:spPr>
          <a:xfrm>
            <a:off x="5004048" y="5949280"/>
            <a:ext cx="720080" cy="369332"/>
          </a:xfrm>
          <a:prstGeom prst="rect">
            <a:avLst/>
          </a:prstGeom>
          <a:noFill/>
        </p:spPr>
        <p:txBody>
          <a:bodyPr wrap="square" rtlCol="0">
            <a:spAutoFit/>
          </a:bodyPr>
          <a:lstStyle/>
          <a:p>
            <a:r>
              <a:rPr lang="fr-FR" dirty="0" smtClean="0"/>
              <a:t>AOE</a:t>
            </a:r>
            <a:endParaRPr lang="fr-FR" dirty="0"/>
          </a:p>
        </p:txBody>
      </p:sp>
      <p:cxnSp>
        <p:nvCxnSpPr>
          <p:cNvPr id="39" name="Connecteur droit 38"/>
          <p:cNvCxnSpPr/>
          <p:nvPr/>
        </p:nvCxnSpPr>
        <p:spPr>
          <a:xfrm flipV="1">
            <a:off x="3203848" y="3645024"/>
            <a:ext cx="1080120" cy="2448272"/>
          </a:xfrm>
          <a:prstGeom prst="line">
            <a:avLst/>
          </a:prstGeom>
        </p:spPr>
        <p:style>
          <a:lnRef idx="1">
            <a:schemeClr val="accent1"/>
          </a:lnRef>
          <a:fillRef idx="0">
            <a:schemeClr val="accent1"/>
          </a:fillRef>
          <a:effectRef idx="0">
            <a:schemeClr val="accent1"/>
          </a:effectRef>
          <a:fontRef idx="minor">
            <a:schemeClr val="tx1"/>
          </a:fontRef>
        </p:style>
      </p:cxnSp>
      <p:sp>
        <p:nvSpPr>
          <p:cNvPr id="40" name="ZoneTexte 39"/>
          <p:cNvSpPr txBox="1"/>
          <p:nvPr/>
        </p:nvSpPr>
        <p:spPr>
          <a:xfrm>
            <a:off x="2987824" y="6093296"/>
            <a:ext cx="720080" cy="369332"/>
          </a:xfrm>
          <a:prstGeom prst="rect">
            <a:avLst/>
          </a:prstGeom>
          <a:noFill/>
        </p:spPr>
        <p:txBody>
          <a:bodyPr wrap="square" rtlCol="0">
            <a:spAutoFit/>
          </a:bodyPr>
          <a:lstStyle/>
          <a:p>
            <a:r>
              <a:rPr lang="fr-FR" dirty="0" smtClean="0"/>
              <a:t>RFA</a:t>
            </a:r>
            <a:endParaRPr lang="fr-FR" dirty="0"/>
          </a:p>
        </p:txBody>
      </p:sp>
      <p:sp>
        <p:nvSpPr>
          <p:cNvPr id="42" name="ZoneTexte 41"/>
          <p:cNvSpPr txBox="1"/>
          <p:nvPr/>
        </p:nvSpPr>
        <p:spPr>
          <a:xfrm>
            <a:off x="3923928" y="6093296"/>
            <a:ext cx="720080" cy="369332"/>
          </a:xfrm>
          <a:prstGeom prst="rect">
            <a:avLst/>
          </a:prstGeom>
          <a:noFill/>
        </p:spPr>
        <p:txBody>
          <a:bodyPr wrap="square" rtlCol="0">
            <a:spAutoFit/>
          </a:bodyPr>
          <a:lstStyle/>
          <a:p>
            <a:r>
              <a:rPr lang="fr-FR" dirty="0" smtClean="0"/>
              <a:t>PMB</a:t>
            </a:r>
            <a:endParaRPr lang="fr-FR" dirty="0"/>
          </a:p>
        </p:txBody>
      </p:sp>
      <p:sp>
        <p:nvSpPr>
          <p:cNvPr id="43" name="ZoneTexte 42"/>
          <p:cNvSpPr txBox="1"/>
          <p:nvPr/>
        </p:nvSpPr>
        <p:spPr>
          <a:xfrm>
            <a:off x="3923928" y="836712"/>
            <a:ext cx="720080" cy="369332"/>
          </a:xfrm>
          <a:prstGeom prst="rect">
            <a:avLst/>
          </a:prstGeom>
          <a:noFill/>
        </p:spPr>
        <p:txBody>
          <a:bodyPr wrap="square" rtlCol="0">
            <a:spAutoFit/>
          </a:bodyPr>
          <a:lstStyle/>
          <a:p>
            <a:r>
              <a:rPr lang="fr-FR" dirty="0" smtClean="0"/>
              <a:t>PMH</a:t>
            </a:r>
            <a:endParaRPr lang="fr-FR" dirty="0"/>
          </a:p>
        </p:txBody>
      </p:sp>
      <p:sp>
        <p:nvSpPr>
          <p:cNvPr id="44" name="Arc 43"/>
          <p:cNvSpPr/>
          <p:nvPr/>
        </p:nvSpPr>
        <p:spPr>
          <a:xfrm>
            <a:off x="4932040" y="1268760"/>
            <a:ext cx="1440160" cy="2160240"/>
          </a:xfrm>
          <a:prstGeom prst="arc">
            <a:avLst>
              <a:gd name="adj1" fmla="val 16200000"/>
              <a:gd name="adj2" fmla="val 19070234"/>
            </a:avLst>
          </a:prstGeom>
          <a:ln w="28575">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47" name="ZoneTexte 46"/>
          <p:cNvSpPr txBox="1"/>
          <p:nvPr/>
        </p:nvSpPr>
        <p:spPr>
          <a:xfrm>
            <a:off x="6228184" y="1052736"/>
            <a:ext cx="1944216" cy="646331"/>
          </a:xfrm>
          <a:prstGeom prst="rect">
            <a:avLst/>
          </a:prstGeom>
          <a:noFill/>
        </p:spPr>
        <p:txBody>
          <a:bodyPr wrap="square" rtlCol="0">
            <a:spAutoFit/>
          </a:bodyPr>
          <a:lstStyle/>
          <a:p>
            <a:r>
              <a:rPr lang="fr-FR" dirty="0" smtClean="0"/>
              <a:t>Sens de rotation du moteur</a:t>
            </a:r>
            <a:endParaRPr lang="fr-FR" dirty="0"/>
          </a:p>
        </p:txBody>
      </p:sp>
      <p:cxnSp>
        <p:nvCxnSpPr>
          <p:cNvPr id="48" name="Connecteur droit 47"/>
          <p:cNvCxnSpPr/>
          <p:nvPr/>
        </p:nvCxnSpPr>
        <p:spPr>
          <a:xfrm>
            <a:off x="3851920" y="1422068"/>
            <a:ext cx="432048" cy="2222956"/>
          </a:xfrm>
          <a:prstGeom prst="line">
            <a:avLst/>
          </a:prstGeom>
        </p:spPr>
        <p:style>
          <a:lnRef idx="1">
            <a:schemeClr val="accent1"/>
          </a:lnRef>
          <a:fillRef idx="0">
            <a:schemeClr val="accent1"/>
          </a:fillRef>
          <a:effectRef idx="0">
            <a:schemeClr val="accent1"/>
          </a:effectRef>
          <a:fontRef idx="minor">
            <a:schemeClr val="tx1"/>
          </a:fontRef>
        </p:style>
      </p:cxnSp>
      <p:sp>
        <p:nvSpPr>
          <p:cNvPr id="49" name="ZoneTexte 48"/>
          <p:cNvSpPr txBox="1"/>
          <p:nvPr/>
        </p:nvSpPr>
        <p:spPr>
          <a:xfrm>
            <a:off x="3491880" y="1124744"/>
            <a:ext cx="720080" cy="369332"/>
          </a:xfrm>
          <a:prstGeom prst="rect">
            <a:avLst/>
          </a:prstGeom>
          <a:noFill/>
        </p:spPr>
        <p:txBody>
          <a:bodyPr wrap="square" rtlCol="0">
            <a:spAutoFit/>
          </a:bodyPr>
          <a:lstStyle/>
          <a:p>
            <a:r>
              <a:rPr lang="fr-FR" dirty="0" smtClean="0"/>
              <a:t>AA</a:t>
            </a:r>
            <a:endParaRPr lang="fr-FR" dirty="0"/>
          </a:p>
        </p:txBody>
      </p:sp>
      <p:pic>
        <p:nvPicPr>
          <p:cNvPr id="37892" name="Picture 4"/>
          <p:cNvPicPr>
            <a:picLocks noChangeAspect="1" noChangeArrowheads="1"/>
          </p:cNvPicPr>
          <p:nvPr/>
        </p:nvPicPr>
        <p:blipFill>
          <a:blip r:embed="rId2" cstate="print"/>
          <a:srcRect/>
          <a:stretch>
            <a:fillRect/>
          </a:stretch>
        </p:blipFill>
        <p:spPr bwMode="auto">
          <a:xfrm>
            <a:off x="1357313" y="619124"/>
            <a:ext cx="6815087" cy="5956891"/>
          </a:xfrm>
          <a:prstGeom prst="rect">
            <a:avLst/>
          </a:prstGeom>
          <a:noFill/>
          <a:ln w="9525">
            <a:noFill/>
            <a:miter lim="800000"/>
            <a:headEnd/>
            <a:tailEnd/>
          </a:ln>
        </p:spPr>
      </p:pic>
      <p:sp>
        <p:nvSpPr>
          <p:cNvPr id="52" name="Rectangle 51"/>
          <p:cNvSpPr/>
          <p:nvPr/>
        </p:nvSpPr>
        <p:spPr>
          <a:xfrm>
            <a:off x="395536" y="5201816"/>
            <a:ext cx="360040" cy="216024"/>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3" name="ZoneTexte 52"/>
          <p:cNvSpPr txBox="1"/>
          <p:nvPr/>
        </p:nvSpPr>
        <p:spPr>
          <a:xfrm>
            <a:off x="899592" y="5085184"/>
            <a:ext cx="1224136" cy="369332"/>
          </a:xfrm>
          <a:prstGeom prst="rect">
            <a:avLst/>
          </a:prstGeom>
          <a:noFill/>
        </p:spPr>
        <p:txBody>
          <a:bodyPr wrap="square" rtlCol="0">
            <a:spAutoFit/>
          </a:bodyPr>
          <a:lstStyle/>
          <a:p>
            <a:r>
              <a:rPr lang="fr-FR" dirty="0" smtClean="0"/>
              <a:t>admission</a:t>
            </a:r>
            <a:endParaRPr lang="fr-FR" dirty="0"/>
          </a:p>
        </p:txBody>
      </p:sp>
      <p:sp>
        <p:nvSpPr>
          <p:cNvPr id="54" name="Rectangle 53"/>
          <p:cNvSpPr/>
          <p:nvPr/>
        </p:nvSpPr>
        <p:spPr>
          <a:xfrm>
            <a:off x="395536" y="5534472"/>
            <a:ext cx="360040" cy="216024"/>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5" name="ZoneTexte 54"/>
          <p:cNvSpPr txBox="1"/>
          <p:nvPr/>
        </p:nvSpPr>
        <p:spPr>
          <a:xfrm>
            <a:off x="899592" y="5417840"/>
            <a:ext cx="1512168" cy="369332"/>
          </a:xfrm>
          <a:prstGeom prst="rect">
            <a:avLst/>
          </a:prstGeom>
          <a:noFill/>
        </p:spPr>
        <p:txBody>
          <a:bodyPr wrap="square" rtlCol="0">
            <a:spAutoFit/>
          </a:bodyPr>
          <a:lstStyle/>
          <a:p>
            <a:r>
              <a:rPr lang="fr-FR" dirty="0" smtClean="0"/>
              <a:t>compression</a:t>
            </a:r>
            <a:endParaRPr lang="fr-FR" dirty="0"/>
          </a:p>
        </p:txBody>
      </p:sp>
      <p:sp>
        <p:nvSpPr>
          <p:cNvPr id="56" name="Rectangle 55"/>
          <p:cNvSpPr/>
          <p:nvPr/>
        </p:nvSpPr>
        <p:spPr>
          <a:xfrm>
            <a:off x="395536" y="5894512"/>
            <a:ext cx="360040" cy="216024"/>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7" name="ZoneTexte 56"/>
          <p:cNvSpPr txBox="1"/>
          <p:nvPr/>
        </p:nvSpPr>
        <p:spPr>
          <a:xfrm>
            <a:off x="899592" y="5777880"/>
            <a:ext cx="1512168" cy="646331"/>
          </a:xfrm>
          <a:prstGeom prst="rect">
            <a:avLst/>
          </a:prstGeom>
          <a:noFill/>
        </p:spPr>
        <p:txBody>
          <a:bodyPr wrap="square" rtlCol="0">
            <a:spAutoFit/>
          </a:bodyPr>
          <a:lstStyle/>
          <a:p>
            <a:r>
              <a:rPr lang="fr-FR" dirty="0" smtClean="0"/>
              <a:t>Combustion -détente</a:t>
            </a:r>
            <a:endParaRPr lang="fr-FR" dirty="0"/>
          </a:p>
        </p:txBody>
      </p:sp>
      <p:sp>
        <p:nvSpPr>
          <p:cNvPr id="58" name="Rectangle 57"/>
          <p:cNvSpPr/>
          <p:nvPr/>
        </p:nvSpPr>
        <p:spPr>
          <a:xfrm>
            <a:off x="395536" y="6425952"/>
            <a:ext cx="360040" cy="216024"/>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9" name="ZoneTexte 58"/>
          <p:cNvSpPr txBox="1"/>
          <p:nvPr/>
        </p:nvSpPr>
        <p:spPr>
          <a:xfrm>
            <a:off x="899592" y="6309320"/>
            <a:ext cx="1512168" cy="369332"/>
          </a:xfrm>
          <a:prstGeom prst="rect">
            <a:avLst/>
          </a:prstGeom>
          <a:noFill/>
        </p:spPr>
        <p:txBody>
          <a:bodyPr wrap="square" rtlCol="0">
            <a:spAutoFit/>
          </a:bodyPr>
          <a:lstStyle/>
          <a:p>
            <a:r>
              <a:rPr lang="fr-FR" dirty="0" smtClean="0"/>
              <a:t>échappement</a:t>
            </a:r>
            <a:endParaRPr lang="fr-FR" dirty="0"/>
          </a:p>
        </p:txBody>
      </p:sp>
      <p:sp>
        <p:nvSpPr>
          <p:cNvPr id="60" name="Arc 59"/>
          <p:cNvSpPr/>
          <p:nvPr/>
        </p:nvSpPr>
        <p:spPr>
          <a:xfrm>
            <a:off x="2771800" y="476672"/>
            <a:ext cx="2376264" cy="648072"/>
          </a:xfrm>
          <a:prstGeom prst="arc">
            <a:avLst>
              <a:gd name="adj1" fmla="val 10804464"/>
              <a:gd name="adj2" fmla="val 21564630"/>
            </a:avLst>
          </a:prstGeom>
          <a:ln w="19050">
            <a:headEnd type="arrow" w="med" len="med"/>
            <a:tailEnd type="arrow"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63" name="ZoneTexte 62"/>
          <p:cNvSpPr txBox="1"/>
          <p:nvPr/>
        </p:nvSpPr>
        <p:spPr>
          <a:xfrm>
            <a:off x="1979712" y="107340"/>
            <a:ext cx="4176464" cy="369332"/>
          </a:xfrm>
          <a:prstGeom prst="rect">
            <a:avLst/>
          </a:prstGeom>
          <a:noFill/>
        </p:spPr>
        <p:txBody>
          <a:bodyPr wrap="square" rtlCol="0">
            <a:spAutoFit/>
          </a:bodyPr>
          <a:lstStyle/>
          <a:p>
            <a:r>
              <a:rPr lang="fr-FR" dirty="0" smtClean="0"/>
              <a:t>Chevauchement ou balance des soupapes</a:t>
            </a:r>
            <a:endParaRPr lang="fr-F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numéro de diapositive 6"/>
          <p:cNvSpPr>
            <a:spLocks noGrp="1"/>
          </p:cNvSpPr>
          <p:nvPr>
            <p:ph type="sldNum" sz="quarter" idx="12"/>
          </p:nvPr>
        </p:nvSpPr>
        <p:spPr>
          <a:xfrm>
            <a:off x="7020272" y="6453336"/>
            <a:ext cx="2133600" cy="365125"/>
          </a:xfrm>
        </p:spPr>
        <p:txBody>
          <a:bodyPr/>
          <a:lstStyle/>
          <a:p>
            <a:fld id="{F5504286-BE1D-4A79-BD87-C91CEBFD2988}" type="slidenum">
              <a:rPr lang="fr-FR" smtClean="0"/>
              <a:pPr/>
              <a:t>16</a:t>
            </a:fld>
            <a:endParaRPr lang="fr-FR" dirty="0"/>
          </a:p>
        </p:txBody>
      </p:sp>
      <p:cxnSp>
        <p:nvCxnSpPr>
          <p:cNvPr id="15" name="Connecteur droit 14"/>
          <p:cNvCxnSpPr/>
          <p:nvPr/>
        </p:nvCxnSpPr>
        <p:spPr>
          <a:xfrm>
            <a:off x="5292080" y="1268760"/>
            <a:ext cx="0" cy="4752528"/>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7" name="Ellipse 16"/>
          <p:cNvSpPr/>
          <p:nvPr/>
        </p:nvSpPr>
        <p:spPr>
          <a:xfrm>
            <a:off x="3635896" y="1844824"/>
            <a:ext cx="3312368" cy="331236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8" name="Ellipse 17"/>
          <p:cNvSpPr/>
          <p:nvPr/>
        </p:nvSpPr>
        <p:spPr>
          <a:xfrm>
            <a:off x="3419872" y="1628800"/>
            <a:ext cx="3744416" cy="3744416"/>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9" name="Ellipse 18"/>
          <p:cNvSpPr/>
          <p:nvPr/>
        </p:nvSpPr>
        <p:spPr>
          <a:xfrm>
            <a:off x="3131840" y="1412776"/>
            <a:ext cx="4320480" cy="424847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4" name="Ellipse 23"/>
          <p:cNvSpPr/>
          <p:nvPr/>
        </p:nvSpPr>
        <p:spPr>
          <a:xfrm>
            <a:off x="3995936" y="2132856"/>
            <a:ext cx="2655912" cy="265591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9938" name="Picture 2"/>
          <p:cNvPicPr>
            <a:picLocks noChangeAspect="1" noChangeArrowheads="1"/>
          </p:cNvPicPr>
          <p:nvPr/>
        </p:nvPicPr>
        <p:blipFill>
          <a:blip r:embed="rId2" cstate="print"/>
          <a:srcRect/>
          <a:stretch>
            <a:fillRect/>
          </a:stretch>
        </p:blipFill>
        <p:spPr bwMode="auto">
          <a:xfrm>
            <a:off x="467544" y="116632"/>
            <a:ext cx="2647950" cy="2000250"/>
          </a:xfrm>
          <a:prstGeom prst="rect">
            <a:avLst/>
          </a:prstGeom>
          <a:noFill/>
          <a:ln w="9525">
            <a:noFill/>
            <a:miter lim="800000"/>
            <a:headEnd/>
            <a:tailEnd/>
          </a:ln>
          <a:effectLst/>
        </p:spPr>
      </p:pic>
      <p:sp>
        <p:nvSpPr>
          <p:cNvPr id="37" name="ZoneTexte 36"/>
          <p:cNvSpPr txBox="1"/>
          <p:nvPr/>
        </p:nvSpPr>
        <p:spPr>
          <a:xfrm>
            <a:off x="3851920" y="260648"/>
            <a:ext cx="1944216" cy="369332"/>
          </a:xfrm>
          <a:prstGeom prst="rect">
            <a:avLst/>
          </a:prstGeom>
          <a:noFill/>
        </p:spPr>
        <p:txBody>
          <a:bodyPr wrap="square" rtlCol="0">
            <a:spAutoFit/>
          </a:bodyPr>
          <a:lstStyle/>
          <a:p>
            <a:r>
              <a:rPr lang="fr-FR" b="1" u="sng" dirty="0" smtClean="0"/>
              <a:t>EXERCICE</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numéro de diapositive 6"/>
          <p:cNvSpPr>
            <a:spLocks noGrp="1"/>
          </p:cNvSpPr>
          <p:nvPr>
            <p:ph type="sldNum" sz="quarter" idx="12"/>
          </p:nvPr>
        </p:nvSpPr>
        <p:spPr>
          <a:xfrm>
            <a:off x="7020272" y="6453336"/>
            <a:ext cx="2133600" cy="365125"/>
          </a:xfrm>
        </p:spPr>
        <p:txBody>
          <a:bodyPr/>
          <a:lstStyle/>
          <a:p>
            <a:fld id="{F5504286-BE1D-4A79-BD87-C91CEBFD2988}" type="slidenum">
              <a:rPr lang="fr-FR" smtClean="0"/>
              <a:pPr/>
              <a:t>17</a:t>
            </a:fld>
            <a:endParaRPr lang="fr-FR" dirty="0"/>
          </a:p>
        </p:txBody>
      </p:sp>
      <p:pic>
        <p:nvPicPr>
          <p:cNvPr id="39938" name="Picture 2"/>
          <p:cNvPicPr>
            <a:picLocks noChangeAspect="1" noChangeArrowheads="1"/>
          </p:cNvPicPr>
          <p:nvPr/>
        </p:nvPicPr>
        <p:blipFill>
          <a:blip r:embed="rId2" cstate="print"/>
          <a:srcRect/>
          <a:stretch>
            <a:fillRect/>
          </a:stretch>
        </p:blipFill>
        <p:spPr bwMode="auto">
          <a:xfrm>
            <a:off x="467544" y="116632"/>
            <a:ext cx="2647950" cy="2000250"/>
          </a:xfrm>
          <a:prstGeom prst="rect">
            <a:avLst/>
          </a:prstGeom>
          <a:noFill/>
          <a:ln w="9525">
            <a:noFill/>
            <a:miter lim="800000"/>
            <a:headEnd/>
            <a:tailEnd/>
          </a:ln>
          <a:effectLst/>
        </p:spPr>
      </p:pic>
      <p:sp>
        <p:nvSpPr>
          <p:cNvPr id="37" name="ZoneTexte 36"/>
          <p:cNvSpPr txBox="1"/>
          <p:nvPr/>
        </p:nvSpPr>
        <p:spPr>
          <a:xfrm>
            <a:off x="3851920" y="260648"/>
            <a:ext cx="1944216" cy="369332"/>
          </a:xfrm>
          <a:prstGeom prst="rect">
            <a:avLst/>
          </a:prstGeom>
          <a:noFill/>
        </p:spPr>
        <p:txBody>
          <a:bodyPr wrap="square" rtlCol="0">
            <a:spAutoFit/>
          </a:bodyPr>
          <a:lstStyle/>
          <a:p>
            <a:r>
              <a:rPr lang="fr-FR" b="1" u="sng" dirty="0" smtClean="0"/>
              <a:t>EXERCICE</a:t>
            </a:r>
          </a:p>
        </p:txBody>
      </p:sp>
      <p:pic>
        <p:nvPicPr>
          <p:cNvPr id="40962" name="Picture 2"/>
          <p:cNvPicPr>
            <a:picLocks noChangeAspect="1" noChangeArrowheads="1"/>
          </p:cNvPicPr>
          <p:nvPr/>
        </p:nvPicPr>
        <p:blipFill>
          <a:blip r:embed="rId3" cstate="print"/>
          <a:srcRect/>
          <a:stretch>
            <a:fillRect/>
          </a:stretch>
        </p:blipFill>
        <p:spPr bwMode="auto">
          <a:xfrm>
            <a:off x="683568" y="2708920"/>
            <a:ext cx="7924237" cy="3376414"/>
          </a:xfrm>
          <a:prstGeom prst="rect">
            <a:avLst/>
          </a:prstGeom>
          <a:noFill/>
          <a:ln w="9525">
            <a:noFill/>
            <a:miter lim="800000"/>
            <a:headEnd/>
            <a:tailEnd/>
          </a:ln>
          <a:effectLst/>
        </p:spPr>
      </p:pic>
      <p:sp>
        <p:nvSpPr>
          <p:cNvPr id="20" name="ZoneTexte 19"/>
          <p:cNvSpPr txBox="1"/>
          <p:nvPr/>
        </p:nvSpPr>
        <p:spPr>
          <a:xfrm>
            <a:off x="3419872" y="1268760"/>
            <a:ext cx="4680520" cy="1200329"/>
          </a:xfrm>
          <a:prstGeom prst="rect">
            <a:avLst/>
          </a:prstGeom>
          <a:noFill/>
        </p:spPr>
        <p:txBody>
          <a:bodyPr wrap="square" rtlCol="0">
            <a:spAutoFit/>
          </a:bodyPr>
          <a:lstStyle/>
          <a:p>
            <a:r>
              <a:rPr lang="fr-FR" dirty="0" smtClean="0"/>
              <a:t>Calculez le « temps » que dure chaque temps moteur en degrés:</a:t>
            </a:r>
            <a:endParaRPr lang="fr-FR" dirty="0" smtClean="0">
              <a:solidFill>
                <a:srgbClr val="0070C0"/>
              </a:solidFill>
            </a:endParaRPr>
          </a:p>
          <a:p>
            <a:endParaRPr lang="fr-FR" dirty="0" smtClean="0"/>
          </a:p>
          <a:p>
            <a:pPr marL="342900" indent="-342900"/>
            <a:endParaRPr lang="fr-FR"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numéro de diapositive 6"/>
          <p:cNvSpPr>
            <a:spLocks noGrp="1"/>
          </p:cNvSpPr>
          <p:nvPr>
            <p:ph type="sldNum" sz="quarter" idx="12"/>
          </p:nvPr>
        </p:nvSpPr>
        <p:spPr>
          <a:xfrm>
            <a:off x="7020272" y="6453336"/>
            <a:ext cx="2133600" cy="365125"/>
          </a:xfrm>
        </p:spPr>
        <p:txBody>
          <a:bodyPr/>
          <a:lstStyle/>
          <a:p>
            <a:fld id="{F5504286-BE1D-4A79-BD87-C91CEBFD2988}" type="slidenum">
              <a:rPr lang="fr-FR" smtClean="0"/>
              <a:pPr/>
              <a:t>2</a:t>
            </a:fld>
            <a:endParaRPr lang="fr-FR" dirty="0"/>
          </a:p>
        </p:txBody>
      </p:sp>
      <p:sp>
        <p:nvSpPr>
          <p:cNvPr id="8" name="ZoneTexte 7"/>
          <p:cNvSpPr txBox="1"/>
          <p:nvPr/>
        </p:nvSpPr>
        <p:spPr>
          <a:xfrm rot="5400000" flipH="1">
            <a:off x="2409101" y="-2013565"/>
            <a:ext cx="553998" cy="4581128"/>
          </a:xfrm>
          <a:prstGeom prst="rect">
            <a:avLst/>
          </a:prstGeom>
          <a:noFill/>
        </p:spPr>
        <p:txBody>
          <a:bodyPr vert="vert270" wrap="square" rtlCol="0">
            <a:spAutoFit/>
          </a:bodyPr>
          <a:lstStyle/>
          <a:p>
            <a:r>
              <a:rPr lang="fr-FR" sz="2400" b="1" u="sng" dirty="0" smtClean="0"/>
              <a:t>1) LE DIAGRAMME THEORIQUE</a:t>
            </a:r>
            <a:endParaRPr lang="fr-FR" sz="2400" b="1" u="sng" dirty="0"/>
          </a:p>
        </p:txBody>
      </p:sp>
      <p:sp>
        <p:nvSpPr>
          <p:cNvPr id="9" name="ZoneTexte 8"/>
          <p:cNvSpPr txBox="1"/>
          <p:nvPr/>
        </p:nvSpPr>
        <p:spPr>
          <a:xfrm>
            <a:off x="395536" y="620688"/>
            <a:ext cx="7272808" cy="646331"/>
          </a:xfrm>
          <a:prstGeom prst="rect">
            <a:avLst/>
          </a:prstGeom>
          <a:noFill/>
        </p:spPr>
        <p:txBody>
          <a:bodyPr wrap="square" rtlCol="0">
            <a:spAutoFit/>
          </a:bodyPr>
          <a:lstStyle/>
          <a:p>
            <a:r>
              <a:rPr lang="fr-FR" b="0" u="none" strike="noStrike" dirty="0" smtClean="0">
                <a:solidFill>
                  <a:srgbClr val="0070C0"/>
                </a:solidFill>
              </a:rPr>
              <a:t>Ce diagramme permet de comprendre l'évolution de la pression à l'intérieur du cylindre lorsque le piston se déplace.</a:t>
            </a:r>
            <a:endParaRPr lang="fr-FR" b="0" u="none" strike="noStrike" dirty="0">
              <a:solidFill>
                <a:srgbClr val="0070C0"/>
              </a:solidFill>
            </a:endParaRPr>
          </a:p>
        </p:txBody>
      </p:sp>
      <p:sp>
        <p:nvSpPr>
          <p:cNvPr id="11" name="ZoneTexte 10"/>
          <p:cNvSpPr txBox="1"/>
          <p:nvPr/>
        </p:nvSpPr>
        <p:spPr>
          <a:xfrm>
            <a:off x="467544" y="1340768"/>
            <a:ext cx="4392488" cy="3785652"/>
          </a:xfrm>
          <a:prstGeom prst="rect">
            <a:avLst/>
          </a:prstGeom>
          <a:noFill/>
        </p:spPr>
        <p:txBody>
          <a:bodyPr wrap="square" rtlCol="0">
            <a:spAutoFit/>
          </a:bodyPr>
          <a:lstStyle/>
          <a:p>
            <a:pPr marL="342900" indent="-342900">
              <a:buAutoNum type="arabicParenR"/>
            </a:pPr>
            <a:r>
              <a:rPr lang="fr-FR" sz="2400" u="sng" dirty="0" smtClean="0"/>
              <a:t>ADMISSION</a:t>
            </a:r>
          </a:p>
          <a:p>
            <a:pPr marL="342900" indent="-342900">
              <a:buAutoNum type="arabicParenR"/>
            </a:pPr>
            <a:endParaRPr lang="fr-FR" dirty="0"/>
          </a:p>
          <a:p>
            <a:pPr marL="342900" indent="-342900">
              <a:buAutoNum type="arabicParenR"/>
            </a:pPr>
            <a:endParaRPr lang="fr-FR" dirty="0" smtClean="0">
              <a:solidFill>
                <a:srgbClr val="0070C0"/>
              </a:solidFill>
            </a:endParaRPr>
          </a:p>
          <a:p>
            <a:pPr>
              <a:buFontTx/>
              <a:buChar char="-"/>
            </a:pPr>
            <a:r>
              <a:rPr lang="fr-FR" dirty="0" smtClean="0">
                <a:solidFill>
                  <a:srgbClr val="0070C0"/>
                </a:solidFill>
              </a:rPr>
              <a:t>La soupape d'admission est ouverte.</a:t>
            </a:r>
          </a:p>
          <a:p>
            <a:pPr>
              <a:buFontTx/>
              <a:buChar char="-"/>
            </a:pPr>
            <a:endParaRPr lang="fr-FR" dirty="0" smtClean="0">
              <a:solidFill>
                <a:srgbClr val="0070C0"/>
              </a:solidFill>
            </a:endParaRPr>
          </a:p>
          <a:p>
            <a:pPr>
              <a:buFontTx/>
              <a:buChar char="-"/>
            </a:pPr>
            <a:r>
              <a:rPr lang="fr-FR" dirty="0" smtClean="0">
                <a:solidFill>
                  <a:srgbClr val="0070C0"/>
                </a:solidFill>
              </a:rPr>
              <a:t>La soupape d'échappement est fermée.</a:t>
            </a:r>
          </a:p>
          <a:p>
            <a:pPr>
              <a:buFontTx/>
              <a:buChar char="-"/>
            </a:pPr>
            <a:endParaRPr lang="fr-FR" dirty="0" smtClean="0">
              <a:solidFill>
                <a:srgbClr val="0070C0"/>
              </a:solidFill>
            </a:endParaRPr>
          </a:p>
          <a:p>
            <a:pPr>
              <a:buFontTx/>
              <a:buChar char="-"/>
            </a:pPr>
            <a:r>
              <a:rPr lang="fr-FR" dirty="0" smtClean="0">
                <a:solidFill>
                  <a:srgbClr val="0070C0"/>
                </a:solidFill>
              </a:rPr>
              <a:t>Le piston descend du PMH au PMB, le volume du cylindre augmente.</a:t>
            </a:r>
          </a:p>
          <a:p>
            <a:pPr>
              <a:buFontTx/>
              <a:buChar char="-"/>
            </a:pPr>
            <a:endParaRPr lang="fr-FR" dirty="0" smtClean="0">
              <a:solidFill>
                <a:srgbClr val="0070C0"/>
              </a:solidFill>
            </a:endParaRPr>
          </a:p>
          <a:p>
            <a:r>
              <a:rPr lang="fr-FR" dirty="0" smtClean="0">
                <a:solidFill>
                  <a:srgbClr val="0070C0"/>
                </a:solidFill>
              </a:rPr>
              <a:t>- Les gaz frais pénètrent à l'intérieur du cylindre à la pression atmosphérique</a:t>
            </a:r>
          </a:p>
          <a:p>
            <a:pPr marL="342900" indent="-342900">
              <a:buAutoNum type="arabicParenR"/>
            </a:pPr>
            <a:endParaRPr lang="fr-FR" dirty="0" smtClean="0"/>
          </a:p>
        </p:txBody>
      </p:sp>
      <p:pic>
        <p:nvPicPr>
          <p:cNvPr id="2050" name="Picture 2"/>
          <p:cNvPicPr>
            <a:picLocks noChangeAspect="1" noChangeArrowheads="1"/>
          </p:cNvPicPr>
          <p:nvPr/>
        </p:nvPicPr>
        <p:blipFill>
          <a:blip r:embed="rId2" cstate="print"/>
          <a:srcRect/>
          <a:stretch>
            <a:fillRect/>
          </a:stretch>
        </p:blipFill>
        <p:spPr bwMode="auto">
          <a:xfrm>
            <a:off x="5148064" y="1268760"/>
            <a:ext cx="3672408" cy="4420491"/>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numéro de diapositive 6"/>
          <p:cNvSpPr>
            <a:spLocks noGrp="1"/>
          </p:cNvSpPr>
          <p:nvPr>
            <p:ph type="sldNum" sz="quarter" idx="12"/>
          </p:nvPr>
        </p:nvSpPr>
        <p:spPr>
          <a:xfrm>
            <a:off x="7020272" y="6453336"/>
            <a:ext cx="2133600" cy="365125"/>
          </a:xfrm>
        </p:spPr>
        <p:txBody>
          <a:bodyPr/>
          <a:lstStyle/>
          <a:p>
            <a:fld id="{F5504286-BE1D-4A79-BD87-C91CEBFD2988}" type="slidenum">
              <a:rPr lang="fr-FR" smtClean="0"/>
              <a:pPr/>
              <a:t>3</a:t>
            </a:fld>
            <a:endParaRPr lang="fr-FR" dirty="0"/>
          </a:p>
        </p:txBody>
      </p:sp>
      <p:sp>
        <p:nvSpPr>
          <p:cNvPr id="11" name="ZoneTexte 10"/>
          <p:cNvSpPr txBox="1"/>
          <p:nvPr/>
        </p:nvSpPr>
        <p:spPr>
          <a:xfrm>
            <a:off x="467544" y="764704"/>
            <a:ext cx="4392488" cy="3508653"/>
          </a:xfrm>
          <a:prstGeom prst="rect">
            <a:avLst/>
          </a:prstGeom>
          <a:noFill/>
        </p:spPr>
        <p:txBody>
          <a:bodyPr wrap="square" rtlCol="0">
            <a:spAutoFit/>
          </a:bodyPr>
          <a:lstStyle/>
          <a:p>
            <a:pPr marL="342900" indent="-342900"/>
            <a:r>
              <a:rPr lang="fr-FR" sz="2400" u="sng" dirty="0" smtClean="0"/>
              <a:t>2) COMPRESSION</a:t>
            </a:r>
            <a:endParaRPr lang="fr-FR" dirty="0"/>
          </a:p>
          <a:p>
            <a:pPr marL="342900" indent="-342900">
              <a:buAutoNum type="arabicParenR"/>
            </a:pPr>
            <a:endParaRPr lang="fr-FR" dirty="0" smtClean="0">
              <a:solidFill>
                <a:srgbClr val="0070C0"/>
              </a:solidFill>
            </a:endParaRPr>
          </a:p>
          <a:p>
            <a:r>
              <a:rPr lang="fr-FR" dirty="0" smtClean="0">
                <a:solidFill>
                  <a:srgbClr val="0070C0"/>
                </a:solidFill>
              </a:rPr>
              <a:t>- Les 2 soupapes sont fermées.</a:t>
            </a:r>
          </a:p>
          <a:p>
            <a:r>
              <a:rPr lang="fr-FR" dirty="0" smtClean="0">
                <a:solidFill>
                  <a:srgbClr val="0070C0"/>
                </a:solidFill>
              </a:rPr>
              <a:t/>
            </a:r>
            <a:br>
              <a:rPr lang="fr-FR" dirty="0" smtClean="0">
                <a:solidFill>
                  <a:srgbClr val="0070C0"/>
                </a:solidFill>
              </a:rPr>
            </a:br>
            <a:endParaRPr lang="fr-FR" dirty="0" smtClean="0">
              <a:solidFill>
                <a:srgbClr val="0070C0"/>
              </a:solidFill>
            </a:endParaRPr>
          </a:p>
          <a:p>
            <a:r>
              <a:rPr lang="fr-FR" dirty="0" smtClean="0">
                <a:solidFill>
                  <a:srgbClr val="0070C0"/>
                </a:solidFill>
              </a:rPr>
              <a:t>- Le piston se déplace du PMB au PMH.</a:t>
            </a:r>
          </a:p>
          <a:p>
            <a:r>
              <a:rPr lang="fr-FR" dirty="0" smtClean="0">
                <a:solidFill>
                  <a:srgbClr val="0070C0"/>
                </a:solidFill>
              </a:rPr>
              <a:t/>
            </a:r>
            <a:br>
              <a:rPr lang="fr-FR" dirty="0" smtClean="0">
                <a:solidFill>
                  <a:srgbClr val="0070C0"/>
                </a:solidFill>
              </a:rPr>
            </a:br>
            <a:endParaRPr lang="fr-FR" dirty="0" smtClean="0">
              <a:solidFill>
                <a:srgbClr val="0070C0"/>
              </a:solidFill>
            </a:endParaRPr>
          </a:p>
          <a:p>
            <a:r>
              <a:rPr lang="fr-FR" dirty="0" smtClean="0">
                <a:solidFill>
                  <a:srgbClr val="0070C0"/>
                </a:solidFill>
              </a:rPr>
              <a:t>- Comme les soupapes sont fermées, le cylindre est étanche donc la pression des gaz augmente.</a:t>
            </a:r>
          </a:p>
          <a:p>
            <a:pPr marL="342900" indent="-342900"/>
            <a:endParaRPr lang="fr-FR" dirty="0" smtClean="0"/>
          </a:p>
        </p:txBody>
      </p:sp>
      <p:pic>
        <p:nvPicPr>
          <p:cNvPr id="3074" name="Picture 2"/>
          <p:cNvPicPr>
            <a:picLocks noChangeAspect="1" noChangeArrowheads="1"/>
          </p:cNvPicPr>
          <p:nvPr/>
        </p:nvPicPr>
        <p:blipFill>
          <a:blip r:embed="rId2" cstate="print"/>
          <a:srcRect/>
          <a:stretch>
            <a:fillRect/>
          </a:stretch>
        </p:blipFill>
        <p:spPr bwMode="auto">
          <a:xfrm>
            <a:off x="4932040" y="1124744"/>
            <a:ext cx="3982367" cy="4630961"/>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numéro de diapositive 6"/>
          <p:cNvSpPr>
            <a:spLocks noGrp="1"/>
          </p:cNvSpPr>
          <p:nvPr>
            <p:ph type="sldNum" sz="quarter" idx="12"/>
          </p:nvPr>
        </p:nvSpPr>
        <p:spPr>
          <a:xfrm>
            <a:off x="7020272" y="6453336"/>
            <a:ext cx="2133600" cy="365125"/>
          </a:xfrm>
        </p:spPr>
        <p:txBody>
          <a:bodyPr/>
          <a:lstStyle/>
          <a:p>
            <a:fld id="{F5504286-BE1D-4A79-BD87-C91CEBFD2988}" type="slidenum">
              <a:rPr lang="fr-FR" smtClean="0"/>
              <a:pPr/>
              <a:t>4</a:t>
            </a:fld>
            <a:endParaRPr lang="fr-FR" dirty="0"/>
          </a:p>
        </p:txBody>
      </p:sp>
      <p:sp>
        <p:nvSpPr>
          <p:cNvPr id="11" name="ZoneTexte 10"/>
          <p:cNvSpPr txBox="1"/>
          <p:nvPr/>
        </p:nvSpPr>
        <p:spPr>
          <a:xfrm>
            <a:off x="467544" y="548680"/>
            <a:ext cx="4392488" cy="4339650"/>
          </a:xfrm>
          <a:prstGeom prst="rect">
            <a:avLst/>
          </a:prstGeom>
          <a:noFill/>
        </p:spPr>
        <p:txBody>
          <a:bodyPr wrap="square" rtlCol="0">
            <a:spAutoFit/>
          </a:bodyPr>
          <a:lstStyle/>
          <a:p>
            <a:pPr marL="342900" indent="-342900"/>
            <a:r>
              <a:rPr lang="fr-FR" sz="2400" u="sng" dirty="0" smtClean="0"/>
              <a:t>3) COMBUSTION</a:t>
            </a:r>
            <a:endParaRPr lang="fr-FR" dirty="0"/>
          </a:p>
          <a:p>
            <a:pPr marL="342900" indent="-342900">
              <a:buAutoNum type="arabicParenR"/>
            </a:pPr>
            <a:endParaRPr lang="fr-FR" dirty="0" smtClean="0">
              <a:solidFill>
                <a:srgbClr val="0070C0"/>
              </a:solidFill>
            </a:endParaRPr>
          </a:p>
          <a:p>
            <a:r>
              <a:rPr lang="fr-FR" dirty="0" smtClean="0">
                <a:solidFill>
                  <a:srgbClr val="0070C0"/>
                </a:solidFill>
              </a:rPr>
              <a:t>- Les 2 soupapes sont fermées.</a:t>
            </a:r>
            <a:br>
              <a:rPr lang="fr-FR" dirty="0" smtClean="0">
                <a:solidFill>
                  <a:srgbClr val="0070C0"/>
                </a:solidFill>
              </a:rPr>
            </a:br>
            <a:endParaRPr lang="fr-FR" dirty="0" smtClean="0">
              <a:solidFill>
                <a:srgbClr val="0070C0"/>
              </a:solidFill>
            </a:endParaRPr>
          </a:p>
          <a:p>
            <a:r>
              <a:rPr lang="fr-FR" dirty="0" smtClean="0">
                <a:solidFill>
                  <a:srgbClr val="0070C0"/>
                </a:solidFill>
              </a:rPr>
              <a:t>- On déclenche l'étincelle à la bougie, le mélange commence à bruler.</a:t>
            </a:r>
            <a:br>
              <a:rPr lang="fr-FR" dirty="0" smtClean="0">
                <a:solidFill>
                  <a:srgbClr val="0070C0"/>
                </a:solidFill>
              </a:rPr>
            </a:br>
            <a:endParaRPr lang="fr-FR" dirty="0" smtClean="0">
              <a:solidFill>
                <a:srgbClr val="0070C0"/>
              </a:solidFill>
            </a:endParaRPr>
          </a:p>
          <a:p>
            <a:r>
              <a:rPr lang="fr-FR" dirty="0" smtClean="0">
                <a:solidFill>
                  <a:srgbClr val="0070C0"/>
                </a:solidFill>
              </a:rPr>
              <a:t>- Le début de combustion déclenche une élévation brutale de la pression à l'intérieur du cylindre.</a:t>
            </a:r>
            <a:br>
              <a:rPr lang="fr-FR" dirty="0" smtClean="0">
                <a:solidFill>
                  <a:srgbClr val="0070C0"/>
                </a:solidFill>
              </a:rPr>
            </a:br>
            <a:endParaRPr lang="fr-FR" dirty="0" smtClean="0">
              <a:solidFill>
                <a:srgbClr val="0070C0"/>
              </a:solidFill>
            </a:endParaRPr>
          </a:p>
          <a:p>
            <a:r>
              <a:rPr lang="fr-FR" dirty="0" smtClean="0">
                <a:solidFill>
                  <a:srgbClr val="0070C0"/>
                </a:solidFill>
              </a:rPr>
              <a:t>- L'inflammation du mélange est tellement rapide que le piston n'a pas le temps de bouger.</a:t>
            </a:r>
          </a:p>
          <a:p>
            <a:pPr marL="342900" indent="-342900"/>
            <a:endParaRPr lang="fr-FR" dirty="0" smtClean="0"/>
          </a:p>
        </p:txBody>
      </p:sp>
      <p:pic>
        <p:nvPicPr>
          <p:cNvPr id="4098" name="Picture 2"/>
          <p:cNvPicPr>
            <a:picLocks noChangeAspect="1" noChangeArrowheads="1"/>
          </p:cNvPicPr>
          <p:nvPr/>
        </p:nvPicPr>
        <p:blipFill>
          <a:blip r:embed="rId2" cstate="print"/>
          <a:srcRect/>
          <a:stretch>
            <a:fillRect/>
          </a:stretch>
        </p:blipFill>
        <p:spPr bwMode="auto">
          <a:xfrm>
            <a:off x="5076056" y="1196752"/>
            <a:ext cx="3737043" cy="422337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numéro de diapositive 6"/>
          <p:cNvSpPr>
            <a:spLocks noGrp="1"/>
          </p:cNvSpPr>
          <p:nvPr>
            <p:ph type="sldNum" sz="quarter" idx="12"/>
          </p:nvPr>
        </p:nvSpPr>
        <p:spPr>
          <a:xfrm>
            <a:off x="7020272" y="6453336"/>
            <a:ext cx="2133600" cy="365125"/>
          </a:xfrm>
        </p:spPr>
        <p:txBody>
          <a:bodyPr/>
          <a:lstStyle/>
          <a:p>
            <a:fld id="{F5504286-BE1D-4A79-BD87-C91CEBFD2988}" type="slidenum">
              <a:rPr lang="fr-FR" smtClean="0"/>
              <a:pPr/>
              <a:t>5</a:t>
            </a:fld>
            <a:endParaRPr lang="fr-FR" dirty="0"/>
          </a:p>
        </p:txBody>
      </p:sp>
      <p:sp>
        <p:nvSpPr>
          <p:cNvPr id="11" name="ZoneTexte 10"/>
          <p:cNvSpPr txBox="1"/>
          <p:nvPr/>
        </p:nvSpPr>
        <p:spPr>
          <a:xfrm>
            <a:off x="467544" y="548680"/>
            <a:ext cx="4248472" cy="4616648"/>
          </a:xfrm>
          <a:prstGeom prst="rect">
            <a:avLst/>
          </a:prstGeom>
          <a:noFill/>
        </p:spPr>
        <p:txBody>
          <a:bodyPr wrap="square" rtlCol="0">
            <a:spAutoFit/>
          </a:bodyPr>
          <a:lstStyle/>
          <a:p>
            <a:pPr marL="342900" indent="-342900"/>
            <a:r>
              <a:rPr lang="fr-FR" sz="2400" u="sng" dirty="0" smtClean="0"/>
              <a:t>4) DETENTE</a:t>
            </a:r>
            <a:endParaRPr lang="fr-FR" dirty="0"/>
          </a:p>
          <a:p>
            <a:pPr marL="342900" indent="-342900">
              <a:buAutoNum type="arabicParenR"/>
            </a:pPr>
            <a:endParaRPr lang="fr-FR" dirty="0" smtClean="0">
              <a:solidFill>
                <a:srgbClr val="0070C0"/>
              </a:solidFill>
            </a:endParaRPr>
          </a:p>
          <a:p>
            <a:r>
              <a:rPr lang="fr-FR" dirty="0" smtClean="0">
                <a:solidFill>
                  <a:srgbClr val="0070C0"/>
                </a:solidFill>
              </a:rPr>
              <a:t>- Les 2 soupapes sont fermées.</a:t>
            </a:r>
          </a:p>
          <a:p>
            <a:r>
              <a:rPr lang="fr-FR" dirty="0" smtClean="0">
                <a:solidFill>
                  <a:srgbClr val="0070C0"/>
                </a:solidFill>
              </a:rPr>
              <a:t/>
            </a:r>
            <a:br>
              <a:rPr lang="fr-FR" dirty="0" smtClean="0">
                <a:solidFill>
                  <a:srgbClr val="0070C0"/>
                </a:solidFill>
              </a:rPr>
            </a:br>
            <a:endParaRPr lang="fr-FR" dirty="0" smtClean="0">
              <a:solidFill>
                <a:srgbClr val="0070C0"/>
              </a:solidFill>
            </a:endParaRPr>
          </a:p>
          <a:p>
            <a:r>
              <a:rPr lang="fr-FR" dirty="0" smtClean="0">
                <a:solidFill>
                  <a:srgbClr val="0070C0"/>
                </a:solidFill>
              </a:rPr>
              <a:t>- Le mélange continu de brûler.</a:t>
            </a:r>
          </a:p>
          <a:p>
            <a:r>
              <a:rPr lang="fr-FR" dirty="0" smtClean="0">
                <a:solidFill>
                  <a:srgbClr val="0070C0"/>
                </a:solidFill>
              </a:rPr>
              <a:t/>
            </a:r>
            <a:br>
              <a:rPr lang="fr-FR" dirty="0" smtClean="0">
                <a:solidFill>
                  <a:srgbClr val="0070C0"/>
                </a:solidFill>
              </a:rPr>
            </a:br>
            <a:endParaRPr lang="fr-FR" dirty="0" smtClean="0">
              <a:solidFill>
                <a:srgbClr val="0070C0"/>
              </a:solidFill>
            </a:endParaRPr>
          </a:p>
          <a:p>
            <a:r>
              <a:rPr lang="fr-FR" dirty="0" smtClean="0">
                <a:solidFill>
                  <a:srgbClr val="0070C0"/>
                </a:solidFill>
              </a:rPr>
              <a:t>- La pression dû à la combustion des gaz frais, pousse sur le piston et en même temps </a:t>
            </a:r>
            <a:r>
              <a:rPr lang="fr-FR" dirty="0" smtClean="0">
                <a:solidFill>
                  <a:srgbClr val="0070C0"/>
                </a:solidFill>
              </a:rPr>
              <a:t>elle diminue </a:t>
            </a:r>
            <a:r>
              <a:rPr lang="fr-FR" dirty="0" smtClean="0">
                <a:solidFill>
                  <a:srgbClr val="0070C0"/>
                </a:solidFill>
              </a:rPr>
              <a:t>car le volume augmente.</a:t>
            </a:r>
          </a:p>
          <a:p>
            <a:r>
              <a:rPr lang="fr-FR" dirty="0" smtClean="0">
                <a:solidFill>
                  <a:srgbClr val="0070C0"/>
                </a:solidFill>
              </a:rPr>
              <a:t/>
            </a:r>
            <a:br>
              <a:rPr lang="fr-FR" dirty="0" smtClean="0">
                <a:solidFill>
                  <a:srgbClr val="0070C0"/>
                </a:solidFill>
              </a:rPr>
            </a:br>
            <a:endParaRPr lang="fr-FR" dirty="0" smtClean="0">
              <a:solidFill>
                <a:srgbClr val="0070C0"/>
              </a:solidFill>
            </a:endParaRPr>
          </a:p>
          <a:p>
            <a:r>
              <a:rPr lang="fr-FR" dirty="0" smtClean="0">
                <a:solidFill>
                  <a:srgbClr val="0070C0"/>
                </a:solidFill>
              </a:rPr>
              <a:t>- Le piston redescend du PMH au PMB.</a:t>
            </a:r>
          </a:p>
          <a:p>
            <a:pPr marL="342900" indent="-342900"/>
            <a:endParaRPr lang="fr-FR" dirty="0" smtClean="0"/>
          </a:p>
        </p:txBody>
      </p:sp>
      <p:pic>
        <p:nvPicPr>
          <p:cNvPr id="5122" name="Picture 2"/>
          <p:cNvPicPr>
            <a:picLocks noChangeAspect="1" noChangeArrowheads="1"/>
          </p:cNvPicPr>
          <p:nvPr/>
        </p:nvPicPr>
        <p:blipFill>
          <a:blip r:embed="rId2" cstate="print"/>
          <a:srcRect/>
          <a:stretch>
            <a:fillRect/>
          </a:stretch>
        </p:blipFill>
        <p:spPr bwMode="auto">
          <a:xfrm>
            <a:off x="4644008" y="908720"/>
            <a:ext cx="4203724" cy="4835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numéro de diapositive 6"/>
          <p:cNvSpPr>
            <a:spLocks noGrp="1"/>
          </p:cNvSpPr>
          <p:nvPr>
            <p:ph type="sldNum" sz="quarter" idx="12"/>
          </p:nvPr>
        </p:nvSpPr>
        <p:spPr>
          <a:xfrm>
            <a:off x="7020272" y="6453336"/>
            <a:ext cx="2133600" cy="365125"/>
          </a:xfrm>
        </p:spPr>
        <p:txBody>
          <a:bodyPr/>
          <a:lstStyle/>
          <a:p>
            <a:fld id="{F5504286-BE1D-4A79-BD87-C91CEBFD2988}" type="slidenum">
              <a:rPr lang="fr-FR" smtClean="0"/>
              <a:pPr/>
              <a:t>6</a:t>
            </a:fld>
            <a:endParaRPr lang="fr-FR" dirty="0"/>
          </a:p>
        </p:txBody>
      </p:sp>
      <p:sp>
        <p:nvSpPr>
          <p:cNvPr id="11" name="ZoneTexte 10"/>
          <p:cNvSpPr txBox="1"/>
          <p:nvPr/>
        </p:nvSpPr>
        <p:spPr>
          <a:xfrm>
            <a:off x="467544" y="548680"/>
            <a:ext cx="4248472" cy="4339650"/>
          </a:xfrm>
          <a:prstGeom prst="rect">
            <a:avLst/>
          </a:prstGeom>
          <a:noFill/>
        </p:spPr>
        <p:txBody>
          <a:bodyPr wrap="square" rtlCol="0">
            <a:spAutoFit/>
          </a:bodyPr>
          <a:lstStyle/>
          <a:p>
            <a:pPr marL="342900" indent="-342900"/>
            <a:r>
              <a:rPr lang="fr-FR" sz="2400" u="sng" dirty="0"/>
              <a:t>5</a:t>
            </a:r>
            <a:r>
              <a:rPr lang="fr-FR" sz="2400" u="sng" dirty="0" smtClean="0"/>
              <a:t>) ECHAPPEMENT</a:t>
            </a:r>
            <a:endParaRPr lang="fr-FR" dirty="0"/>
          </a:p>
          <a:p>
            <a:pPr marL="342900" indent="-342900">
              <a:buAutoNum type="arabicParenR"/>
            </a:pPr>
            <a:endParaRPr lang="fr-FR" dirty="0" smtClean="0">
              <a:solidFill>
                <a:srgbClr val="0070C0"/>
              </a:solidFill>
            </a:endParaRPr>
          </a:p>
          <a:p>
            <a:endParaRPr lang="fr-FR" dirty="0" smtClean="0">
              <a:solidFill>
                <a:srgbClr val="0070C0"/>
              </a:solidFill>
            </a:endParaRPr>
          </a:p>
          <a:p>
            <a:r>
              <a:rPr lang="fr-FR" dirty="0" smtClean="0">
                <a:solidFill>
                  <a:srgbClr val="0070C0"/>
                </a:solidFill>
              </a:rPr>
              <a:t>- La soupape d'échappement s'ouvre, se qui provoque une baisse brutale de la pression.</a:t>
            </a:r>
          </a:p>
          <a:p>
            <a:r>
              <a:rPr lang="fr-FR" dirty="0" smtClean="0">
                <a:solidFill>
                  <a:srgbClr val="0070C0"/>
                </a:solidFill>
              </a:rPr>
              <a:t/>
            </a:r>
            <a:br>
              <a:rPr lang="fr-FR" dirty="0" smtClean="0">
                <a:solidFill>
                  <a:srgbClr val="0070C0"/>
                </a:solidFill>
              </a:rPr>
            </a:br>
            <a:endParaRPr lang="fr-FR" dirty="0" smtClean="0">
              <a:solidFill>
                <a:srgbClr val="0070C0"/>
              </a:solidFill>
            </a:endParaRPr>
          </a:p>
          <a:p>
            <a:r>
              <a:rPr lang="fr-FR" dirty="0" smtClean="0">
                <a:solidFill>
                  <a:srgbClr val="0070C0"/>
                </a:solidFill>
              </a:rPr>
              <a:t>- Le piston remonte du PMB au PMH ce qui a pour effet de pousser les gaz échappement hors du cylindre.</a:t>
            </a:r>
          </a:p>
          <a:p>
            <a:r>
              <a:rPr lang="fr-FR" dirty="0" smtClean="0">
                <a:solidFill>
                  <a:srgbClr val="0070C0"/>
                </a:solidFill>
              </a:rPr>
              <a:t/>
            </a:r>
            <a:br>
              <a:rPr lang="fr-FR" dirty="0" smtClean="0">
                <a:solidFill>
                  <a:srgbClr val="0070C0"/>
                </a:solidFill>
              </a:rPr>
            </a:br>
            <a:endParaRPr lang="fr-FR" dirty="0" smtClean="0">
              <a:solidFill>
                <a:srgbClr val="0070C0"/>
              </a:solidFill>
            </a:endParaRPr>
          </a:p>
          <a:p>
            <a:r>
              <a:rPr lang="fr-FR" dirty="0" smtClean="0">
                <a:solidFill>
                  <a:srgbClr val="0070C0"/>
                </a:solidFill>
              </a:rPr>
              <a:t>- Le cycle recommence</a:t>
            </a:r>
          </a:p>
          <a:p>
            <a:pPr marL="342900" indent="-342900"/>
            <a:endParaRPr lang="fr-FR" dirty="0" smtClean="0"/>
          </a:p>
        </p:txBody>
      </p:sp>
      <p:pic>
        <p:nvPicPr>
          <p:cNvPr id="6146" name="Picture 2"/>
          <p:cNvPicPr>
            <a:picLocks noChangeAspect="1" noChangeArrowheads="1"/>
          </p:cNvPicPr>
          <p:nvPr/>
        </p:nvPicPr>
        <p:blipFill>
          <a:blip r:embed="rId2" cstate="print"/>
          <a:srcRect/>
          <a:stretch>
            <a:fillRect/>
          </a:stretch>
        </p:blipFill>
        <p:spPr bwMode="auto">
          <a:xfrm>
            <a:off x="4932040" y="980728"/>
            <a:ext cx="3990072" cy="4386436"/>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numéro de diapositive 6"/>
          <p:cNvSpPr>
            <a:spLocks noGrp="1"/>
          </p:cNvSpPr>
          <p:nvPr>
            <p:ph type="sldNum" sz="quarter" idx="12"/>
          </p:nvPr>
        </p:nvSpPr>
        <p:spPr>
          <a:xfrm>
            <a:off x="7020272" y="6453336"/>
            <a:ext cx="2133600" cy="365125"/>
          </a:xfrm>
        </p:spPr>
        <p:txBody>
          <a:bodyPr/>
          <a:lstStyle/>
          <a:p>
            <a:fld id="{F5504286-BE1D-4A79-BD87-C91CEBFD2988}" type="slidenum">
              <a:rPr lang="fr-FR" smtClean="0"/>
              <a:pPr/>
              <a:t>7</a:t>
            </a:fld>
            <a:endParaRPr lang="fr-FR" dirty="0"/>
          </a:p>
        </p:txBody>
      </p:sp>
      <p:sp>
        <p:nvSpPr>
          <p:cNvPr id="11" name="ZoneTexte 10"/>
          <p:cNvSpPr txBox="1"/>
          <p:nvPr/>
        </p:nvSpPr>
        <p:spPr>
          <a:xfrm>
            <a:off x="467544" y="548680"/>
            <a:ext cx="8064896" cy="4524315"/>
          </a:xfrm>
          <a:prstGeom prst="rect">
            <a:avLst/>
          </a:prstGeom>
          <a:noFill/>
        </p:spPr>
        <p:txBody>
          <a:bodyPr wrap="square" rtlCol="0">
            <a:spAutoFit/>
          </a:bodyPr>
          <a:lstStyle/>
          <a:p>
            <a:r>
              <a:rPr lang="fr-FR" dirty="0" smtClean="0"/>
              <a:t>Pensez-vous que ce soit réellement ainsi que cela se passe?</a:t>
            </a:r>
          </a:p>
          <a:p>
            <a:endParaRPr lang="fr-FR" dirty="0"/>
          </a:p>
          <a:p>
            <a:r>
              <a:rPr lang="fr-FR" dirty="0" smtClean="0"/>
              <a:t>Oui, non, pourquoi?</a:t>
            </a:r>
          </a:p>
          <a:p>
            <a:endParaRPr lang="fr-FR" dirty="0"/>
          </a:p>
          <a:p>
            <a:r>
              <a:rPr lang="fr-FR" dirty="0" smtClean="0">
                <a:solidFill>
                  <a:srgbClr val="0070C0"/>
                </a:solidFill>
              </a:rPr>
              <a:t>Sur ce diagramme, nous avons négligé:</a:t>
            </a:r>
          </a:p>
          <a:p>
            <a:endParaRPr lang="fr-FR" dirty="0"/>
          </a:p>
          <a:p>
            <a:pPr>
              <a:buFontTx/>
              <a:buChar char="-"/>
            </a:pPr>
            <a:r>
              <a:rPr lang="fr-FR" dirty="0" smtClean="0">
                <a:solidFill>
                  <a:srgbClr val="0070C0"/>
                </a:solidFill>
              </a:rPr>
              <a:t> Que la mise en mouvement d'un fluide gazeux (gaz frais et d’échappement) s'effectue avec un certains retard lors de sa commande ou de son arrêt. Ce mouvement n’est pas instantané et est dû à son inertie.</a:t>
            </a:r>
          </a:p>
          <a:p>
            <a:pPr>
              <a:buFontTx/>
              <a:buChar char="-"/>
            </a:pPr>
            <a:endParaRPr lang="fr-FR" dirty="0" smtClean="0">
              <a:solidFill>
                <a:srgbClr val="0070C0"/>
              </a:solidFill>
            </a:endParaRPr>
          </a:p>
          <a:p>
            <a:pPr>
              <a:buFontTx/>
              <a:buChar char="-"/>
            </a:pPr>
            <a:r>
              <a:rPr lang="fr-FR" dirty="0" smtClean="0">
                <a:solidFill>
                  <a:srgbClr val="0070C0"/>
                </a:solidFill>
              </a:rPr>
              <a:t>La combustion complète du mélange demande un certains temps et n’est pas instantané.</a:t>
            </a:r>
          </a:p>
          <a:p>
            <a:pPr>
              <a:buFontTx/>
              <a:buChar char="-"/>
            </a:pPr>
            <a:endParaRPr lang="fr-FR" dirty="0">
              <a:solidFill>
                <a:srgbClr val="0070C0"/>
              </a:solidFill>
            </a:endParaRPr>
          </a:p>
          <a:p>
            <a:pPr>
              <a:buFontTx/>
              <a:buChar char="-"/>
            </a:pPr>
            <a:r>
              <a:rPr lang="fr-FR" dirty="0" smtClean="0">
                <a:solidFill>
                  <a:srgbClr val="0070C0"/>
                </a:solidFill>
              </a:rPr>
              <a:t> Le piston monte et descend sans « attendre » la combustion</a:t>
            </a:r>
          </a:p>
          <a:p>
            <a:endParaRPr lang="fr-FR" dirty="0" smtClean="0"/>
          </a:p>
          <a:p>
            <a:pPr marL="342900" indent="-342900"/>
            <a:endParaRPr lang="fr-FR"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numéro de diapositive 6"/>
          <p:cNvSpPr>
            <a:spLocks noGrp="1"/>
          </p:cNvSpPr>
          <p:nvPr>
            <p:ph type="sldNum" sz="quarter" idx="12"/>
          </p:nvPr>
        </p:nvSpPr>
        <p:spPr>
          <a:xfrm>
            <a:off x="7020272" y="6453336"/>
            <a:ext cx="2133600" cy="365125"/>
          </a:xfrm>
        </p:spPr>
        <p:txBody>
          <a:bodyPr/>
          <a:lstStyle/>
          <a:p>
            <a:fld id="{F5504286-BE1D-4A79-BD87-C91CEBFD2988}" type="slidenum">
              <a:rPr lang="fr-FR" smtClean="0"/>
              <a:pPr/>
              <a:t>8</a:t>
            </a:fld>
            <a:endParaRPr lang="fr-FR" dirty="0"/>
          </a:p>
        </p:txBody>
      </p:sp>
      <p:sp>
        <p:nvSpPr>
          <p:cNvPr id="8" name="ZoneTexte 7"/>
          <p:cNvSpPr txBox="1"/>
          <p:nvPr/>
        </p:nvSpPr>
        <p:spPr>
          <a:xfrm rot="5400000">
            <a:off x="2743518" y="-2291745"/>
            <a:ext cx="492443" cy="5188406"/>
          </a:xfrm>
          <a:prstGeom prst="rect">
            <a:avLst/>
          </a:prstGeom>
          <a:noFill/>
        </p:spPr>
        <p:txBody>
          <a:bodyPr vert="vert270" wrap="square" rtlCol="0">
            <a:spAutoFit/>
          </a:bodyPr>
          <a:lstStyle/>
          <a:p>
            <a:r>
              <a:rPr lang="fr-FR" sz="2000" b="1" u="sng" dirty="0" smtClean="0"/>
              <a:t>2) LE DIAGRAMME PRATIQUE OU REEL</a:t>
            </a:r>
            <a:endParaRPr lang="fr-FR" sz="2000" b="1" u="sng" dirty="0"/>
          </a:p>
        </p:txBody>
      </p:sp>
      <p:sp>
        <p:nvSpPr>
          <p:cNvPr id="11" name="ZoneTexte 10"/>
          <p:cNvSpPr txBox="1"/>
          <p:nvPr/>
        </p:nvSpPr>
        <p:spPr>
          <a:xfrm>
            <a:off x="611560" y="705470"/>
            <a:ext cx="8064896" cy="923330"/>
          </a:xfrm>
          <a:prstGeom prst="rect">
            <a:avLst/>
          </a:prstGeom>
          <a:noFill/>
        </p:spPr>
        <p:txBody>
          <a:bodyPr wrap="square" rtlCol="0">
            <a:spAutoFit/>
          </a:bodyPr>
          <a:lstStyle/>
          <a:p>
            <a:r>
              <a:rPr lang="fr-FR" u="sng" dirty="0" smtClean="0"/>
              <a:t>SANS REGLAGES MOTEUR</a:t>
            </a:r>
          </a:p>
          <a:p>
            <a:r>
              <a:rPr lang="fr-FR" dirty="0" smtClean="0">
                <a:solidFill>
                  <a:srgbClr val="0070C0"/>
                </a:solidFill>
              </a:rPr>
              <a:t>En prenant en compte les paramètres négligés précédemment, nous arrivons à ce diagramme pratique qui montre réellement ce qu’il se passe dans le moteur:</a:t>
            </a:r>
          </a:p>
        </p:txBody>
      </p:sp>
      <p:pic>
        <p:nvPicPr>
          <p:cNvPr id="7170" name="Picture 2"/>
          <p:cNvPicPr>
            <a:picLocks noChangeAspect="1" noChangeArrowheads="1"/>
          </p:cNvPicPr>
          <p:nvPr/>
        </p:nvPicPr>
        <p:blipFill>
          <a:blip r:embed="rId2" cstate="print"/>
          <a:srcRect/>
          <a:stretch>
            <a:fillRect/>
          </a:stretch>
        </p:blipFill>
        <p:spPr bwMode="auto">
          <a:xfrm>
            <a:off x="2843808" y="1772816"/>
            <a:ext cx="3312368" cy="4015218"/>
          </a:xfrm>
          <a:prstGeom prst="rect">
            <a:avLst/>
          </a:prstGeom>
          <a:noFill/>
          <a:ln w="9525">
            <a:noFill/>
            <a:miter lim="800000"/>
            <a:headEnd/>
            <a:tailEnd/>
          </a:ln>
          <a:effectLst/>
        </p:spPr>
      </p:pic>
      <p:cxnSp>
        <p:nvCxnSpPr>
          <p:cNvPr id="9" name="Connecteur droit avec flèche 8"/>
          <p:cNvCxnSpPr/>
          <p:nvPr/>
        </p:nvCxnSpPr>
        <p:spPr>
          <a:xfrm flipH="1">
            <a:off x="4355976" y="2276872"/>
            <a:ext cx="1872208" cy="129614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0" name="ZoneTexte 9"/>
          <p:cNvSpPr txBox="1"/>
          <p:nvPr/>
        </p:nvSpPr>
        <p:spPr>
          <a:xfrm>
            <a:off x="6228184" y="1700808"/>
            <a:ext cx="2520280" cy="646331"/>
          </a:xfrm>
          <a:prstGeom prst="rect">
            <a:avLst/>
          </a:prstGeom>
          <a:noFill/>
        </p:spPr>
        <p:txBody>
          <a:bodyPr wrap="square" rtlCol="0">
            <a:spAutoFit/>
          </a:bodyPr>
          <a:lstStyle/>
          <a:p>
            <a:r>
              <a:rPr lang="fr-FR" dirty="0" smtClean="0">
                <a:solidFill>
                  <a:srgbClr val="0070C0"/>
                </a:solidFill>
              </a:rPr>
              <a:t>En pointillés, le diagramme théorique</a:t>
            </a:r>
            <a:endParaRPr lang="fr-FR" dirty="0">
              <a:solidFill>
                <a:srgbClr val="0070C0"/>
              </a:solidFill>
            </a:endParaRPr>
          </a:p>
        </p:txBody>
      </p:sp>
      <p:cxnSp>
        <p:nvCxnSpPr>
          <p:cNvPr id="12" name="Connecteur droit avec flèche 11"/>
          <p:cNvCxnSpPr/>
          <p:nvPr/>
        </p:nvCxnSpPr>
        <p:spPr>
          <a:xfrm flipH="1">
            <a:off x="4427984" y="3429000"/>
            <a:ext cx="1872208" cy="129614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3" name="ZoneTexte 12"/>
          <p:cNvSpPr txBox="1"/>
          <p:nvPr/>
        </p:nvSpPr>
        <p:spPr>
          <a:xfrm>
            <a:off x="6300192" y="2852936"/>
            <a:ext cx="2520280" cy="2585323"/>
          </a:xfrm>
          <a:prstGeom prst="rect">
            <a:avLst/>
          </a:prstGeom>
          <a:noFill/>
        </p:spPr>
        <p:txBody>
          <a:bodyPr wrap="square" rtlCol="0">
            <a:spAutoFit/>
          </a:bodyPr>
          <a:lstStyle/>
          <a:p>
            <a:r>
              <a:rPr lang="fr-FR" dirty="0" smtClean="0">
                <a:solidFill>
                  <a:srgbClr val="0070C0"/>
                </a:solidFill>
              </a:rPr>
              <a:t>Hachurés, le diagramme pratique ou réel</a:t>
            </a:r>
          </a:p>
          <a:p>
            <a:endParaRPr lang="fr-FR" dirty="0" smtClean="0">
              <a:solidFill>
                <a:srgbClr val="0070C0"/>
              </a:solidFill>
            </a:endParaRPr>
          </a:p>
          <a:p>
            <a:r>
              <a:rPr lang="fr-FR" dirty="0" smtClean="0">
                <a:solidFill>
                  <a:srgbClr val="0070C0"/>
                </a:solidFill>
              </a:rPr>
              <a:t>S2 surface utile représentant le travail moteur</a:t>
            </a:r>
          </a:p>
          <a:p>
            <a:r>
              <a:rPr lang="fr-FR" dirty="0" smtClean="0">
                <a:solidFill>
                  <a:srgbClr val="0070C0"/>
                </a:solidFill>
              </a:rPr>
              <a:t>S1 surface représentant le travail résistant du moteur</a:t>
            </a:r>
            <a:endParaRPr lang="fr-FR" dirty="0">
              <a:solidFill>
                <a:srgbClr val="0070C0"/>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numéro de diapositive 6"/>
          <p:cNvSpPr>
            <a:spLocks noGrp="1"/>
          </p:cNvSpPr>
          <p:nvPr>
            <p:ph type="sldNum" sz="quarter" idx="12"/>
          </p:nvPr>
        </p:nvSpPr>
        <p:spPr>
          <a:xfrm>
            <a:off x="7020272" y="6453336"/>
            <a:ext cx="2133600" cy="365125"/>
          </a:xfrm>
        </p:spPr>
        <p:txBody>
          <a:bodyPr/>
          <a:lstStyle/>
          <a:p>
            <a:fld id="{F5504286-BE1D-4A79-BD87-C91CEBFD2988}" type="slidenum">
              <a:rPr lang="fr-FR" smtClean="0"/>
              <a:pPr/>
              <a:t>9</a:t>
            </a:fld>
            <a:endParaRPr lang="fr-FR" dirty="0"/>
          </a:p>
        </p:txBody>
      </p:sp>
      <p:sp>
        <p:nvSpPr>
          <p:cNvPr id="14" name="ZoneTexte 13"/>
          <p:cNvSpPr txBox="1"/>
          <p:nvPr/>
        </p:nvSpPr>
        <p:spPr>
          <a:xfrm>
            <a:off x="611560" y="332656"/>
            <a:ext cx="8352928" cy="1200329"/>
          </a:xfrm>
          <a:prstGeom prst="rect">
            <a:avLst/>
          </a:prstGeom>
          <a:noFill/>
        </p:spPr>
        <p:txBody>
          <a:bodyPr wrap="square" rtlCol="0">
            <a:spAutoFit/>
          </a:bodyPr>
          <a:lstStyle/>
          <a:p>
            <a:r>
              <a:rPr lang="fr-FR" u="sng" dirty="0" smtClean="0"/>
              <a:t>AVEC REGLAGES MOTEUR</a:t>
            </a:r>
          </a:p>
          <a:p>
            <a:r>
              <a:rPr lang="fr-FR" dirty="0" smtClean="0">
                <a:solidFill>
                  <a:srgbClr val="0070C0"/>
                </a:solidFill>
              </a:rPr>
              <a:t>Il faut augmenter le temps d'ouverture des soupapes afin d'éviter le freinage des gaz en modifiant la distribution du moteur.</a:t>
            </a:r>
          </a:p>
          <a:p>
            <a:r>
              <a:rPr lang="fr-FR" dirty="0" smtClean="0">
                <a:solidFill>
                  <a:srgbClr val="0070C0"/>
                </a:solidFill>
              </a:rPr>
              <a:t>Il faut avancer le point d'allumage pour tenir compte du délais d’inflammation des gaz.</a:t>
            </a:r>
            <a:endParaRPr lang="fr-FR" dirty="0">
              <a:solidFill>
                <a:srgbClr val="0070C0"/>
              </a:solidFill>
            </a:endParaRPr>
          </a:p>
        </p:txBody>
      </p:sp>
      <p:graphicFrame>
        <p:nvGraphicFramePr>
          <p:cNvPr id="16" name="Tableau 15"/>
          <p:cNvGraphicFramePr>
            <a:graphicFrameLocks noGrp="1"/>
          </p:cNvGraphicFramePr>
          <p:nvPr/>
        </p:nvGraphicFramePr>
        <p:xfrm>
          <a:off x="323528" y="1857364"/>
          <a:ext cx="8820472" cy="4595972"/>
        </p:xfrm>
        <a:graphic>
          <a:graphicData uri="http://schemas.openxmlformats.org/drawingml/2006/table">
            <a:tbl>
              <a:tblPr firstRow="1" bandRow="1">
                <a:tableStyleId>{5940675A-B579-460E-94D1-54222C63F5DA}</a:tableStyleId>
              </a:tblPr>
              <a:tblGrid>
                <a:gridCol w="4410236"/>
                <a:gridCol w="4410236"/>
              </a:tblGrid>
              <a:tr h="407297">
                <a:tc>
                  <a:txBody>
                    <a:bodyPr/>
                    <a:lstStyle/>
                    <a:p>
                      <a:pPr algn="ctr"/>
                      <a:r>
                        <a:rPr lang="fr-FR" dirty="0" smtClean="0"/>
                        <a:t>Réglage moteur</a:t>
                      </a:r>
                      <a:endParaRPr lang="fr-FR" dirty="0"/>
                    </a:p>
                  </a:txBody>
                  <a:tcPr>
                    <a:solidFill>
                      <a:schemeClr val="bg2">
                        <a:lumMod val="75000"/>
                      </a:schemeClr>
                    </a:solidFill>
                  </a:tcPr>
                </a:tc>
                <a:tc>
                  <a:txBody>
                    <a:bodyPr/>
                    <a:lstStyle/>
                    <a:p>
                      <a:pPr algn="ctr"/>
                      <a:r>
                        <a:rPr lang="fr-FR" dirty="0" smtClean="0"/>
                        <a:t>observations</a:t>
                      </a:r>
                      <a:endParaRPr lang="fr-FR" dirty="0"/>
                    </a:p>
                  </a:txBody>
                  <a:tcPr>
                    <a:solidFill>
                      <a:schemeClr val="bg2">
                        <a:lumMod val="75000"/>
                      </a:schemeClr>
                    </a:solidFill>
                  </a:tcPr>
                </a:tc>
              </a:tr>
              <a:tr h="1602793">
                <a:tc>
                  <a:txBody>
                    <a:bodyPr/>
                    <a:lstStyle/>
                    <a:p>
                      <a:pPr rtl="0"/>
                      <a:r>
                        <a:rPr lang="fr-FR" sz="1800" dirty="0" smtClean="0">
                          <a:solidFill>
                            <a:srgbClr val="0070C0"/>
                          </a:solidFill>
                        </a:rPr>
                        <a:t>AOA : Avance Ouverture Admission</a:t>
                      </a:r>
                    </a:p>
                    <a:p>
                      <a:pPr marL="0" marR="0" indent="0" algn="l" defTabSz="914400" rtl="0" eaLnBrk="1" fontAlgn="auto" latinLnBrk="0" hangingPunct="1">
                        <a:lnSpc>
                          <a:spcPct val="100000"/>
                        </a:lnSpc>
                        <a:spcBef>
                          <a:spcPts val="0"/>
                        </a:spcBef>
                        <a:spcAft>
                          <a:spcPts val="0"/>
                        </a:spcAft>
                        <a:buClrTx/>
                        <a:buSzTx/>
                        <a:buFontTx/>
                        <a:buNone/>
                        <a:tabLst/>
                        <a:defRPr/>
                      </a:pPr>
                      <a:r>
                        <a:rPr lang="fr-FR" sz="1800" dirty="0" smtClean="0">
                          <a:solidFill>
                            <a:srgbClr val="0070C0"/>
                          </a:solidFill>
                        </a:rPr>
                        <a:t>On ouvre la soupape d’admission avant le PMH</a:t>
                      </a:r>
                    </a:p>
                    <a:p>
                      <a:pPr rtl="0"/>
                      <a:endParaRPr lang="fr-FR" dirty="0">
                        <a:solidFill>
                          <a:srgbClr val="0070C0"/>
                        </a:solidFill>
                      </a:endParaRPr>
                    </a:p>
                  </a:txBody>
                  <a:tcPr marL="33867" marR="33867" marT="33867" marB="33867"/>
                </a:tc>
                <a:tc>
                  <a:txBody>
                    <a:bodyPr/>
                    <a:lstStyle/>
                    <a:p>
                      <a:pPr rtl="0">
                        <a:buFontTx/>
                        <a:buChar char="-"/>
                      </a:pPr>
                      <a:r>
                        <a:rPr lang="fr-FR" sz="1800" dirty="0" smtClean="0">
                          <a:solidFill>
                            <a:srgbClr val="0070C0"/>
                          </a:solidFill>
                        </a:rPr>
                        <a:t> Fait rentrer </a:t>
                      </a:r>
                      <a:r>
                        <a:rPr lang="fr-FR" sz="1800" dirty="0">
                          <a:solidFill>
                            <a:srgbClr val="0070C0"/>
                          </a:solidFill>
                        </a:rPr>
                        <a:t>les gaz frais plus </a:t>
                      </a:r>
                      <a:r>
                        <a:rPr lang="fr-FR" sz="1800" dirty="0" smtClean="0">
                          <a:solidFill>
                            <a:srgbClr val="0070C0"/>
                          </a:solidFill>
                        </a:rPr>
                        <a:t>tôt</a:t>
                      </a:r>
                    </a:p>
                    <a:p>
                      <a:pPr rtl="0">
                        <a:buFontTx/>
                        <a:buChar char="-"/>
                      </a:pPr>
                      <a:r>
                        <a:rPr lang="fr-FR" sz="1800" dirty="0" smtClean="0">
                          <a:solidFill>
                            <a:srgbClr val="0070C0"/>
                          </a:solidFill>
                        </a:rPr>
                        <a:t> chasse </a:t>
                      </a:r>
                      <a:r>
                        <a:rPr lang="fr-FR" sz="1800" dirty="0">
                          <a:solidFill>
                            <a:srgbClr val="0070C0"/>
                          </a:solidFill>
                        </a:rPr>
                        <a:t>les gaz brulé et donc d'améliorer le taux de remplissage </a:t>
                      </a:r>
                      <a:r>
                        <a:rPr lang="fr-FR" sz="1800" dirty="0" smtClean="0">
                          <a:solidFill>
                            <a:srgbClr val="0070C0"/>
                          </a:solidFill>
                        </a:rPr>
                        <a:t>en air du </a:t>
                      </a:r>
                      <a:r>
                        <a:rPr lang="fr-FR" sz="1800" dirty="0">
                          <a:solidFill>
                            <a:srgbClr val="0070C0"/>
                          </a:solidFill>
                        </a:rPr>
                        <a:t>cylindre</a:t>
                      </a:r>
                    </a:p>
                    <a:p>
                      <a:pPr rtl="0"/>
                      <a:r>
                        <a:rPr lang="fr-FR" dirty="0">
                          <a:solidFill>
                            <a:srgbClr val="0070C0"/>
                          </a:solidFill>
                        </a:rPr>
                        <a:t/>
                      </a:r>
                      <a:br>
                        <a:rPr lang="fr-FR" dirty="0">
                          <a:solidFill>
                            <a:srgbClr val="0070C0"/>
                          </a:solidFill>
                        </a:rPr>
                      </a:br>
                      <a:endParaRPr lang="fr-FR" dirty="0">
                        <a:solidFill>
                          <a:srgbClr val="0070C0"/>
                        </a:solidFill>
                      </a:endParaRPr>
                    </a:p>
                  </a:txBody>
                  <a:tcPr marL="33867" marR="33867" marT="33867" marB="33867"/>
                </a:tc>
              </a:tr>
              <a:tr h="1323718">
                <a:tc>
                  <a:txBody>
                    <a:bodyPr/>
                    <a:lstStyle/>
                    <a:p>
                      <a:pPr rtl="0"/>
                      <a:r>
                        <a:rPr lang="fr-FR" sz="1800" dirty="0" smtClean="0">
                          <a:solidFill>
                            <a:srgbClr val="0070C0"/>
                          </a:solidFill>
                        </a:rPr>
                        <a:t>RFA : Retard Fermeture Admission</a:t>
                      </a:r>
                    </a:p>
                    <a:p>
                      <a:pPr marL="0" marR="0" indent="0" algn="l" defTabSz="914400" rtl="0" eaLnBrk="1" fontAlgn="auto" latinLnBrk="0" hangingPunct="1">
                        <a:lnSpc>
                          <a:spcPct val="100000"/>
                        </a:lnSpc>
                        <a:spcBef>
                          <a:spcPts val="0"/>
                        </a:spcBef>
                        <a:spcAft>
                          <a:spcPts val="0"/>
                        </a:spcAft>
                        <a:buClrTx/>
                        <a:buSzTx/>
                        <a:buFontTx/>
                        <a:buNone/>
                        <a:tabLst/>
                        <a:defRPr/>
                      </a:pPr>
                      <a:r>
                        <a:rPr lang="fr-FR" sz="1800" dirty="0" smtClean="0">
                          <a:solidFill>
                            <a:srgbClr val="0070C0"/>
                          </a:solidFill>
                        </a:rPr>
                        <a:t>On ferme la soupape d’admission après </a:t>
                      </a:r>
                      <a:r>
                        <a:rPr lang="fr-FR" sz="1800" smtClean="0">
                          <a:solidFill>
                            <a:srgbClr val="0070C0"/>
                          </a:solidFill>
                        </a:rPr>
                        <a:t>le PMB</a:t>
                      </a:r>
                      <a:endParaRPr lang="fr-FR" sz="1800" dirty="0" smtClean="0">
                        <a:solidFill>
                          <a:srgbClr val="0070C0"/>
                        </a:solidFill>
                      </a:endParaRPr>
                    </a:p>
                    <a:p>
                      <a:endParaRPr lang="fr-FR" dirty="0">
                        <a:solidFill>
                          <a:srgbClr val="0070C0"/>
                        </a:solidFill>
                      </a:endParaRPr>
                    </a:p>
                  </a:txBody>
                  <a:tcPr/>
                </a:tc>
                <a:tc>
                  <a:txBody>
                    <a:bodyPr/>
                    <a:lstStyle/>
                    <a:p>
                      <a:r>
                        <a:rPr lang="fr-FR" dirty="0" smtClean="0">
                          <a:solidFill>
                            <a:srgbClr val="0070C0"/>
                          </a:solidFill>
                        </a:rPr>
                        <a:t>- Profiter de l’inertie des gaz frais</a:t>
                      </a:r>
                      <a:r>
                        <a:rPr lang="fr-FR" baseline="0" dirty="0" smtClean="0">
                          <a:solidFill>
                            <a:srgbClr val="0070C0"/>
                          </a:solidFill>
                        </a:rPr>
                        <a:t> pour remplir le cylindre au maximum</a:t>
                      </a:r>
                      <a:endParaRPr lang="fr-FR" dirty="0">
                        <a:solidFill>
                          <a:srgbClr val="0070C0"/>
                        </a:solidFill>
                      </a:endParaRPr>
                    </a:p>
                  </a:txBody>
                  <a:tcPr/>
                </a:tc>
              </a:tr>
              <a:tr h="1262164">
                <a:tc>
                  <a:txBody>
                    <a:bodyPr/>
                    <a:lstStyle/>
                    <a:p>
                      <a:r>
                        <a:rPr lang="fr-FR" dirty="0" smtClean="0">
                          <a:solidFill>
                            <a:srgbClr val="0070C0"/>
                          </a:solidFill>
                        </a:rPr>
                        <a:t>AA: Avance à l’Allumage</a:t>
                      </a:r>
                    </a:p>
                    <a:p>
                      <a:r>
                        <a:rPr lang="fr-FR" dirty="0" smtClean="0">
                          <a:solidFill>
                            <a:srgbClr val="0070C0"/>
                          </a:solidFill>
                        </a:rPr>
                        <a:t>On enflamme le mélange avant le PMH</a:t>
                      </a:r>
                      <a:endParaRPr lang="fr-FR" dirty="0">
                        <a:solidFill>
                          <a:srgbClr val="0070C0"/>
                        </a:solidFill>
                      </a:endParaRPr>
                    </a:p>
                  </a:txBody>
                  <a:tcPr/>
                </a:tc>
                <a:tc>
                  <a:txBody>
                    <a:bodyPr/>
                    <a:lstStyle/>
                    <a:p>
                      <a:pPr rtl="0"/>
                      <a:r>
                        <a:rPr lang="fr-FR" dirty="0" smtClean="0">
                          <a:solidFill>
                            <a:srgbClr val="0070C0"/>
                          </a:solidFill>
                        </a:rPr>
                        <a:t>-</a:t>
                      </a:r>
                      <a:r>
                        <a:rPr lang="fr-FR" baseline="0" dirty="0" smtClean="0">
                          <a:solidFill>
                            <a:srgbClr val="0070C0"/>
                          </a:solidFill>
                        </a:rPr>
                        <a:t> De cette manière on prend en compte le délais d’inflammation des gaz</a:t>
                      </a:r>
                      <a:endParaRPr lang="fr-FR" dirty="0">
                        <a:solidFill>
                          <a:srgbClr val="0070C0"/>
                        </a:solidFill>
                      </a:endParaRPr>
                    </a:p>
                  </a:txBody>
                  <a:tcPr marL="33867" marR="33867" marT="33867" marB="33867"/>
                </a:tc>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onception personnalisé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273</TotalTime>
  <Words>802</Words>
  <Application>Microsoft Office PowerPoint</Application>
  <PresentationFormat>Affichage à l'écran (4:3)</PresentationFormat>
  <Paragraphs>160</Paragraphs>
  <Slides>17</Slides>
  <Notes>0</Notes>
  <HiddenSlides>0</HiddenSlides>
  <MMClips>0</MMClips>
  <ScaleCrop>false</ScaleCrop>
  <HeadingPairs>
    <vt:vector size="4" baseType="variant">
      <vt:variant>
        <vt:lpstr>Thème</vt:lpstr>
      </vt:variant>
      <vt:variant>
        <vt:i4>2</vt:i4>
      </vt:variant>
      <vt:variant>
        <vt:lpstr>Titres des diapositives</vt:lpstr>
      </vt:variant>
      <vt:variant>
        <vt:i4>17</vt:i4>
      </vt:variant>
    </vt:vector>
  </HeadingPairs>
  <TitlesOfParts>
    <vt:vector size="19" baseType="lpstr">
      <vt:lpstr>Thème Office</vt:lpstr>
      <vt:lpstr>Conception personnalisée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Joël MARTY</dc:creator>
  <cp:lastModifiedBy>MARTYJ</cp:lastModifiedBy>
  <cp:revision>35</cp:revision>
  <dcterms:created xsi:type="dcterms:W3CDTF">2015-05-06T06:51:46Z</dcterms:created>
  <dcterms:modified xsi:type="dcterms:W3CDTF">2021-10-18T07:34:53Z</dcterms:modified>
</cp:coreProperties>
</file>