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257" r:id="rId4"/>
    <p:sldId id="272" r:id="rId5"/>
    <p:sldId id="273" r:id="rId6"/>
    <p:sldId id="258" r:id="rId7"/>
    <p:sldId id="281" r:id="rId8"/>
    <p:sldId id="280" r:id="rId9"/>
    <p:sldId id="282" r:id="rId10"/>
    <p:sldId id="283" r:id="rId11"/>
    <p:sldId id="284" r:id="rId12"/>
    <p:sldId id="285" r:id="rId13"/>
    <p:sldId id="275" r:id="rId14"/>
    <p:sldId id="286" r:id="rId15"/>
    <p:sldId id="287" r:id="rId16"/>
    <p:sldId id="288" r:id="rId17"/>
    <p:sldId id="289" r:id="rId18"/>
    <p:sldId id="290"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18" y="-90"/>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880" y="-11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11ACBAB-A74E-4618-A7C3-D73A1D21BC17}" type="datetimeFigureOut">
              <a:rPr lang="fr-FR"/>
              <a:pPr>
                <a:defRPr/>
              </a:pPr>
              <a:t>19/10/2018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00123E9-64F1-4292-944C-F55AA4C062FB}"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E9702D-EA4D-4E70-A376-EBC95B8B10E6}" type="datetimeFigureOut">
              <a:rPr lang="fr-FR"/>
              <a:pPr>
                <a:defRPr/>
              </a:pPr>
              <a:t>19/10/2018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92DA41A-701D-4486-B5DD-FAE923D9628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not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86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B14A45-BB6E-4480-A746-A88F1D55F13C}" type="slidenum">
              <a:rPr lang="fr-FR">
                <a:cs typeface="Arial" charset="0"/>
              </a:rPr>
              <a:pPr fontAlgn="base">
                <a:spcBef>
                  <a:spcPct val="0"/>
                </a:spcBef>
                <a:spcAft>
                  <a:spcPct val="0"/>
                </a:spcAft>
              </a:pPr>
              <a:t>1</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not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07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B610BD-7282-4125-B5AF-607E9BED28D2}" type="slidenum">
              <a:rPr lang="fr-FR">
                <a:cs typeface="Arial" charset="0"/>
              </a:rPr>
              <a:pPr fontAlgn="base">
                <a:spcBef>
                  <a:spcPct val="0"/>
                </a:spcBef>
                <a:spcAft>
                  <a:spcPct val="0"/>
                </a:spcAft>
              </a:pPr>
              <a:t>2</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not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27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6E7390-9F5A-4513-8BD0-8C1DD45977CA}" type="slidenum">
              <a:rPr lang="fr-FR">
                <a:cs typeface="Arial" charset="0"/>
              </a:rPr>
              <a:pPr fontAlgn="base">
                <a:spcBef>
                  <a:spcPct val="0"/>
                </a:spcBef>
                <a:spcAft>
                  <a:spcPct val="0"/>
                </a:spcAft>
              </a:pPr>
              <a:t>3</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8567589" y="6492875"/>
            <a:ext cx="576411" cy="365125"/>
          </a:xfrm>
        </p:spPr>
        <p:txBody>
          <a:bodyPr/>
          <a:lstStyle>
            <a:lvl1pPr algn="just">
              <a:defRPr/>
            </a:lvl1pPr>
          </a:lstStyle>
          <a:p>
            <a:pPr>
              <a:defRPr/>
            </a:pPr>
            <a:r>
              <a:rPr lang="fr-FR" dirty="0" smtClean="0"/>
              <a:t>		     			</a:t>
            </a:r>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4"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5"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6"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7"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968B61-9209-4FC1-A4E1-5F03754B3D15}" type="datetime1">
              <a:rPr lang="fr-FR"/>
              <a:pPr>
                <a:defRPr/>
              </a:pPr>
              <a:t>19/10/2018</a:t>
            </a:fld>
            <a:endParaRPr lang="fr-FR"/>
          </a:p>
        </p:txBody>
      </p:sp>
      <p:sp>
        <p:nvSpPr>
          <p:cNvPr id="10"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6C26636A-1B0A-44AB-8B76-C9A14259C50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5"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6"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7"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24DBF8-E71F-4214-9399-C9ED05347AD0}" type="datetime1">
              <a:rPr lang="fr-FR"/>
              <a:pPr>
                <a:defRPr/>
              </a:pPr>
              <a:t>19/10/2018</a:t>
            </a:fld>
            <a:endParaRPr lang="fr-FR"/>
          </a:p>
        </p:txBody>
      </p:sp>
      <p:sp>
        <p:nvSpPr>
          <p:cNvPr id="10"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021DD63B-E699-41CF-937F-53D913907301}"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a:xfrm>
            <a:off x="7019925" y="6448425"/>
            <a:ext cx="2133600" cy="365125"/>
          </a:xfrm>
        </p:spPr>
        <p:txBody>
          <a:bodyPr/>
          <a:lstStyle>
            <a:lvl1pPr>
              <a:defRPr/>
            </a:lvl1pPr>
          </a:lstStyle>
          <a:p>
            <a:pPr>
              <a:defRPr/>
            </a:pPr>
            <a:fld id="{16641597-BCBA-4234-B1FF-8639FE757EF3}"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35DE848-10E4-4C69-AC8D-14E9E104A7B2}" type="datetime1">
              <a:rPr lang="fr-FR"/>
              <a:pPr>
                <a:defRPr/>
              </a:pPr>
              <a:t>19/10/2018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0147179-5DAC-4D8E-880F-8179C2EB7E51}"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7B126A7-4E21-4D70-8551-BFADF9422A13}" type="datetime1">
              <a:rPr lang="fr-FR"/>
              <a:pPr>
                <a:defRPr/>
              </a:pPr>
              <a:t>19/10/2018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7669E59-2812-4F26-A65E-F0C5804F9023}"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4F55799-D781-4871-9FED-AEE2877A4D33}" type="datetime1">
              <a:rPr lang="fr-FR"/>
              <a:pPr>
                <a:defRPr/>
              </a:pPr>
              <a:t>19/10/2018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A45C1FE-2FB7-4A02-B919-3937513ABD69}"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8018693-49C8-4930-8DDB-0F8AF870B1B6}" type="datetime1">
              <a:rPr lang="fr-FR"/>
              <a:pPr>
                <a:defRPr/>
              </a:pPr>
              <a:t>19/10/2018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9AFC06D-BDE6-4045-8AF4-84003A0ABD51}"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24AD7EB-4784-4CFC-A735-19CDD8FBFBD6}" type="datetime1">
              <a:rPr lang="fr-FR"/>
              <a:pPr>
                <a:defRPr/>
              </a:pPr>
              <a:t>19/10/2018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D0DFA8F-5B14-4B64-AD0D-EE9A8505B21D}"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4351E43-88A4-4FB4-BF6C-5C1F32EB2434}" type="datetime1">
              <a:rPr lang="fr-FR"/>
              <a:pPr>
                <a:defRPr/>
              </a:pPr>
              <a:t>19/10/2018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426AAC6-46BB-474D-B11F-C7CFE73CF33C}"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D6B124C-8B48-463F-8DDD-24A1F94D0363}" type="datetime1">
              <a:rPr lang="fr-FR"/>
              <a:pPr>
                <a:defRPr/>
              </a:pPr>
              <a:t>19/10/2018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FB69152-7750-4519-9D67-F3E69BB0488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5"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6"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7"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64E9F9-43FE-46D2-9D27-23959A1B364D}" type="datetime1">
              <a:rPr lang="fr-FR"/>
              <a:pPr>
                <a:defRPr/>
              </a:pPr>
              <a:t>19/10/2018</a:t>
            </a:fld>
            <a:endParaRPr lang="fr-FR"/>
          </a:p>
        </p:txBody>
      </p:sp>
      <p:sp>
        <p:nvSpPr>
          <p:cNvPr id="10"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13DDF57F-B6B7-49C4-AE36-622519C6ED4E}"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60A86A6-C6B5-4335-96DF-A11FF42828F3}" type="datetime1">
              <a:rPr lang="fr-FR"/>
              <a:pPr>
                <a:defRPr/>
              </a:pPr>
              <a:t>19/10/2018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D51704D-1D64-45EF-AFDD-124391D8E811}"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D6B54EC-D12A-4679-B2DB-8C21AD8F36E1}" type="datetime1">
              <a:rPr lang="fr-FR"/>
              <a:pPr>
                <a:defRPr/>
              </a:pPr>
              <a:t>19/10/2018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1AB021B-AE1D-4BAB-B276-C88203850C6B}"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5A2A5CE-7A57-40D9-A729-FB7F90B2A008}" type="datetime1">
              <a:rPr lang="fr-FR"/>
              <a:pPr>
                <a:defRPr/>
              </a:pPr>
              <a:t>19/10/2018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1E87A4-E8EF-48B1-B25F-21FC346BAB0F}"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C991199-4BD7-4E07-91C4-D5E2FD905BEE}" type="datetime1">
              <a:rPr lang="fr-FR"/>
              <a:pPr>
                <a:defRPr/>
              </a:pPr>
              <a:t>19/10/2018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15FE5F9-C6FE-4973-8B41-F371F873A6E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5"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6"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7"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9"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15119B-CB86-4CA4-BA11-EE0E6815C9B9}" type="datetime1">
              <a:rPr lang="fr-FR"/>
              <a:pPr>
                <a:defRPr/>
              </a:pPr>
              <a:t>19/10/2018</a:t>
            </a:fld>
            <a:endParaRPr lang="fr-FR"/>
          </a:p>
        </p:txBody>
      </p:sp>
      <p:sp>
        <p:nvSpPr>
          <p:cNvPr id="10"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1" name="Espace réservé du numéro de diapositive 5"/>
          <p:cNvSpPr>
            <a:spLocks noGrp="1"/>
          </p:cNvSpPr>
          <p:nvPr>
            <p:ph type="sldNum" sz="quarter" idx="12"/>
          </p:nvPr>
        </p:nvSpPr>
        <p:spPr/>
        <p:txBody>
          <a:bodyPr/>
          <a:lstStyle>
            <a:lvl1pPr>
              <a:defRPr/>
            </a:lvl1pPr>
          </a:lstStyle>
          <a:p>
            <a:pPr>
              <a:defRPr/>
            </a:pPr>
            <a:fld id="{1DF4575D-E5D4-41EA-912C-C54BB4653B3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5"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6"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7"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8"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AB35A4-AEA6-4951-8291-DDDE64999DFD}" type="datetime1">
              <a:rPr lang="fr-FR"/>
              <a:pPr>
                <a:defRPr/>
              </a:pPr>
              <a:t>19/10/2018</a:t>
            </a:fld>
            <a:endParaRPr lang="fr-FR"/>
          </a:p>
        </p:txBody>
      </p:sp>
      <p:sp>
        <p:nvSpPr>
          <p:cNvPr id="11"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2" name="Espace réservé du numéro de diapositive 6"/>
          <p:cNvSpPr>
            <a:spLocks noGrp="1"/>
          </p:cNvSpPr>
          <p:nvPr>
            <p:ph type="sldNum" sz="quarter" idx="12"/>
          </p:nvPr>
        </p:nvSpPr>
        <p:spPr/>
        <p:txBody>
          <a:bodyPr/>
          <a:lstStyle>
            <a:lvl1pPr>
              <a:defRPr/>
            </a:lvl1pPr>
          </a:lstStyle>
          <a:p>
            <a:pPr>
              <a:defRPr/>
            </a:pPr>
            <a:fld id="{BA06263F-7644-4738-8B2E-62F80C24127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8"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9"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10"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A982EB-B03B-489F-8955-533285C7A50D}" type="datetime1">
              <a:rPr lang="fr-FR"/>
              <a:pPr>
                <a:defRPr/>
              </a:pPr>
              <a:t>19/10/2018</a:t>
            </a:fld>
            <a:endParaRPr lang="fr-FR"/>
          </a:p>
        </p:txBody>
      </p:sp>
      <p:sp>
        <p:nvSpPr>
          <p:cNvPr id="13"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4" name="Espace réservé du numéro de diapositive 8"/>
          <p:cNvSpPr>
            <a:spLocks noGrp="1"/>
          </p:cNvSpPr>
          <p:nvPr>
            <p:ph type="sldNum" sz="quarter" idx="12"/>
          </p:nvPr>
        </p:nvSpPr>
        <p:spPr/>
        <p:txBody>
          <a:bodyPr/>
          <a:lstStyle>
            <a:lvl1pPr>
              <a:defRPr/>
            </a:lvl1pPr>
          </a:lstStyle>
          <a:p>
            <a:pPr>
              <a:defRPr/>
            </a:pPr>
            <a:fld id="{72F829F9-DF48-4CC5-B764-6B6A7D88FE2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4"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5"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6"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8"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E33665-39AF-475E-801D-5C19C2F98B85}" type="datetime1">
              <a:rPr lang="fr-FR"/>
              <a:pPr>
                <a:defRPr/>
              </a:pPr>
              <a:t>19/10/2018</a:t>
            </a:fld>
            <a:endParaRPr lang="fr-FR"/>
          </a:p>
        </p:txBody>
      </p:sp>
      <p:sp>
        <p:nvSpPr>
          <p:cNvPr id="9"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0" name="Espace réservé du numéro de diapositive 4"/>
          <p:cNvSpPr>
            <a:spLocks noGrp="1"/>
          </p:cNvSpPr>
          <p:nvPr>
            <p:ph type="sldNum" sz="quarter" idx="12"/>
          </p:nvPr>
        </p:nvSpPr>
        <p:spPr/>
        <p:txBody>
          <a:bodyPr/>
          <a:lstStyle>
            <a:lvl1pPr>
              <a:defRPr/>
            </a:lvl1pPr>
          </a:lstStyle>
          <a:p>
            <a:pPr>
              <a:defRPr/>
            </a:pPr>
            <a:fld id="{5E558F4A-500C-4A0D-9194-C460BEEB686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3"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4"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5"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A19C44-593A-4FDA-A15F-A6C0A71286C8}" type="datetime1">
              <a:rPr lang="fr-FR"/>
              <a:pPr>
                <a:defRPr/>
              </a:pPr>
              <a:t>19/10/2018</a:t>
            </a:fld>
            <a:endParaRPr lang="fr-FR"/>
          </a:p>
        </p:txBody>
      </p:sp>
      <p:sp>
        <p:nvSpPr>
          <p:cNvPr id="8"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9" name="Espace réservé du numéro de diapositive 3"/>
          <p:cNvSpPr>
            <a:spLocks noGrp="1"/>
          </p:cNvSpPr>
          <p:nvPr>
            <p:ph type="sldNum" sz="quarter" idx="12"/>
          </p:nvPr>
        </p:nvSpPr>
        <p:spPr/>
        <p:txBody>
          <a:bodyPr/>
          <a:lstStyle>
            <a:lvl1pPr>
              <a:defRPr/>
            </a:lvl1pPr>
          </a:lstStyle>
          <a:p>
            <a:pPr>
              <a:defRPr/>
            </a:pPr>
            <a:fld id="{9388C3A2-C111-4379-BAA8-1A576F9BE86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6"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7"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8"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0"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FA0B3D-42A3-486E-9550-29D701CAD739}" type="datetime1">
              <a:rPr lang="fr-FR"/>
              <a:pPr>
                <a:defRPr/>
              </a:pPr>
              <a:t>19/10/2018</a:t>
            </a:fld>
            <a:endParaRPr lang="fr-FR"/>
          </a:p>
        </p:txBody>
      </p:sp>
      <p:sp>
        <p:nvSpPr>
          <p:cNvPr id="11"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2" name="Espace réservé du numéro de diapositive 6"/>
          <p:cNvSpPr>
            <a:spLocks noGrp="1"/>
          </p:cNvSpPr>
          <p:nvPr>
            <p:ph type="sldNum" sz="quarter" idx="12"/>
          </p:nvPr>
        </p:nvSpPr>
        <p:spPr/>
        <p:txBody>
          <a:bodyPr/>
          <a:lstStyle>
            <a:lvl1pPr>
              <a:defRPr/>
            </a:lvl1pPr>
          </a:lstStyle>
          <a:p>
            <a:pPr>
              <a:defRPr/>
            </a:pPr>
            <a:fld id="{A870408F-ADB2-4485-AB61-0E9B4AD0509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ZoneTexte 6"/>
          <p:cNvSpPr txBox="1"/>
          <p:nvPr userDrawn="1"/>
        </p:nvSpPr>
        <p:spPr>
          <a:xfrm>
            <a:off x="2268538" y="6505575"/>
            <a:ext cx="5399087" cy="307975"/>
          </a:xfrm>
          <a:prstGeom prst="rect">
            <a:avLst/>
          </a:prstGeom>
          <a:noFill/>
        </p:spPr>
        <p:txBody>
          <a:bodyPr>
            <a:spAutoFit/>
          </a:bodyPr>
          <a:lstStyle/>
          <a:p>
            <a:pPr fontAlgn="auto">
              <a:spcBef>
                <a:spcPts val="0"/>
              </a:spcBef>
              <a:spcAft>
                <a:spcPts val="0"/>
              </a:spcAft>
              <a:defRPr/>
            </a:pPr>
            <a:r>
              <a:rPr lang="fr-FR" sz="1400" dirty="0">
                <a:solidFill>
                  <a:schemeClr val="tx1">
                    <a:lumMod val="50000"/>
                    <a:lumOff val="50000"/>
                  </a:schemeClr>
                </a:solidFill>
                <a:latin typeface="+mn-lt"/>
                <a:cs typeface="+mn-cs"/>
              </a:rPr>
              <a:t>Chapitre: Motorisation; Le cycle à 4 temps</a:t>
            </a:r>
          </a:p>
        </p:txBody>
      </p:sp>
      <p:sp>
        <p:nvSpPr>
          <p:cNvPr id="6"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7"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8"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0"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236909-44B5-4699-BF7B-FA5C0220562D}" type="datetime1">
              <a:rPr lang="fr-FR"/>
              <a:pPr>
                <a:defRPr/>
              </a:pPr>
              <a:t>19/10/2018</a:t>
            </a:fld>
            <a:endParaRPr lang="fr-FR"/>
          </a:p>
        </p:txBody>
      </p:sp>
      <p:sp>
        <p:nvSpPr>
          <p:cNvPr id="11"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12" name="Espace réservé du numéro de diapositive 6"/>
          <p:cNvSpPr>
            <a:spLocks noGrp="1"/>
          </p:cNvSpPr>
          <p:nvPr>
            <p:ph type="sldNum" sz="quarter" idx="12"/>
          </p:nvPr>
        </p:nvSpPr>
        <p:spPr/>
        <p:txBody>
          <a:bodyPr/>
          <a:lstStyle>
            <a:lvl1pPr>
              <a:defRPr/>
            </a:lvl1pPr>
          </a:lstStyle>
          <a:p>
            <a:pPr>
              <a:defRPr/>
            </a:pPr>
            <a:fld id="{8A298B68-344C-4D04-9C6A-58D05E08543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7019925" y="644842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D72CB46-D6D4-4FCB-8DCC-03D9C5FDE495}" type="slidenum">
              <a:rPr lang="fr-FR"/>
              <a:pPr>
                <a:defRPr/>
              </a:pPr>
              <a:t>‹N°›</a:t>
            </a:fld>
            <a:endParaRPr lang="fr-FR"/>
          </a:p>
        </p:txBody>
      </p:sp>
      <p:sp>
        <p:nvSpPr>
          <p:cNvPr id="7" name="ZoneTexte 6"/>
          <p:cNvSpPr txBox="1"/>
          <p:nvPr userDrawn="1"/>
        </p:nvSpPr>
        <p:spPr>
          <a:xfrm>
            <a:off x="2268538" y="6505575"/>
            <a:ext cx="5399087" cy="304800"/>
          </a:xfrm>
          <a:prstGeom prst="rect">
            <a:avLst/>
          </a:prstGeom>
          <a:noFill/>
        </p:spPr>
        <p:txBody>
          <a:bodyPr>
            <a:spAutoFit/>
          </a:bodyPr>
          <a:lstStyle/>
          <a:p>
            <a:r>
              <a:rPr lang="fr-FR" sz="1400">
                <a:solidFill>
                  <a:srgbClr val="7F7F7F"/>
                </a:solidFill>
                <a:latin typeface="Calibri" pitchFamily="34" charset="0"/>
              </a:rPr>
              <a:t>Chapitre: Motorisation; Le moteur thermique</a:t>
            </a:r>
          </a:p>
        </p:txBody>
      </p:sp>
      <p:sp>
        <p:nvSpPr>
          <p:cNvPr id="9" name="Rectangle 8"/>
          <p:cNvSpPr/>
          <p:nvPr userDrawn="1"/>
        </p:nvSpPr>
        <p:spPr>
          <a:xfrm>
            <a:off x="0" y="0"/>
            <a:ext cx="3238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fr-FR" dirty="0">
              <a:solidFill>
                <a:schemeClr val="tx1"/>
              </a:solidFill>
            </a:endParaRPr>
          </a:p>
        </p:txBody>
      </p:sp>
      <p:sp>
        <p:nvSpPr>
          <p:cNvPr id="11" name="Rectangle 10"/>
          <p:cNvSpPr/>
          <p:nvPr userDrawn="1"/>
        </p:nvSpPr>
        <p:spPr>
          <a:xfrm rot="16200000">
            <a:off x="-880622" y="5669598"/>
            <a:ext cx="2069028" cy="30777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fr-FR" sz="1400" b="1" spc="150" dirty="0">
                <a:ln w="11430"/>
                <a:solidFill>
                  <a:schemeClr val="bg1">
                    <a:lumMod val="85000"/>
                  </a:schemeClr>
                </a:solidFill>
                <a:effectLst>
                  <a:outerShdw blurRad="25400" algn="tl" rotWithShape="0">
                    <a:srgbClr val="000000">
                      <a:alpha val="43000"/>
                    </a:srgbClr>
                  </a:outerShdw>
                </a:effectLst>
                <a:latin typeface="+mn-lt"/>
                <a:cs typeface="+mn-cs"/>
              </a:rPr>
              <a:t>LP PEMILLE BAC PRO</a:t>
            </a:r>
          </a:p>
        </p:txBody>
      </p:sp>
      <p:cxnSp>
        <p:nvCxnSpPr>
          <p:cNvPr id="8" name="Connecteur droit 7"/>
          <p:cNvCxnSpPr/>
          <p:nvPr userDrawn="1"/>
        </p:nvCxnSpPr>
        <p:spPr>
          <a:xfrm>
            <a:off x="-6350" y="68770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flipV="1">
            <a:off x="317500" y="6789738"/>
            <a:ext cx="87741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6"/>
          <p:cNvSpPr txBox="1">
            <a:spLocks/>
          </p:cNvSpPr>
          <p:nvPr userDrawn="1"/>
        </p:nvSpPr>
        <p:spPr>
          <a:xfrm>
            <a:off x="7019925" y="6453188"/>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0F19EC-879A-4E00-8EF0-D3B2857FB032}" type="slidenum">
              <a:rPr kumimoji="0" lang="fr-FR"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13" name="Rectangle 12"/>
          <p:cNvSpPr/>
          <p:nvPr userDrawn="1"/>
        </p:nvSpPr>
        <p:spPr>
          <a:xfrm rot="19278724">
            <a:off x="950156" y="2837300"/>
            <a:ext cx="7568456" cy="923330"/>
          </a:xfrm>
          <a:prstGeom prst="rect">
            <a:avLst/>
          </a:prstGeom>
          <a:noFill/>
        </p:spPr>
        <p:txBody>
          <a:bodyPr wrap="square" lIns="91440" tIns="45720" rIns="91440" bIns="45720">
            <a:spAutoFit/>
          </a:bodyPr>
          <a:lstStyle/>
          <a:p>
            <a:pPr algn="ctr"/>
            <a:r>
              <a:rPr lang="fr-FR"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LP PEMILLE</a:t>
            </a:r>
            <a:endParaRPr lang="fr-FR"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 bg1="lt1" tx1="dk1" bg2="lt2" tx2="dk2" accent1="accent1" accent2="accent2" accent3="accent3" accent4="accent4" accent5="accent5" accent6="accent6" hlink="hlink" folHlink="folHlink"/>
  <p:sldLayoutIdLst>
    <p:sldLayoutId id="2147483671"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83"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331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B77D9C-217A-402D-85A5-CA927C178E2B}" type="datetime1">
              <a:rPr lang="fr-FR"/>
              <a:pPr>
                <a:defRPr/>
              </a:pPr>
              <a:t>19/10/2018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E0BD12D-AEF6-41D1-9879-F4FCD30AA839}"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https://encrypted-tbn1.gstatic.com/images?q=tbn:ANd9GcTQjxN47CrWcdUe7QQHxx2GYTzL6HnbAh3Q4aW7c2T14-0P9nH83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https://encrypted-tbn1.gstatic.com/images?q=tbn:ANd9GcTQjxN47CrWcdUe7QQHxx2GYTzL6HnbAh3Q4aW7c2T14-0P9nH83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48009" y="2089879"/>
            <a:ext cx="615553" cy="2491249"/>
          </a:xfrm>
          <a:prstGeom prst="rect">
            <a:avLst/>
          </a:prstGeom>
          <a:noFill/>
        </p:spPr>
        <p:txBody>
          <a:bodyPr vert="vert270">
            <a:spAutoFit/>
          </a:bodyPr>
          <a:lstStyle/>
          <a:p>
            <a:pPr fontAlgn="auto">
              <a:spcBef>
                <a:spcPts val="0"/>
              </a:spcBef>
              <a:spcAft>
                <a:spcPts val="0"/>
              </a:spcAft>
              <a:defRPr/>
            </a:pPr>
            <a:r>
              <a:rPr lang="fr-FR" sz="2800" b="1" dirty="0">
                <a:latin typeface="+mn-lt"/>
                <a:cs typeface="+mn-cs"/>
              </a:rPr>
              <a:t>PRESENTATION</a:t>
            </a:r>
          </a:p>
        </p:txBody>
      </p:sp>
      <p:sp>
        <p:nvSpPr>
          <p:cNvPr id="27651" name="ZoneTexte 8"/>
          <p:cNvSpPr txBox="1">
            <a:spLocks noChangeArrowheads="1"/>
          </p:cNvSpPr>
          <p:nvPr/>
        </p:nvSpPr>
        <p:spPr bwMode="auto">
          <a:xfrm>
            <a:off x="1042988" y="1268413"/>
            <a:ext cx="7273925" cy="641350"/>
          </a:xfrm>
          <a:prstGeom prst="rect">
            <a:avLst/>
          </a:prstGeom>
          <a:noFill/>
          <a:ln w="9525">
            <a:noFill/>
            <a:miter lim="800000"/>
            <a:headEnd/>
            <a:tailEnd/>
          </a:ln>
        </p:spPr>
        <p:txBody>
          <a:bodyPr>
            <a:spAutoFit/>
          </a:bodyPr>
          <a:lstStyle/>
          <a:p>
            <a:r>
              <a:rPr lang="fr-FR" dirty="0">
                <a:latin typeface="Calibri" pitchFamily="34" charset="0"/>
              </a:rPr>
              <a:t>Le moteur thermique est une machine </a:t>
            </a:r>
            <a:r>
              <a:rPr lang="fr-FR" dirty="0" smtClean="0">
                <a:latin typeface="Calibri" pitchFamily="34" charset="0"/>
              </a:rPr>
              <a:t>qui </a:t>
            </a:r>
            <a:r>
              <a:rPr lang="fr-FR" dirty="0">
                <a:latin typeface="Calibri" pitchFamily="34" charset="0"/>
              </a:rPr>
              <a:t>transforme une énergie chimique (air + carburant) en énergie mécanique (mouvement de rotation). </a:t>
            </a:r>
          </a:p>
        </p:txBody>
      </p:sp>
      <p:sp>
        <p:nvSpPr>
          <p:cNvPr id="10" name="Rectangle 9"/>
          <p:cNvSpPr/>
          <p:nvPr/>
        </p:nvSpPr>
        <p:spPr>
          <a:xfrm>
            <a:off x="1485154" y="260350"/>
            <a:ext cx="6130084" cy="8318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fr-FR"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Le moteur thermique</a:t>
            </a:r>
            <a:endParaRPr lang="fr-F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1" name="ZoneTexte 10"/>
          <p:cNvSpPr txBox="1"/>
          <p:nvPr/>
        </p:nvSpPr>
        <p:spPr>
          <a:xfrm>
            <a:off x="1116013" y="3068638"/>
            <a:ext cx="6335712" cy="2014537"/>
          </a:xfrm>
          <a:prstGeom prst="rect">
            <a:avLst/>
          </a:prstGeom>
          <a:noFill/>
        </p:spPr>
        <p:txBody>
          <a:bodyPr>
            <a:spAutoFit/>
          </a:bodyPr>
          <a:lstStyle/>
          <a:p>
            <a:pPr marL="342900" indent="-342900"/>
            <a:r>
              <a:rPr lang="fr-FR">
                <a:latin typeface="Calibri" pitchFamily="34" charset="0"/>
              </a:rPr>
              <a:t>1) But du système</a:t>
            </a:r>
          </a:p>
          <a:p>
            <a:pPr marL="342900" indent="-342900">
              <a:buFontTx/>
              <a:buAutoNum type="arabicParenR"/>
            </a:pPr>
            <a:endParaRPr lang="fr-FR">
              <a:latin typeface="Calibri" pitchFamily="34" charset="0"/>
            </a:endParaRPr>
          </a:p>
          <a:p>
            <a:pPr marL="342900" indent="-342900"/>
            <a:r>
              <a:rPr lang="fr-FR">
                <a:latin typeface="Calibri" pitchFamily="34" charset="0"/>
              </a:rPr>
              <a:t>2) Les éléments</a:t>
            </a:r>
          </a:p>
          <a:p>
            <a:pPr marL="342900" indent="-342900"/>
            <a:endParaRPr lang="fr-FR">
              <a:latin typeface="Calibri" pitchFamily="34" charset="0"/>
            </a:endParaRPr>
          </a:p>
          <a:p>
            <a:pPr marL="342900" indent="-342900"/>
            <a:r>
              <a:rPr lang="fr-FR">
                <a:latin typeface="Calibri" pitchFamily="34" charset="0"/>
              </a:rPr>
              <a:t>3) Architecture des moteurs</a:t>
            </a:r>
          </a:p>
          <a:p>
            <a:pPr marL="342900" indent="-342900"/>
            <a:endParaRPr lang="fr-FR">
              <a:latin typeface="Calibri" pitchFamily="34" charset="0"/>
            </a:endParaRPr>
          </a:p>
          <a:p>
            <a:pPr marL="342900" indent="-342900"/>
            <a:endParaRPr lang="fr-FR">
              <a:latin typeface="Calibri" pitchFamily="34" charset="0"/>
            </a:endParaRPr>
          </a:p>
        </p:txBody>
      </p:sp>
      <p:pic>
        <p:nvPicPr>
          <p:cNvPr id="6" name="Picture 10" descr="https://encrypted-tbn1.gstatic.com/images?q=tbn:ANd9GcTQjxN47CrWcdUe7QQHxx2GYTzL6HnbAh3Q4aW7c2T14-0P9nH83g"/>
          <p:cNvPicPr>
            <a:picLocks noChangeAspect="1" noChangeArrowheads="1"/>
          </p:cNvPicPr>
          <p:nvPr/>
        </p:nvPicPr>
        <p:blipFill>
          <a:blip r:embed="rId3" r:link="rId4" cstate="print"/>
          <a:srcRect/>
          <a:stretch>
            <a:fillRect/>
          </a:stretch>
        </p:blipFill>
        <p:spPr bwMode="auto">
          <a:xfrm>
            <a:off x="5320226" y="2348880"/>
            <a:ext cx="3395968" cy="2088231"/>
          </a:xfrm>
          <a:prstGeom prst="rect">
            <a:avLst/>
          </a:prstGeom>
          <a:noFill/>
          <a:ln w="9525">
            <a:noFill/>
            <a:miter lim="800000"/>
            <a:headEnd/>
            <a:tailEnd/>
          </a:ln>
        </p:spPr>
      </p:pic>
      <p:pic>
        <p:nvPicPr>
          <p:cNvPr id="7" name="Picture 7"/>
          <p:cNvPicPr>
            <a:picLocks noChangeAspect="1" noChangeArrowheads="1"/>
          </p:cNvPicPr>
          <p:nvPr/>
        </p:nvPicPr>
        <p:blipFill>
          <a:blip r:embed="rId5" cstate="print"/>
          <a:srcRect/>
          <a:stretch>
            <a:fillRect/>
          </a:stretch>
        </p:blipFill>
        <p:spPr bwMode="auto">
          <a:xfrm>
            <a:off x="3635896" y="4581128"/>
            <a:ext cx="1656184" cy="1711908"/>
          </a:xfrm>
          <a:prstGeom prst="rect">
            <a:avLst/>
          </a:prstGeom>
          <a:noFill/>
          <a:ln w="9525">
            <a:noFill/>
            <a:miter lim="800000"/>
            <a:headEnd/>
            <a:tailEnd/>
          </a:ln>
        </p:spPr>
      </p:pic>
      <p:pic>
        <p:nvPicPr>
          <p:cNvPr id="9" name="Picture 9"/>
          <p:cNvPicPr>
            <a:picLocks noChangeAspect="1" noChangeArrowheads="1"/>
          </p:cNvPicPr>
          <p:nvPr/>
        </p:nvPicPr>
        <p:blipFill>
          <a:blip r:embed="rId6" cstate="print"/>
          <a:srcRect/>
          <a:stretch>
            <a:fillRect/>
          </a:stretch>
        </p:blipFill>
        <p:spPr bwMode="auto">
          <a:xfrm>
            <a:off x="6300192" y="4365104"/>
            <a:ext cx="1314450" cy="151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dirty="0">
                <a:latin typeface="Calibri" pitchFamily="34" charset="0"/>
              </a:rPr>
              <a:t>Les soupapes:</a:t>
            </a:r>
            <a:endParaRPr lang="fr-FR" dirty="0">
              <a:latin typeface="Calibri" pitchFamily="34" charset="0"/>
            </a:endParaRPr>
          </a:p>
        </p:txBody>
      </p:sp>
      <p:sp>
        <p:nvSpPr>
          <p:cNvPr id="57349" name="Rectangle 5"/>
          <p:cNvSpPr>
            <a:spLocks noChangeArrowheads="1"/>
          </p:cNvSpPr>
          <p:nvPr/>
        </p:nvSpPr>
        <p:spPr bwMode="auto">
          <a:xfrm>
            <a:off x="611188" y="987425"/>
            <a:ext cx="1238250" cy="366713"/>
          </a:xfrm>
          <a:prstGeom prst="rect">
            <a:avLst/>
          </a:prstGeom>
          <a:noFill/>
          <a:ln w="9525">
            <a:noFill/>
            <a:miter lim="800000"/>
            <a:headEnd/>
            <a:tailEnd/>
          </a:ln>
          <a:effectLst/>
        </p:spPr>
        <p:txBody>
          <a:bodyPr wrap="none" anchor="ctr">
            <a:spAutoFit/>
          </a:bodyPr>
          <a:lstStyle/>
          <a:p>
            <a:pPr algn="just"/>
            <a:r>
              <a:rPr lang="fr-FR"/>
              <a:t>Fonctions:</a:t>
            </a:r>
          </a:p>
        </p:txBody>
      </p:sp>
      <p:sp>
        <p:nvSpPr>
          <p:cNvPr id="57350" name="Rectangle 6"/>
          <p:cNvSpPr>
            <a:spLocks noChangeArrowheads="1"/>
          </p:cNvSpPr>
          <p:nvPr/>
        </p:nvSpPr>
        <p:spPr bwMode="auto">
          <a:xfrm>
            <a:off x="684213" y="1412875"/>
            <a:ext cx="7321550" cy="915988"/>
          </a:xfrm>
          <a:prstGeom prst="rect">
            <a:avLst/>
          </a:prstGeom>
          <a:noFill/>
          <a:ln w="9525">
            <a:noFill/>
            <a:miter lim="800000"/>
            <a:headEnd/>
            <a:tailEnd/>
          </a:ln>
          <a:effectLst/>
        </p:spPr>
        <p:txBody>
          <a:bodyPr wrap="none" anchor="ctr">
            <a:spAutoFit/>
          </a:bodyPr>
          <a:lstStyle/>
          <a:p>
            <a:r>
              <a:rPr lang="fr-FR">
                <a:solidFill>
                  <a:schemeClr val="hlink"/>
                </a:solidFill>
              </a:rPr>
              <a:t>- à l’ouverture de la soupape d’admission, faire rentrer les gaz frais</a:t>
            </a:r>
          </a:p>
          <a:p>
            <a:r>
              <a:rPr lang="fr-FR">
                <a:solidFill>
                  <a:schemeClr val="hlink"/>
                </a:solidFill>
              </a:rPr>
              <a:t>- à l’ouverture de la soupape d’échappement, faire sortir les gaz brulés</a:t>
            </a:r>
          </a:p>
          <a:p>
            <a:r>
              <a:rPr lang="fr-FR">
                <a:solidFill>
                  <a:schemeClr val="hlink"/>
                </a:solidFill>
              </a:rPr>
              <a:t>- lorsqu’elles sont fermées, elles permettent au cylindre d’être étanche</a:t>
            </a:r>
          </a:p>
        </p:txBody>
      </p:sp>
      <p:pic>
        <p:nvPicPr>
          <p:cNvPr id="57372" name="Picture 28"/>
          <p:cNvPicPr>
            <a:picLocks noChangeAspect="1" noChangeArrowheads="1"/>
          </p:cNvPicPr>
          <p:nvPr/>
        </p:nvPicPr>
        <p:blipFill>
          <a:blip r:embed="rId2" cstate="print"/>
          <a:srcRect/>
          <a:stretch>
            <a:fillRect/>
          </a:stretch>
        </p:blipFill>
        <p:spPr bwMode="auto">
          <a:xfrm>
            <a:off x="4427538" y="2760663"/>
            <a:ext cx="4465637" cy="3646487"/>
          </a:xfrm>
          <a:prstGeom prst="rect">
            <a:avLst/>
          </a:prstGeom>
          <a:noFill/>
        </p:spPr>
      </p:pic>
      <p:graphicFrame>
        <p:nvGraphicFramePr>
          <p:cNvPr id="57447" name="Group 103"/>
          <p:cNvGraphicFramePr>
            <a:graphicFrameLocks noGrp="1"/>
          </p:cNvGraphicFramePr>
          <p:nvPr/>
        </p:nvGraphicFramePr>
        <p:xfrm>
          <a:off x="466725" y="2708275"/>
          <a:ext cx="3960813" cy="3744913"/>
        </p:xfrm>
        <a:graphic>
          <a:graphicData uri="http://schemas.openxmlformats.org/drawingml/2006/table">
            <a:tbl>
              <a:tblPr/>
              <a:tblGrid>
                <a:gridCol w="487363"/>
                <a:gridCol w="3473450"/>
              </a:tblGrid>
              <a:tr h="561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Arbre </a:t>
                      </a:r>
                      <a:r>
                        <a:rPr kumimoji="0" lang="fr-FR" sz="1800" b="0" i="0" u="none" strike="noStrike" cap="none" normalizeH="0" baseline="0" smtClean="0">
                          <a:ln>
                            <a:noFill/>
                          </a:ln>
                          <a:solidFill>
                            <a:schemeClr val="hlink"/>
                          </a:solidFill>
                          <a:effectLst/>
                          <a:latin typeface="Calibri"/>
                          <a:ea typeface="Calibri" pitchFamily="34" charset="0"/>
                          <a:cs typeface="Times New Roman" pitchFamily="18" charset="0"/>
                        </a:rPr>
                        <a:t>à</a:t>
                      </a: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 cames</a:t>
                      </a:r>
                      <a:endParaRPr kumimoji="0" lang="fr-FR" sz="1800" b="0" i="0" u="none" strike="noStrike" cap="none" normalizeH="0" baseline="0" smtClean="0">
                        <a:ln>
                          <a:noFill/>
                        </a:ln>
                        <a:solidFill>
                          <a:schemeClr val="hlink"/>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Coupelle du ressort</a:t>
                      </a:r>
                      <a:endParaRPr kumimoji="0" lang="fr-FR" sz="1800" b="0" i="0" u="none" strike="noStrike" cap="none" normalizeH="0" baseline="0" smtClean="0">
                        <a:ln>
                          <a:noFill/>
                        </a:ln>
                        <a:solidFill>
                          <a:schemeClr val="hlink"/>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Ressort de soupapes</a:t>
                      </a:r>
                      <a:endParaRPr kumimoji="0" lang="fr-FR" sz="1800" b="0" i="0" u="none" strike="noStrike" cap="none" normalizeH="0" baseline="0" smtClean="0">
                        <a:ln>
                          <a:noFill/>
                        </a:ln>
                        <a:solidFill>
                          <a:schemeClr val="hlink"/>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Guide de soupapes</a:t>
                      </a:r>
                      <a:endParaRPr kumimoji="0" lang="fr-FR" sz="1800" b="0" i="0" u="none" strike="noStrike" cap="none" normalizeH="0" baseline="0" smtClean="0">
                        <a:ln>
                          <a:noFill/>
                        </a:ln>
                        <a:solidFill>
                          <a:schemeClr val="hlink"/>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Soupapes d</a:t>
                      </a:r>
                      <a:r>
                        <a:rPr kumimoji="0" lang="fr-FR" sz="1800" b="0" i="0" u="none" strike="noStrike" cap="none" normalizeH="0" baseline="0" smtClean="0">
                          <a:ln>
                            <a:noFill/>
                          </a:ln>
                          <a:solidFill>
                            <a:schemeClr val="hlink"/>
                          </a:solidFill>
                          <a:effectLst/>
                          <a:latin typeface="Calibri"/>
                          <a:ea typeface="Calibri" pitchFamily="34" charset="0"/>
                          <a:cs typeface="Times New Roman" pitchFamily="18" charset="0"/>
                        </a:rPr>
                        <a:t>’é</a:t>
                      </a:r>
                      <a:r>
                        <a:rPr kumimoji="0" lang="fr-FR" sz="1800" b="0"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chappement</a:t>
                      </a:r>
                      <a:endParaRPr kumimoji="0" lang="fr-FR" sz="1800" b="0" i="0" u="none" strike="noStrike" cap="none" normalizeH="0" baseline="0" smtClean="0">
                        <a:ln>
                          <a:noFill/>
                        </a:ln>
                        <a:solidFill>
                          <a:schemeClr val="hlink"/>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6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hlink"/>
                          </a:solidFill>
                          <a:effectLst/>
                          <a:latin typeface="Times New Roman" pitchFamily="18" charset="0"/>
                          <a:ea typeface="Calibri" pitchFamily="34" charset="0"/>
                          <a:cs typeface="Times New Roman" pitchFamily="18" charset="0"/>
                        </a:rPr>
                        <a:t>Soupape d</a:t>
                      </a:r>
                      <a:r>
                        <a:rPr kumimoji="0" lang="fr-FR" sz="1800" b="0" i="0" u="none" strike="noStrike" cap="none" normalizeH="0" baseline="0" dirty="0" smtClean="0">
                          <a:ln>
                            <a:noFill/>
                          </a:ln>
                          <a:solidFill>
                            <a:schemeClr val="hlink"/>
                          </a:solidFill>
                          <a:effectLst/>
                          <a:latin typeface="Calibri"/>
                          <a:ea typeface="Calibri" pitchFamily="34" charset="0"/>
                          <a:cs typeface="Times New Roman" pitchFamily="18" charset="0"/>
                        </a:rPr>
                        <a:t>’</a:t>
                      </a:r>
                      <a:r>
                        <a:rPr kumimoji="0" lang="fr-FR" sz="1800" b="0" i="0" u="none" strike="noStrike" cap="none" normalizeH="0" baseline="0" dirty="0" smtClean="0">
                          <a:ln>
                            <a:noFill/>
                          </a:ln>
                          <a:solidFill>
                            <a:schemeClr val="hlink"/>
                          </a:solidFill>
                          <a:effectLst/>
                          <a:latin typeface="Times New Roman" pitchFamily="18" charset="0"/>
                          <a:ea typeface="Calibri" pitchFamily="34" charset="0"/>
                          <a:cs typeface="Times New Roman" pitchFamily="18" charset="0"/>
                        </a:rPr>
                        <a:t>admission (elle a un diam</a:t>
                      </a:r>
                      <a:r>
                        <a:rPr kumimoji="0" lang="fr-FR" sz="1800" b="0" i="0" u="none" strike="noStrike" cap="none" normalizeH="0" baseline="0" dirty="0" smtClean="0">
                          <a:ln>
                            <a:noFill/>
                          </a:ln>
                          <a:solidFill>
                            <a:schemeClr val="hlink"/>
                          </a:solidFill>
                          <a:effectLst/>
                          <a:latin typeface="Calibri"/>
                          <a:ea typeface="Calibri" pitchFamily="34" charset="0"/>
                          <a:cs typeface="Times New Roman" pitchFamily="18" charset="0"/>
                        </a:rPr>
                        <a:t>è</a:t>
                      </a:r>
                      <a:r>
                        <a:rPr kumimoji="0" lang="fr-FR" sz="1800" b="0" i="0" u="none" strike="noStrike" cap="none" normalizeH="0" baseline="0" dirty="0" smtClean="0">
                          <a:ln>
                            <a:noFill/>
                          </a:ln>
                          <a:solidFill>
                            <a:schemeClr val="hlink"/>
                          </a:solidFill>
                          <a:effectLst/>
                          <a:latin typeface="Times New Roman" pitchFamily="18" charset="0"/>
                          <a:ea typeface="Calibri" pitchFamily="34" charset="0"/>
                          <a:cs typeface="Times New Roman" pitchFamily="18" charset="0"/>
                        </a:rPr>
                        <a:t>tre plus gros que celle d</a:t>
                      </a:r>
                      <a:r>
                        <a:rPr kumimoji="0" lang="fr-FR" sz="1800" b="0" i="0" u="none" strike="noStrike" cap="none" normalizeH="0" baseline="0" dirty="0" smtClean="0">
                          <a:ln>
                            <a:noFill/>
                          </a:ln>
                          <a:solidFill>
                            <a:schemeClr val="hlink"/>
                          </a:solidFill>
                          <a:effectLst/>
                          <a:latin typeface="Calibri"/>
                          <a:ea typeface="Calibri" pitchFamily="34" charset="0"/>
                          <a:cs typeface="Times New Roman" pitchFamily="18" charset="0"/>
                        </a:rPr>
                        <a:t>’é</a:t>
                      </a:r>
                      <a:r>
                        <a:rPr kumimoji="0" lang="fr-FR" sz="1800" b="0" i="0" u="none" strike="noStrike" cap="none" normalizeH="0" baseline="0" dirty="0" smtClean="0">
                          <a:ln>
                            <a:noFill/>
                          </a:ln>
                          <a:solidFill>
                            <a:schemeClr val="hlink"/>
                          </a:solidFill>
                          <a:effectLst/>
                          <a:latin typeface="Times New Roman" pitchFamily="18" charset="0"/>
                          <a:ea typeface="Calibri" pitchFamily="34" charset="0"/>
                          <a:cs typeface="Times New Roman" pitchFamily="18" charset="0"/>
                        </a:rPr>
                        <a:t>chappement)</a:t>
                      </a:r>
                      <a:endParaRPr kumimoji="0" lang="fr-FR" sz="1800" b="0" i="0" u="none" strike="noStrike" cap="none" normalizeH="0" baseline="0" dirty="0" smtClean="0">
                        <a:ln>
                          <a:noFill/>
                        </a:ln>
                        <a:solidFill>
                          <a:schemeClr val="hlink"/>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12" name="Picture 44"/>
          <p:cNvPicPr>
            <a:picLocks noChangeAspect="1" noChangeArrowheads="1"/>
          </p:cNvPicPr>
          <p:nvPr/>
        </p:nvPicPr>
        <p:blipFill>
          <a:blip r:embed="rId2" cstate="print"/>
          <a:srcRect/>
          <a:stretch>
            <a:fillRect/>
          </a:stretch>
        </p:blipFill>
        <p:spPr bwMode="auto">
          <a:xfrm>
            <a:off x="3779838" y="188913"/>
            <a:ext cx="1939925" cy="2665412"/>
          </a:xfrm>
          <a:prstGeom prst="rect">
            <a:avLst/>
          </a:prstGeom>
          <a:noFill/>
          <a:ln w="9525">
            <a:noFill/>
            <a:miter lim="800000"/>
            <a:headEnd/>
            <a:tailEnd/>
          </a:ln>
        </p:spPr>
      </p:pic>
      <p:sp>
        <p:nvSpPr>
          <p:cNvPr id="58401" name="Line 33"/>
          <p:cNvSpPr>
            <a:spLocks noChangeShapeType="1"/>
          </p:cNvSpPr>
          <p:nvPr/>
        </p:nvSpPr>
        <p:spPr bwMode="auto">
          <a:xfrm flipV="1">
            <a:off x="3779838" y="547688"/>
            <a:ext cx="720725" cy="144462"/>
          </a:xfrm>
          <a:prstGeom prst="line">
            <a:avLst/>
          </a:prstGeom>
          <a:noFill/>
          <a:ln w="9525">
            <a:solidFill>
              <a:srgbClr val="000000"/>
            </a:solidFill>
            <a:round/>
            <a:headEnd/>
            <a:tailEnd type="triangle" w="med" len="med"/>
          </a:ln>
        </p:spPr>
        <p:txBody>
          <a:bodyPr/>
          <a:lstStyle/>
          <a:p>
            <a:endParaRPr lang="fr-FR"/>
          </a:p>
        </p:txBody>
      </p:sp>
      <p:sp>
        <p:nvSpPr>
          <p:cNvPr id="58402" name="Text Box 34"/>
          <p:cNvSpPr txBox="1">
            <a:spLocks noChangeArrowheads="1"/>
          </p:cNvSpPr>
          <p:nvPr/>
        </p:nvSpPr>
        <p:spPr bwMode="auto">
          <a:xfrm>
            <a:off x="1979613" y="527050"/>
            <a:ext cx="1800225" cy="669925"/>
          </a:xfrm>
          <a:prstGeom prst="rect">
            <a:avLst/>
          </a:prstGeom>
          <a:solidFill>
            <a:srgbClr val="FFFFFF"/>
          </a:solidFill>
          <a:ln w="9525">
            <a:solidFill>
              <a:srgbClr val="000000"/>
            </a:solidFill>
            <a:miter lim="800000"/>
            <a:headEnd/>
            <a:tailEnd/>
          </a:ln>
        </p:spPr>
        <p:txBody>
          <a:bodyPr/>
          <a:lstStyle/>
          <a:p>
            <a:r>
              <a:rPr lang="fr-FR">
                <a:solidFill>
                  <a:srgbClr val="0070C0"/>
                </a:solidFill>
                <a:latin typeface="Times New Roman" pitchFamily="18" charset="0"/>
              </a:rPr>
              <a:t>Queue de soupapes</a:t>
            </a:r>
            <a:endParaRPr lang="fr-FR"/>
          </a:p>
        </p:txBody>
      </p:sp>
      <p:sp>
        <p:nvSpPr>
          <p:cNvPr id="58403" name="Line 35"/>
          <p:cNvSpPr>
            <a:spLocks noChangeShapeType="1"/>
          </p:cNvSpPr>
          <p:nvPr/>
        </p:nvSpPr>
        <p:spPr bwMode="auto">
          <a:xfrm flipV="1">
            <a:off x="2124075" y="1628775"/>
            <a:ext cx="2016125" cy="71438"/>
          </a:xfrm>
          <a:prstGeom prst="line">
            <a:avLst/>
          </a:prstGeom>
          <a:noFill/>
          <a:ln w="9525">
            <a:solidFill>
              <a:srgbClr val="000000"/>
            </a:solidFill>
            <a:round/>
            <a:headEnd/>
            <a:tailEnd type="triangle" w="med" len="med"/>
          </a:ln>
        </p:spPr>
        <p:txBody>
          <a:bodyPr/>
          <a:lstStyle/>
          <a:p>
            <a:endParaRPr lang="fr-FR"/>
          </a:p>
        </p:txBody>
      </p:sp>
      <p:sp>
        <p:nvSpPr>
          <p:cNvPr id="58404" name="Text Box 36"/>
          <p:cNvSpPr txBox="1">
            <a:spLocks noChangeArrowheads="1"/>
          </p:cNvSpPr>
          <p:nvPr/>
        </p:nvSpPr>
        <p:spPr bwMode="auto">
          <a:xfrm>
            <a:off x="687388" y="1471613"/>
            <a:ext cx="1427162" cy="342900"/>
          </a:xfrm>
          <a:prstGeom prst="rect">
            <a:avLst/>
          </a:prstGeom>
          <a:solidFill>
            <a:srgbClr val="FFFFFF"/>
          </a:solidFill>
          <a:ln w="9525">
            <a:solidFill>
              <a:srgbClr val="000000"/>
            </a:solidFill>
            <a:miter lim="800000"/>
            <a:headEnd/>
            <a:tailEnd/>
          </a:ln>
        </p:spPr>
        <p:txBody>
          <a:bodyPr/>
          <a:lstStyle/>
          <a:p>
            <a:r>
              <a:rPr lang="fr-FR">
                <a:solidFill>
                  <a:schemeClr val="hlink"/>
                </a:solidFill>
                <a:latin typeface="Times New Roman" pitchFamily="18" charset="0"/>
              </a:rPr>
              <a:t>ressort</a:t>
            </a:r>
            <a:endParaRPr lang="fr-FR">
              <a:solidFill>
                <a:schemeClr val="hlink"/>
              </a:solidFill>
            </a:endParaRPr>
          </a:p>
        </p:txBody>
      </p:sp>
      <p:sp>
        <p:nvSpPr>
          <p:cNvPr id="58405" name="Line 37"/>
          <p:cNvSpPr>
            <a:spLocks noChangeShapeType="1"/>
          </p:cNvSpPr>
          <p:nvPr/>
        </p:nvSpPr>
        <p:spPr bwMode="auto">
          <a:xfrm flipH="1">
            <a:off x="4572000" y="836613"/>
            <a:ext cx="1295400" cy="474662"/>
          </a:xfrm>
          <a:prstGeom prst="line">
            <a:avLst/>
          </a:prstGeom>
          <a:noFill/>
          <a:ln w="9525">
            <a:solidFill>
              <a:srgbClr val="000000"/>
            </a:solidFill>
            <a:round/>
            <a:headEnd/>
            <a:tailEnd type="triangle" w="med" len="med"/>
          </a:ln>
        </p:spPr>
        <p:txBody>
          <a:bodyPr/>
          <a:lstStyle/>
          <a:p>
            <a:endParaRPr lang="fr-FR"/>
          </a:p>
        </p:txBody>
      </p:sp>
      <p:sp>
        <p:nvSpPr>
          <p:cNvPr id="58406" name="Text Box 38"/>
          <p:cNvSpPr txBox="1">
            <a:spLocks noChangeArrowheads="1"/>
          </p:cNvSpPr>
          <p:nvPr/>
        </p:nvSpPr>
        <p:spPr bwMode="auto">
          <a:xfrm>
            <a:off x="5867400" y="692150"/>
            <a:ext cx="1743075" cy="792163"/>
          </a:xfrm>
          <a:prstGeom prst="rect">
            <a:avLst/>
          </a:prstGeom>
          <a:solidFill>
            <a:srgbClr val="FFFFFF"/>
          </a:solidFill>
          <a:ln w="9525">
            <a:solidFill>
              <a:srgbClr val="000000"/>
            </a:solidFill>
            <a:miter lim="800000"/>
            <a:headEnd/>
            <a:tailEnd/>
          </a:ln>
        </p:spPr>
        <p:txBody>
          <a:bodyPr/>
          <a:lstStyle/>
          <a:p>
            <a:r>
              <a:rPr lang="fr-FR" dirty="0">
                <a:solidFill>
                  <a:schemeClr val="hlink"/>
                </a:solidFill>
                <a:latin typeface="Times New Roman" pitchFamily="18" charset="0"/>
              </a:rPr>
              <a:t>Tige de soupapes</a:t>
            </a:r>
            <a:endParaRPr lang="fr-FR" dirty="0">
              <a:solidFill>
                <a:schemeClr val="hlink"/>
              </a:solidFill>
            </a:endParaRPr>
          </a:p>
        </p:txBody>
      </p:sp>
      <p:sp>
        <p:nvSpPr>
          <p:cNvPr id="58407" name="Text Box 39"/>
          <p:cNvSpPr txBox="1">
            <a:spLocks noChangeArrowheads="1"/>
          </p:cNvSpPr>
          <p:nvPr/>
        </p:nvSpPr>
        <p:spPr bwMode="auto">
          <a:xfrm>
            <a:off x="1763713" y="2205038"/>
            <a:ext cx="1743075" cy="342900"/>
          </a:xfrm>
          <a:prstGeom prst="rect">
            <a:avLst/>
          </a:prstGeom>
          <a:solidFill>
            <a:srgbClr val="FFFFFF"/>
          </a:solidFill>
          <a:ln w="9525">
            <a:solidFill>
              <a:srgbClr val="000000"/>
            </a:solidFill>
            <a:miter lim="800000"/>
            <a:headEnd/>
            <a:tailEnd/>
          </a:ln>
        </p:spPr>
        <p:txBody>
          <a:bodyPr/>
          <a:lstStyle/>
          <a:p>
            <a:r>
              <a:rPr lang="fr-FR">
                <a:solidFill>
                  <a:schemeClr val="hlink"/>
                </a:solidFill>
                <a:latin typeface="Times New Roman" pitchFamily="18" charset="0"/>
              </a:rPr>
              <a:t>tète de soupapes</a:t>
            </a:r>
            <a:endParaRPr lang="fr-FR">
              <a:solidFill>
                <a:schemeClr val="hlink"/>
              </a:solidFill>
            </a:endParaRPr>
          </a:p>
        </p:txBody>
      </p:sp>
      <p:sp>
        <p:nvSpPr>
          <p:cNvPr id="58408" name="Line 40"/>
          <p:cNvSpPr>
            <a:spLocks noChangeShapeType="1"/>
          </p:cNvSpPr>
          <p:nvPr/>
        </p:nvSpPr>
        <p:spPr bwMode="auto">
          <a:xfrm flipH="1" flipV="1">
            <a:off x="4859338" y="2511425"/>
            <a:ext cx="576262" cy="196850"/>
          </a:xfrm>
          <a:prstGeom prst="line">
            <a:avLst/>
          </a:prstGeom>
          <a:noFill/>
          <a:ln w="9525">
            <a:solidFill>
              <a:srgbClr val="000000"/>
            </a:solidFill>
            <a:round/>
            <a:headEnd/>
            <a:tailEnd type="triangle" w="med" len="med"/>
          </a:ln>
        </p:spPr>
        <p:txBody>
          <a:bodyPr/>
          <a:lstStyle/>
          <a:p>
            <a:endParaRPr lang="fr-FR"/>
          </a:p>
        </p:txBody>
      </p:sp>
      <p:sp>
        <p:nvSpPr>
          <p:cNvPr id="58409" name="Text Box 41"/>
          <p:cNvSpPr txBox="1">
            <a:spLocks noChangeArrowheads="1"/>
          </p:cNvSpPr>
          <p:nvPr/>
        </p:nvSpPr>
        <p:spPr bwMode="auto">
          <a:xfrm>
            <a:off x="5508625" y="2420938"/>
            <a:ext cx="2519363" cy="503237"/>
          </a:xfrm>
          <a:prstGeom prst="rect">
            <a:avLst/>
          </a:prstGeom>
          <a:solidFill>
            <a:srgbClr val="FFFFFF"/>
          </a:solidFill>
          <a:ln w="9525">
            <a:solidFill>
              <a:srgbClr val="000000"/>
            </a:solidFill>
            <a:miter lim="800000"/>
            <a:headEnd/>
            <a:tailEnd/>
          </a:ln>
        </p:spPr>
        <p:txBody>
          <a:bodyPr/>
          <a:lstStyle/>
          <a:p>
            <a:r>
              <a:rPr lang="fr-FR">
                <a:solidFill>
                  <a:schemeClr val="hlink"/>
                </a:solidFill>
                <a:latin typeface="Times New Roman" pitchFamily="18" charset="0"/>
              </a:rPr>
              <a:t>Clavettes ou demi-lune</a:t>
            </a:r>
            <a:endParaRPr lang="fr-FR">
              <a:solidFill>
                <a:schemeClr val="hlink"/>
              </a:solidFill>
            </a:endParaRPr>
          </a:p>
        </p:txBody>
      </p:sp>
      <p:sp>
        <p:nvSpPr>
          <p:cNvPr id="58410" name="Line 42"/>
          <p:cNvSpPr>
            <a:spLocks noChangeShapeType="1"/>
          </p:cNvSpPr>
          <p:nvPr/>
        </p:nvSpPr>
        <p:spPr bwMode="auto">
          <a:xfrm flipH="1">
            <a:off x="5292725" y="1989138"/>
            <a:ext cx="647700" cy="150812"/>
          </a:xfrm>
          <a:prstGeom prst="line">
            <a:avLst/>
          </a:prstGeom>
          <a:noFill/>
          <a:ln w="9525">
            <a:solidFill>
              <a:srgbClr val="000000"/>
            </a:solidFill>
            <a:round/>
            <a:headEnd/>
            <a:tailEnd type="triangle" w="med" len="med"/>
          </a:ln>
        </p:spPr>
        <p:txBody>
          <a:bodyPr/>
          <a:lstStyle/>
          <a:p>
            <a:endParaRPr lang="fr-FR"/>
          </a:p>
        </p:txBody>
      </p:sp>
      <p:sp>
        <p:nvSpPr>
          <p:cNvPr id="58411" name="Text Box 43"/>
          <p:cNvSpPr txBox="1">
            <a:spLocks noChangeArrowheads="1"/>
          </p:cNvSpPr>
          <p:nvPr/>
        </p:nvSpPr>
        <p:spPr bwMode="auto">
          <a:xfrm>
            <a:off x="6011863" y="1773238"/>
            <a:ext cx="2376487" cy="574675"/>
          </a:xfrm>
          <a:prstGeom prst="rect">
            <a:avLst/>
          </a:prstGeom>
          <a:solidFill>
            <a:srgbClr val="FFFFFF"/>
          </a:solidFill>
          <a:ln w="9525">
            <a:solidFill>
              <a:srgbClr val="000000"/>
            </a:solidFill>
            <a:miter lim="800000"/>
            <a:headEnd/>
            <a:tailEnd/>
          </a:ln>
        </p:spPr>
        <p:txBody>
          <a:bodyPr/>
          <a:lstStyle/>
          <a:p>
            <a:r>
              <a:rPr lang="fr-FR">
                <a:solidFill>
                  <a:schemeClr val="hlink"/>
                </a:solidFill>
                <a:latin typeface="Times New Roman" pitchFamily="18" charset="0"/>
              </a:rPr>
              <a:t>Coupelle du ressort</a:t>
            </a:r>
            <a:endParaRPr lang="fr-FR">
              <a:solidFill>
                <a:schemeClr val="hlink"/>
              </a:solidFill>
            </a:endParaRPr>
          </a:p>
        </p:txBody>
      </p:sp>
      <p:pic>
        <p:nvPicPr>
          <p:cNvPr id="58414" name="Picture 46"/>
          <p:cNvPicPr>
            <a:picLocks noChangeAspect="1" noChangeArrowheads="1"/>
          </p:cNvPicPr>
          <p:nvPr/>
        </p:nvPicPr>
        <p:blipFill>
          <a:blip r:embed="rId3" cstate="print"/>
          <a:srcRect/>
          <a:stretch>
            <a:fillRect/>
          </a:stretch>
        </p:blipFill>
        <p:spPr bwMode="auto">
          <a:xfrm>
            <a:off x="2110234" y="3213100"/>
            <a:ext cx="2317750" cy="3352800"/>
          </a:xfrm>
          <a:prstGeom prst="rect">
            <a:avLst/>
          </a:prstGeom>
          <a:noFill/>
          <a:ln w="9525">
            <a:noFill/>
            <a:miter lim="800000"/>
            <a:headEnd/>
            <a:tailEnd/>
          </a:ln>
        </p:spPr>
      </p:pic>
      <p:pic>
        <p:nvPicPr>
          <p:cNvPr id="58416" name="Picture 48"/>
          <p:cNvPicPr>
            <a:picLocks noChangeAspect="1" noChangeArrowheads="1"/>
          </p:cNvPicPr>
          <p:nvPr/>
        </p:nvPicPr>
        <p:blipFill>
          <a:blip r:embed="rId4" cstate="print"/>
          <a:srcRect/>
          <a:stretch>
            <a:fillRect/>
          </a:stretch>
        </p:blipFill>
        <p:spPr bwMode="auto">
          <a:xfrm>
            <a:off x="6804025" y="3860800"/>
            <a:ext cx="1728788" cy="2233613"/>
          </a:xfrm>
          <a:prstGeom prst="rect">
            <a:avLst/>
          </a:prstGeom>
          <a:noFill/>
          <a:ln w="9525">
            <a:noFill/>
            <a:miter lim="800000"/>
            <a:headEnd/>
            <a:tailEnd/>
          </a:ln>
        </p:spPr>
      </p:pic>
      <p:sp>
        <p:nvSpPr>
          <p:cNvPr id="58417" name="Text Box 49"/>
          <p:cNvSpPr txBox="1">
            <a:spLocks noChangeArrowheads="1"/>
          </p:cNvSpPr>
          <p:nvPr/>
        </p:nvSpPr>
        <p:spPr bwMode="auto">
          <a:xfrm>
            <a:off x="5076825" y="4508500"/>
            <a:ext cx="1743075" cy="1081088"/>
          </a:xfrm>
          <a:prstGeom prst="rect">
            <a:avLst/>
          </a:prstGeom>
          <a:solidFill>
            <a:srgbClr val="FFFFFF"/>
          </a:solidFill>
          <a:ln w="9525">
            <a:solidFill>
              <a:srgbClr val="000000"/>
            </a:solidFill>
            <a:miter lim="800000"/>
            <a:headEnd/>
            <a:tailEnd/>
          </a:ln>
        </p:spPr>
        <p:txBody>
          <a:bodyPr/>
          <a:lstStyle/>
          <a:p>
            <a:r>
              <a:rPr lang="fr-FR">
                <a:solidFill>
                  <a:schemeClr val="hlink"/>
                </a:solidFill>
                <a:latin typeface="Times New Roman" pitchFamily="18" charset="0"/>
              </a:rPr>
              <a:t>Montage avec arbres à cames en tête</a:t>
            </a:r>
            <a:endParaRPr lang="fr-FR">
              <a:solidFill>
                <a:schemeClr val="hlink"/>
              </a:solidFill>
            </a:endParaRPr>
          </a:p>
        </p:txBody>
      </p:sp>
      <p:sp>
        <p:nvSpPr>
          <p:cNvPr id="58418" name="Line 50"/>
          <p:cNvSpPr>
            <a:spLocks noChangeShapeType="1"/>
          </p:cNvSpPr>
          <p:nvPr/>
        </p:nvSpPr>
        <p:spPr bwMode="auto">
          <a:xfrm flipV="1">
            <a:off x="3419475" y="2276475"/>
            <a:ext cx="1081088" cy="142875"/>
          </a:xfrm>
          <a:prstGeom prst="line">
            <a:avLst/>
          </a:prstGeom>
          <a:noFill/>
          <a:ln w="9525">
            <a:solidFill>
              <a:srgbClr val="000000"/>
            </a:solidFill>
            <a:round/>
            <a:headEnd/>
            <a:tailEnd type="triangle" w="med" len="med"/>
          </a:ln>
        </p:spPr>
        <p:txBody>
          <a:bodyPr/>
          <a:lstStyle/>
          <a:p>
            <a:endParaRPr lang="fr-FR"/>
          </a:p>
        </p:txBody>
      </p:sp>
      <p:sp>
        <p:nvSpPr>
          <p:cNvPr id="58413" name="Text Box 45"/>
          <p:cNvSpPr txBox="1">
            <a:spLocks noChangeArrowheads="1"/>
          </p:cNvSpPr>
          <p:nvPr/>
        </p:nvSpPr>
        <p:spPr bwMode="auto">
          <a:xfrm>
            <a:off x="468313" y="4581525"/>
            <a:ext cx="1584325" cy="1223739"/>
          </a:xfrm>
          <a:prstGeom prst="rect">
            <a:avLst/>
          </a:prstGeom>
          <a:solidFill>
            <a:srgbClr val="FFFFFF"/>
          </a:solidFill>
          <a:ln w="9525">
            <a:solidFill>
              <a:srgbClr val="000000"/>
            </a:solidFill>
            <a:miter lim="800000"/>
            <a:headEnd/>
            <a:tailEnd/>
          </a:ln>
        </p:spPr>
        <p:txBody>
          <a:bodyPr/>
          <a:lstStyle/>
          <a:p>
            <a:r>
              <a:rPr lang="fr-FR" dirty="0">
                <a:solidFill>
                  <a:schemeClr val="hlink"/>
                </a:solidFill>
                <a:latin typeface="Times New Roman" pitchFamily="18" charset="0"/>
              </a:rPr>
              <a:t>Montage </a:t>
            </a:r>
          </a:p>
          <a:p>
            <a:r>
              <a:rPr lang="fr-FR" dirty="0">
                <a:solidFill>
                  <a:schemeClr val="hlink"/>
                </a:solidFill>
                <a:latin typeface="Times New Roman" pitchFamily="18" charset="0"/>
              </a:rPr>
              <a:t>avec </a:t>
            </a:r>
            <a:r>
              <a:rPr lang="fr-FR" dirty="0" smtClean="0">
                <a:solidFill>
                  <a:schemeClr val="hlink"/>
                </a:solidFill>
                <a:latin typeface="Times New Roman" pitchFamily="18" charset="0"/>
              </a:rPr>
              <a:t>culbuteurs et AAC latéral</a:t>
            </a:r>
            <a:endParaRPr lang="fr-FR" dirty="0">
              <a:solidFill>
                <a:schemeClr val="hlink"/>
              </a:solidFill>
            </a:endParaRPr>
          </a:p>
        </p:txBody>
      </p:sp>
      <p:sp>
        <p:nvSpPr>
          <p:cNvPr id="22"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4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4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4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4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4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2" grpId="0" animBg="1"/>
      <p:bldP spid="58404" grpId="0" animBg="1"/>
      <p:bldP spid="58406" grpId="0" animBg="1"/>
      <p:bldP spid="58407" grpId="0" animBg="1"/>
      <p:bldP spid="58409" grpId="0" animBg="1"/>
      <p:bldP spid="58411" grpId="0" animBg="1"/>
      <p:bldP spid="58417" grpId="0" animBg="1"/>
      <p:bldP spid="584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6516216" y="260648"/>
            <a:ext cx="2465388" cy="1590675"/>
            <a:chOff x="2535" y="5759"/>
            <a:chExt cx="6630" cy="4380"/>
          </a:xfrm>
        </p:grpSpPr>
        <p:sp>
          <p:nvSpPr>
            <p:cNvPr id="1027" name="Rectangle 3"/>
            <p:cNvSpPr>
              <a:spLocks noChangeArrowheads="1"/>
            </p:cNvSpPr>
            <p:nvPr/>
          </p:nvSpPr>
          <p:spPr bwMode="auto">
            <a:xfrm>
              <a:off x="3345" y="9095"/>
              <a:ext cx="1632" cy="10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8" name="Picture 4" descr="IMG_0004"/>
            <p:cNvPicPr>
              <a:picLocks noChangeAspect="1" noChangeArrowheads="1"/>
            </p:cNvPicPr>
            <p:nvPr/>
          </p:nvPicPr>
          <p:blipFill>
            <a:blip r:embed="rId2" cstate="print">
              <a:clrChange>
                <a:clrFrom>
                  <a:srgbClr val="C5A960"/>
                </a:clrFrom>
                <a:clrTo>
                  <a:srgbClr val="C5A960">
                    <a:alpha val="0"/>
                  </a:srgbClr>
                </a:clrTo>
              </a:clrChange>
              <a:lum bright="12000" contrast="6000"/>
            </a:blip>
            <a:srcRect l="11646" t="14088" r="6584" b="11835"/>
            <a:stretch>
              <a:fillRect/>
            </a:stretch>
          </p:blipFill>
          <p:spPr bwMode="auto">
            <a:xfrm>
              <a:off x="2991" y="5861"/>
              <a:ext cx="5616" cy="3822"/>
            </a:xfrm>
            <a:prstGeom prst="rect">
              <a:avLst/>
            </a:prstGeom>
            <a:noFill/>
            <a:ln w="9525">
              <a:noFill/>
              <a:miter lim="800000"/>
              <a:headEnd/>
              <a:tailEnd/>
            </a:ln>
          </p:spPr>
        </p:pic>
        <p:sp>
          <p:nvSpPr>
            <p:cNvPr id="1029" name="Rectangle 5"/>
            <p:cNvSpPr>
              <a:spLocks noChangeArrowheads="1"/>
            </p:cNvSpPr>
            <p:nvPr/>
          </p:nvSpPr>
          <p:spPr bwMode="auto">
            <a:xfrm>
              <a:off x="2535" y="9077"/>
              <a:ext cx="4980" cy="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0" name="Rectangle 6"/>
            <p:cNvSpPr>
              <a:spLocks noChangeArrowheads="1"/>
            </p:cNvSpPr>
            <p:nvPr/>
          </p:nvSpPr>
          <p:spPr bwMode="auto">
            <a:xfrm>
              <a:off x="2775" y="5759"/>
              <a:ext cx="762" cy="19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1" name="Rectangle 7"/>
            <p:cNvSpPr>
              <a:spLocks noChangeArrowheads="1"/>
            </p:cNvSpPr>
            <p:nvPr/>
          </p:nvSpPr>
          <p:spPr bwMode="auto">
            <a:xfrm>
              <a:off x="7905" y="5789"/>
              <a:ext cx="1020" cy="5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a:off x="8055" y="6077"/>
              <a:ext cx="1110" cy="1227"/>
            </a:xfrm>
            <a:custGeom>
              <a:avLst/>
              <a:gdLst/>
              <a:ahLst/>
              <a:cxnLst>
                <a:cxn ang="0">
                  <a:pos x="1110" y="1183"/>
                </a:cxn>
                <a:cxn ang="0">
                  <a:pos x="735" y="1153"/>
                </a:cxn>
                <a:cxn ang="0">
                  <a:pos x="615" y="1063"/>
                </a:cxn>
                <a:cxn ang="0">
                  <a:pos x="525" y="958"/>
                </a:cxn>
                <a:cxn ang="0">
                  <a:pos x="372" y="840"/>
                </a:cxn>
                <a:cxn ang="0">
                  <a:pos x="180" y="342"/>
                </a:cxn>
                <a:cxn ang="0">
                  <a:pos x="90" y="300"/>
                </a:cxn>
                <a:cxn ang="0">
                  <a:pos x="0" y="90"/>
                </a:cxn>
                <a:cxn ang="0">
                  <a:pos x="630" y="0"/>
                </a:cxn>
                <a:cxn ang="0">
                  <a:pos x="1080" y="480"/>
                </a:cxn>
                <a:cxn ang="0">
                  <a:pos x="1110" y="1183"/>
                </a:cxn>
              </a:cxnLst>
              <a:rect l="0" t="0" r="r" b="b"/>
              <a:pathLst>
                <a:path w="1110" h="1227">
                  <a:moveTo>
                    <a:pt x="1110" y="1183"/>
                  </a:moveTo>
                  <a:cubicBezTo>
                    <a:pt x="985" y="1214"/>
                    <a:pt x="846" y="1227"/>
                    <a:pt x="735" y="1153"/>
                  </a:cubicBezTo>
                  <a:cubicBezTo>
                    <a:pt x="700" y="1101"/>
                    <a:pt x="674" y="1083"/>
                    <a:pt x="615" y="1063"/>
                  </a:cubicBezTo>
                  <a:cubicBezTo>
                    <a:pt x="581" y="1029"/>
                    <a:pt x="558" y="991"/>
                    <a:pt x="525" y="958"/>
                  </a:cubicBezTo>
                  <a:lnTo>
                    <a:pt x="372" y="840"/>
                  </a:lnTo>
                  <a:lnTo>
                    <a:pt x="180" y="342"/>
                  </a:lnTo>
                  <a:lnTo>
                    <a:pt x="90" y="300"/>
                  </a:lnTo>
                  <a:lnTo>
                    <a:pt x="0" y="90"/>
                  </a:lnTo>
                  <a:lnTo>
                    <a:pt x="630" y="0"/>
                  </a:lnTo>
                  <a:lnTo>
                    <a:pt x="1080" y="480"/>
                  </a:lnTo>
                  <a:lnTo>
                    <a:pt x="1110" y="11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a:off x="2670" y="7485"/>
              <a:ext cx="531" cy="422"/>
            </a:xfrm>
            <a:custGeom>
              <a:avLst/>
              <a:gdLst/>
              <a:ahLst/>
              <a:cxnLst>
                <a:cxn ang="0">
                  <a:pos x="0" y="0"/>
                </a:cxn>
                <a:cxn ang="0">
                  <a:pos x="360" y="60"/>
                </a:cxn>
                <a:cxn ang="0">
                  <a:pos x="420" y="120"/>
                </a:cxn>
                <a:cxn ang="0">
                  <a:pos x="510" y="180"/>
                </a:cxn>
                <a:cxn ang="0">
                  <a:pos x="525" y="225"/>
                </a:cxn>
                <a:cxn ang="0">
                  <a:pos x="435" y="270"/>
                </a:cxn>
                <a:cxn ang="0">
                  <a:pos x="420" y="360"/>
                </a:cxn>
                <a:cxn ang="0">
                  <a:pos x="180" y="375"/>
                </a:cxn>
                <a:cxn ang="0">
                  <a:pos x="90" y="330"/>
                </a:cxn>
                <a:cxn ang="0">
                  <a:pos x="75" y="270"/>
                </a:cxn>
                <a:cxn ang="0">
                  <a:pos x="0" y="0"/>
                </a:cxn>
              </a:cxnLst>
              <a:rect l="0" t="0" r="r" b="b"/>
              <a:pathLst>
                <a:path w="531" h="422">
                  <a:moveTo>
                    <a:pt x="0" y="0"/>
                  </a:moveTo>
                  <a:cubicBezTo>
                    <a:pt x="119" y="40"/>
                    <a:pt x="235" y="49"/>
                    <a:pt x="360" y="60"/>
                  </a:cubicBezTo>
                  <a:cubicBezTo>
                    <a:pt x="480" y="100"/>
                    <a:pt x="340" y="40"/>
                    <a:pt x="420" y="120"/>
                  </a:cubicBezTo>
                  <a:cubicBezTo>
                    <a:pt x="445" y="145"/>
                    <a:pt x="510" y="180"/>
                    <a:pt x="510" y="180"/>
                  </a:cubicBezTo>
                  <a:cubicBezTo>
                    <a:pt x="515" y="195"/>
                    <a:pt x="531" y="210"/>
                    <a:pt x="525" y="225"/>
                  </a:cubicBezTo>
                  <a:cubicBezTo>
                    <a:pt x="516" y="247"/>
                    <a:pt x="454" y="264"/>
                    <a:pt x="435" y="270"/>
                  </a:cubicBezTo>
                  <a:cubicBezTo>
                    <a:pt x="430" y="300"/>
                    <a:pt x="434" y="333"/>
                    <a:pt x="420" y="360"/>
                  </a:cubicBezTo>
                  <a:cubicBezTo>
                    <a:pt x="389" y="422"/>
                    <a:pt x="243" y="380"/>
                    <a:pt x="180" y="375"/>
                  </a:cubicBezTo>
                  <a:cubicBezTo>
                    <a:pt x="154" y="366"/>
                    <a:pt x="107" y="355"/>
                    <a:pt x="90" y="330"/>
                  </a:cubicBezTo>
                  <a:cubicBezTo>
                    <a:pt x="79" y="313"/>
                    <a:pt x="81" y="290"/>
                    <a:pt x="75" y="270"/>
                  </a:cubicBezTo>
                  <a:cubicBezTo>
                    <a:pt x="47" y="176"/>
                    <a:pt x="16" y="96"/>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dirty="0" smtClean="0">
                <a:latin typeface="Calibri" pitchFamily="34" charset="0"/>
              </a:rPr>
              <a:t>L’équipage mobile:</a:t>
            </a:r>
            <a:endParaRPr lang="fr-FR" dirty="0">
              <a:latin typeface="Calibri" pitchFamily="34" charset="0"/>
            </a:endParaRPr>
          </a:p>
        </p:txBody>
      </p:sp>
      <p:sp>
        <p:nvSpPr>
          <p:cNvPr id="15" name="Rectangle 5"/>
          <p:cNvSpPr>
            <a:spLocks noChangeArrowheads="1"/>
          </p:cNvSpPr>
          <p:nvPr/>
        </p:nvSpPr>
        <p:spPr bwMode="auto">
          <a:xfrm>
            <a:off x="611560" y="908720"/>
            <a:ext cx="5942652" cy="369332"/>
          </a:xfrm>
          <a:prstGeom prst="rect">
            <a:avLst/>
          </a:prstGeom>
          <a:noFill/>
          <a:ln w="9525">
            <a:noFill/>
            <a:miter lim="800000"/>
            <a:headEnd/>
            <a:tailEnd/>
          </a:ln>
          <a:effectLst/>
        </p:spPr>
        <p:txBody>
          <a:bodyPr wrap="none" anchor="ctr">
            <a:spAutoFit/>
          </a:bodyPr>
          <a:lstStyle/>
          <a:p>
            <a:pPr algn="just"/>
            <a:r>
              <a:rPr lang="fr-FR" dirty="0" smtClean="0">
                <a:solidFill>
                  <a:srgbClr val="0070C0"/>
                </a:solidFill>
              </a:rPr>
              <a:t>Il est composé des pistons, des bielles et du vilebrequin.</a:t>
            </a:r>
            <a:endParaRPr lang="fr-FR" dirty="0">
              <a:solidFill>
                <a:srgbClr val="0070C0"/>
              </a:solidFill>
            </a:endParaRPr>
          </a:p>
        </p:txBody>
      </p:sp>
      <p:sp>
        <p:nvSpPr>
          <p:cNvPr id="17"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
        <p:nvSpPr>
          <p:cNvPr id="18" name="Rectangle 5"/>
          <p:cNvSpPr>
            <a:spLocks noChangeArrowheads="1"/>
          </p:cNvSpPr>
          <p:nvPr/>
        </p:nvSpPr>
        <p:spPr bwMode="auto">
          <a:xfrm>
            <a:off x="683568" y="1484784"/>
            <a:ext cx="1238250" cy="366713"/>
          </a:xfrm>
          <a:prstGeom prst="rect">
            <a:avLst/>
          </a:prstGeom>
          <a:noFill/>
          <a:ln w="9525">
            <a:noFill/>
            <a:miter lim="800000"/>
            <a:headEnd/>
            <a:tailEnd/>
          </a:ln>
          <a:effectLst/>
        </p:spPr>
        <p:txBody>
          <a:bodyPr wrap="none" anchor="ctr">
            <a:spAutoFit/>
          </a:bodyPr>
          <a:lstStyle/>
          <a:p>
            <a:pPr algn="just"/>
            <a:r>
              <a:rPr lang="fr-FR" dirty="0"/>
              <a:t>Fonctions:</a:t>
            </a:r>
          </a:p>
        </p:txBody>
      </p:sp>
      <p:sp>
        <p:nvSpPr>
          <p:cNvPr id="19" name="Rectangle 6"/>
          <p:cNvSpPr>
            <a:spLocks noChangeArrowheads="1"/>
          </p:cNvSpPr>
          <p:nvPr/>
        </p:nvSpPr>
        <p:spPr bwMode="auto">
          <a:xfrm>
            <a:off x="755576" y="1974136"/>
            <a:ext cx="8148384" cy="369332"/>
          </a:xfrm>
          <a:prstGeom prst="rect">
            <a:avLst/>
          </a:prstGeom>
          <a:noFill/>
          <a:ln w="9525">
            <a:noFill/>
            <a:miter lim="800000"/>
            <a:headEnd/>
            <a:tailEnd/>
          </a:ln>
          <a:effectLst/>
        </p:spPr>
        <p:txBody>
          <a:bodyPr wrap="none" anchor="ctr">
            <a:spAutoFit/>
          </a:bodyPr>
          <a:lstStyle/>
          <a:p>
            <a:r>
              <a:rPr lang="fr-FR" dirty="0" smtClean="0">
                <a:solidFill>
                  <a:srgbClr val="0070C0"/>
                </a:solidFill>
              </a:rPr>
              <a:t>Il transforme la poussée des gaz brulé sur le piston en mouvement de rotation.</a:t>
            </a:r>
            <a:endParaRPr lang="fr-FR" dirty="0">
              <a:solidFill>
                <a:srgbClr val="0070C0"/>
              </a:solidFill>
            </a:endParaRPr>
          </a:p>
        </p:txBody>
      </p:sp>
      <p:sp>
        <p:nvSpPr>
          <p:cNvPr id="20" name="ZoneTexte 10"/>
          <p:cNvSpPr txBox="1">
            <a:spLocks noChangeArrowheads="1"/>
          </p:cNvSpPr>
          <p:nvPr/>
        </p:nvSpPr>
        <p:spPr bwMode="auto">
          <a:xfrm>
            <a:off x="611758" y="2579757"/>
            <a:ext cx="5832475" cy="457200"/>
          </a:xfrm>
          <a:prstGeom prst="rect">
            <a:avLst/>
          </a:prstGeom>
          <a:noFill/>
          <a:ln w="9525">
            <a:noFill/>
            <a:miter lim="800000"/>
            <a:headEnd/>
            <a:tailEnd/>
          </a:ln>
        </p:spPr>
        <p:txBody>
          <a:bodyPr>
            <a:spAutoFit/>
          </a:bodyPr>
          <a:lstStyle/>
          <a:p>
            <a:pPr marL="342900" indent="-342900"/>
            <a:r>
              <a:rPr lang="fr-FR" sz="2400" b="1" u="sng" dirty="0" smtClean="0">
                <a:latin typeface="Calibri" pitchFamily="34" charset="0"/>
              </a:rPr>
              <a:t>Le piston:</a:t>
            </a:r>
            <a:endParaRPr lang="fr-FR" dirty="0">
              <a:latin typeface="Calibri" pitchFamily="34" charset="0"/>
            </a:endParaRPr>
          </a:p>
        </p:txBody>
      </p:sp>
      <p:pic>
        <p:nvPicPr>
          <p:cNvPr id="1034" name="Picture 10"/>
          <p:cNvPicPr>
            <a:picLocks noChangeAspect="1" noChangeArrowheads="1"/>
          </p:cNvPicPr>
          <p:nvPr/>
        </p:nvPicPr>
        <p:blipFill>
          <a:blip r:embed="rId3" cstate="print"/>
          <a:srcRect/>
          <a:stretch>
            <a:fillRect/>
          </a:stretch>
        </p:blipFill>
        <p:spPr bwMode="auto">
          <a:xfrm>
            <a:off x="5724128" y="3933056"/>
            <a:ext cx="1860550" cy="1728787"/>
          </a:xfrm>
          <a:prstGeom prst="rect">
            <a:avLst/>
          </a:prstGeom>
          <a:noFill/>
          <a:ln w="9525">
            <a:noFill/>
            <a:miter lim="800000"/>
            <a:headEnd/>
            <a:tailEnd/>
          </a:ln>
        </p:spPr>
      </p:pic>
      <p:sp>
        <p:nvSpPr>
          <p:cNvPr id="1035" name="Oval 11"/>
          <p:cNvSpPr>
            <a:spLocks noChangeArrowheads="1"/>
          </p:cNvSpPr>
          <p:nvPr/>
        </p:nvSpPr>
        <p:spPr bwMode="auto">
          <a:xfrm>
            <a:off x="5436790" y="3424485"/>
            <a:ext cx="298450" cy="3270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6" name="AutoShape 12"/>
          <p:cNvCxnSpPr>
            <a:cxnSpLocks noChangeShapeType="1"/>
          </p:cNvCxnSpPr>
          <p:nvPr/>
        </p:nvCxnSpPr>
        <p:spPr bwMode="auto">
          <a:xfrm>
            <a:off x="5724128" y="3667373"/>
            <a:ext cx="330200" cy="371475"/>
          </a:xfrm>
          <a:prstGeom prst="straightConnector1">
            <a:avLst/>
          </a:prstGeom>
          <a:noFill/>
          <a:ln w="9525">
            <a:solidFill>
              <a:srgbClr val="000000"/>
            </a:solidFill>
            <a:round/>
            <a:headEnd/>
            <a:tailEnd type="triangle" w="med" len="med"/>
          </a:ln>
        </p:spPr>
      </p:cxnSp>
      <p:sp>
        <p:nvSpPr>
          <p:cNvPr id="1037" name="Oval 13"/>
          <p:cNvSpPr>
            <a:spLocks noChangeArrowheads="1"/>
          </p:cNvSpPr>
          <p:nvPr/>
        </p:nvSpPr>
        <p:spPr bwMode="auto">
          <a:xfrm>
            <a:off x="5292328" y="4975473"/>
            <a:ext cx="296862" cy="3270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8" name="AutoShape 14"/>
          <p:cNvCxnSpPr>
            <a:cxnSpLocks noChangeShapeType="1"/>
          </p:cNvCxnSpPr>
          <p:nvPr/>
        </p:nvCxnSpPr>
        <p:spPr bwMode="auto">
          <a:xfrm flipV="1">
            <a:off x="5579665" y="5092948"/>
            <a:ext cx="328613" cy="125412"/>
          </a:xfrm>
          <a:prstGeom prst="straightConnector1">
            <a:avLst/>
          </a:prstGeom>
          <a:noFill/>
          <a:ln w="9525">
            <a:solidFill>
              <a:srgbClr val="000000"/>
            </a:solidFill>
            <a:round/>
            <a:headEnd/>
            <a:tailEnd type="triangle" w="med" len="med"/>
          </a:ln>
        </p:spPr>
      </p:cxnSp>
      <p:sp>
        <p:nvSpPr>
          <p:cNvPr id="1039" name="Oval 15"/>
          <p:cNvSpPr>
            <a:spLocks noChangeArrowheads="1"/>
          </p:cNvSpPr>
          <p:nvPr/>
        </p:nvSpPr>
        <p:spPr bwMode="auto">
          <a:xfrm>
            <a:off x="6789340" y="3349873"/>
            <a:ext cx="298450" cy="3270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40" name="AutoShape 16"/>
          <p:cNvCxnSpPr>
            <a:cxnSpLocks noChangeShapeType="1"/>
          </p:cNvCxnSpPr>
          <p:nvPr/>
        </p:nvCxnSpPr>
        <p:spPr bwMode="auto">
          <a:xfrm>
            <a:off x="7076678" y="3592760"/>
            <a:ext cx="109537" cy="542925"/>
          </a:xfrm>
          <a:prstGeom prst="straightConnector1">
            <a:avLst/>
          </a:prstGeom>
          <a:noFill/>
          <a:ln w="9525">
            <a:solidFill>
              <a:srgbClr val="000000"/>
            </a:solidFill>
            <a:round/>
            <a:headEnd/>
            <a:tailEnd type="triangle" w="med" len="med"/>
          </a:ln>
        </p:spPr>
      </p:cxnSp>
      <p:sp>
        <p:nvSpPr>
          <p:cNvPr id="1041" name="Oval 17"/>
          <p:cNvSpPr>
            <a:spLocks noChangeArrowheads="1"/>
          </p:cNvSpPr>
          <p:nvPr/>
        </p:nvSpPr>
        <p:spPr bwMode="auto">
          <a:xfrm>
            <a:off x="5366940" y="4476998"/>
            <a:ext cx="296863" cy="3270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4</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p:cNvCxnSpPr>
          <p:nvPr/>
        </p:nvCxnSpPr>
        <p:spPr bwMode="auto">
          <a:xfrm>
            <a:off x="5652690" y="4719885"/>
            <a:ext cx="1017588" cy="138113"/>
          </a:xfrm>
          <a:prstGeom prst="straightConnector1">
            <a:avLst/>
          </a:prstGeom>
          <a:noFill/>
          <a:ln w="9525">
            <a:solidFill>
              <a:srgbClr val="000000"/>
            </a:solidFill>
            <a:round/>
            <a:headEnd/>
            <a:tailEnd type="triangle" w="med" len="med"/>
          </a:ln>
        </p:spPr>
      </p:cxnSp>
      <p:sp>
        <p:nvSpPr>
          <p:cNvPr id="1043" name="AutoShape 19"/>
          <p:cNvSpPr>
            <a:spLocks noChangeArrowheads="1"/>
          </p:cNvSpPr>
          <p:nvPr/>
        </p:nvSpPr>
        <p:spPr bwMode="auto">
          <a:xfrm>
            <a:off x="4572000" y="4038848"/>
            <a:ext cx="1336278" cy="500062"/>
          </a:xfrm>
          <a:prstGeom prst="rightArrow">
            <a:avLst>
              <a:gd name="adj1" fmla="val 50000"/>
              <a:gd name="adj2" fmla="val 4603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aphicFrame>
        <p:nvGraphicFramePr>
          <p:cNvPr id="34" name="Tableau 33"/>
          <p:cNvGraphicFramePr>
            <a:graphicFrameLocks noGrp="1"/>
          </p:cNvGraphicFramePr>
          <p:nvPr/>
        </p:nvGraphicFramePr>
        <p:xfrm>
          <a:off x="1259632" y="3645024"/>
          <a:ext cx="3101836" cy="1853946"/>
        </p:xfrm>
        <a:graphic>
          <a:graphicData uri="http://schemas.openxmlformats.org/drawingml/2006/table">
            <a:tbl>
              <a:tblPr/>
              <a:tblGrid>
                <a:gridCol w="470028"/>
                <a:gridCol w="2631808"/>
              </a:tblGrid>
              <a:tr h="407670">
                <a:tc>
                  <a:txBody>
                    <a:bodyPr/>
                    <a:lstStyle/>
                    <a:p>
                      <a:pPr algn="just">
                        <a:lnSpc>
                          <a:spcPct val="115000"/>
                        </a:lnSpc>
                        <a:spcAft>
                          <a:spcPts val="1000"/>
                        </a:spcAft>
                      </a:pPr>
                      <a:r>
                        <a:rPr lang="fr-FR" sz="1800" dirty="0">
                          <a:latin typeface="Times New Roman"/>
                          <a:ea typeface="Calibri"/>
                          <a:cs typeface="Times New Roman"/>
                        </a:rPr>
                        <a:t>1</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Tête de piston</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algn="just">
                        <a:lnSpc>
                          <a:spcPct val="115000"/>
                        </a:lnSpc>
                        <a:spcAft>
                          <a:spcPts val="1000"/>
                        </a:spcAft>
                      </a:pPr>
                      <a:r>
                        <a:rPr lang="fr-FR" sz="1800">
                          <a:latin typeface="Times New Roman"/>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Jupe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algn="just">
                        <a:lnSpc>
                          <a:spcPct val="115000"/>
                        </a:lnSpc>
                        <a:spcAft>
                          <a:spcPts val="1000"/>
                        </a:spcAft>
                      </a:pPr>
                      <a:r>
                        <a:rPr lang="fr-FR" sz="1800">
                          <a:latin typeface="Times New Roman"/>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segments</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algn="just">
                        <a:lnSpc>
                          <a:spcPct val="115000"/>
                        </a:lnSpc>
                        <a:spcAft>
                          <a:spcPts val="1000"/>
                        </a:spcAft>
                      </a:pPr>
                      <a:r>
                        <a:rPr lang="fr-FR" sz="1800" dirty="0">
                          <a:latin typeface="Times New Roman"/>
                          <a:ea typeface="Calibri"/>
                          <a:cs typeface="Times New Roman"/>
                        </a:rPr>
                        <a:t>4</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Emplacement de l’axe de piston</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dirty="0" smtClean="0">
                <a:latin typeface="Calibri" pitchFamily="34" charset="0"/>
              </a:rPr>
              <a:t>Les segments:</a:t>
            </a:r>
            <a:endParaRPr lang="fr-FR" dirty="0">
              <a:latin typeface="Calibri" pitchFamily="34" charset="0"/>
            </a:endParaRPr>
          </a:p>
        </p:txBody>
      </p:sp>
      <p:sp>
        <p:nvSpPr>
          <p:cNvPr id="17"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
        <p:nvSpPr>
          <p:cNvPr id="18" name="Rectangle 5"/>
          <p:cNvSpPr>
            <a:spLocks noChangeArrowheads="1"/>
          </p:cNvSpPr>
          <p:nvPr/>
        </p:nvSpPr>
        <p:spPr bwMode="auto">
          <a:xfrm>
            <a:off x="1187624" y="3578533"/>
            <a:ext cx="6601506" cy="2031325"/>
          </a:xfrm>
          <a:prstGeom prst="rect">
            <a:avLst/>
          </a:prstGeom>
          <a:noFill/>
          <a:ln w="9525">
            <a:noFill/>
            <a:miter lim="800000"/>
            <a:headEnd/>
            <a:tailEnd/>
          </a:ln>
          <a:effectLst/>
        </p:spPr>
        <p:txBody>
          <a:bodyPr wrap="square" anchor="ctr">
            <a:spAutoFit/>
          </a:bodyPr>
          <a:lstStyle/>
          <a:p>
            <a:r>
              <a:rPr lang="fr-FR" dirty="0" smtClean="0"/>
              <a:t>Le segment de feu empêche aux autres segments de brûler, le segment d’étanchéité empêche les gaz de passer dans le carter moteur et le segment racleur ramène l’huile dans le carter  moteur à travers le piston. </a:t>
            </a:r>
          </a:p>
          <a:p>
            <a:endParaRPr lang="fr-FR" dirty="0" smtClean="0"/>
          </a:p>
          <a:p>
            <a:r>
              <a:rPr lang="fr-FR" dirty="0" smtClean="0"/>
              <a:t>L’usure des segments provoque une perte de compression et une consommation d’huile.</a:t>
            </a:r>
            <a:endParaRPr lang="fr-FR" dirty="0"/>
          </a:p>
        </p:txBody>
      </p:sp>
      <p:pic>
        <p:nvPicPr>
          <p:cNvPr id="49154" name="Picture 2"/>
          <p:cNvPicPr>
            <a:picLocks noChangeAspect="1" noChangeArrowheads="1"/>
          </p:cNvPicPr>
          <p:nvPr/>
        </p:nvPicPr>
        <p:blipFill>
          <a:blip r:embed="rId2" cstate="print"/>
          <a:srcRect/>
          <a:stretch>
            <a:fillRect/>
          </a:stretch>
        </p:blipFill>
        <p:spPr bwMode="auto">
          <a:xfrm>
            <a:off x="6084168" y="1268760"/>
            <a:ext cx="1308100" cy="1914525"/>
          </a:xfrm>
          <a:prstGeom prst="rect">
            <a:avLst/>
          </a:prstGeom>
          <a:noFill/>
          <a:ln w="9525">
            <a:noFill/>
            <a:miter lim="800000"/>
            <a:headEnd/>
            <a:tailEnd/>
          </a:ln>
        </p:spPr>
      </p:pic>
      <p:cxnSp>
        <p:nvCxnSpPr>
          <p:cNvPr id="49155" name="AutoShape 3"/>
          <p:cNvCxnSpPr>
            <a:cxnSpLocks noChangeShapeType="1"/>
          </p:cNvCxnSpPr>
          <p:nvPr/>
        </p:nvCxnSpPr>
        <p:spPr bwMode="auto">
          <a:xfrm>
            <a:off x="6084168" y="1311622"/>
            <a:ext cx="344487" cy="477838"/>
          </a:xfrm>
          <a:prstGeom prst="straightConnector1">
            <a:avLst/>
          </a:prstGeom>
          <a:noFill/>
          <a:ln w="9525">
            <a:solidFill>
              <a:srgbClr val="000000"/>
            </a:solidFill>
            <a:round/>
            <a:headEnd/>
            <a:tailEnd type="triangle" w="med" len="med"/>
          </a:ln>
        </p:spPr>
      </p:cxnSp>
      <p:sp>
        <p:nvSpPr>
          <p:cNvPr id="49156" name="Oval 4"/>
          <p:cNvSpPr>
            <a:spLocks noChangeArrowheads="1"/>
          </p:cNvSpPr>
          <p:nvPr/>
        </p:nvSpPr>
        <p:spPr bwMode="auto">
          <a:xfrm>
            <a:off x="5849218" y="1054447"/>
            <a:ext cx="298450" cy="3254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Oval 5"/>
          <p:cNvSpPr>
            <a:spLocks noChangeArrowheads="1"/>
          </p:cNvSpPr>
          <p:nvPr/>
        </p:nvSpPr>
        <p:spPr bwMode="auto">
          <a:xfrm>
            <a:off x="5811118" y="1724372"/>
            <a:ext cx="298450" cy="32543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9158" name="AutoShape 6"/>
          <p:cNvCxnSpPr>
            <a:cxnSpLocks noChangeShapeType="1"/>
          </p:cNvCxnSpPr>
          <p:nvPr/>
        </p:nvCxnSpPr>
        <p:spPr bwMode="auto">
          <a:xfrm>
            <a:off x="6098455" y="1965672"/>
            <a:ext cx="330200" cy="165100"/>
          </a:xfrm>
          <a:prstGeom prst="straightConnector1">
            <a:avLst/>
          </a:prstGeom>
          <a:noFill/>
          <a:ln w="9525">
            <a:solidFill>
              <a:srgbClr val="000000"/>
            </a:solidFill>
            <a:round/>
            <a:headEnd/>
            <a:tailEnd type="triangle" w="med" len="med"/>
          </a:ln>
        </p:spPr>
      </p:cxnSp>
      <p:sp>
        <p:nvSpPr>
          <p:cNvPr id="49159" name="Oval 7"/>
          <p:cNvSpPr>
            <a:spLocks noChangeArrowheads="1"/>
          </p:cNvSpPr>
          <p:nvPr/>
        </p:nvSpPr>
        <p:spPr bwMode="auto">
          <a:xfrm>
            <a:off x="5822230" y="2199035"/>
            <a:ext cx="298450" cy="32543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9160" name="AutoShape 8"/>
          <p:cNvCxnSpPr>
            <a:cxnSpLocks noChangeShapeType="1"/>
          </p:cNvCxnSpPr>
          <p:nvPr/>
        </p:nvCxnSpPr>
        <p:spPr bwMode="auto">
          <a:xfrm>
            <a:off x="6109568" y="2440335"/>
            <a:ext cx="319087" cy="84137"/>
          </a:xfrm>
          <a:prstGeom prst="straightConnector1">
            <a:avLst/>
          </a:prstGeom>
          <a:noFill/>
          <a:ln w="9525">
            <a:solidFill>
              <a:srgbClr val="000000"/>
            </a:solidFill>
            <a:round/>
            <a:headEnd/>
            <a:tailEnd type="triangle" w="med" len="med"/>
          </a:ln>
        </p:spPr>
      </p:cxnSp>
      <p:graphicFrame>
        <p:nvGraphicFramePr>
          <p:cNvPr id="37" name="Tableau 36"/>
          <p:cNvGraphicFramePr>
            <a:graphicFrameLocks noGrp="1"/>
          </p:cNvGraphicFramePr>
          <p:nvPr/>
        </p:nvGraphicFramePr>
        <p:xfrm>
          <a:off x="2339752" y="1844824"/>
          <a:ext cx="3063086" cy="1223010"/>
        </p:xfrm>
        <a:graphic>
          <a:graphicData uri="http://schemas.openxmlformats.org/drawingml/2006/table">
            <a:tbl>
              <a:tblPr/>
              <a:tblGrid>
                <a:gridCol w="464157"/>
                <a:gridCol w="2598929"/>
              </a:tblGrid>
              <a:tr h="407670">
                <a:tc>
                  <a:txBody>
                    <a:bodyPr/>
                    <a:lstStyle/>
                    <a:p>
                      <a:pPr algn="just">
                        <a:lnSpc>
                          <a:spcPct val="115000"/>
                        </a:lnSpc>
                        <a:spcAft>
                          <a:spcPts val="1000"/>
                        </a:spcAft>
                      </a:pPr>
                      <a:r>
                        <a:rPr lang="fr-FR" sz="1800" dirty="0">
                          <a:latin typeface="Times New Roman"/>
                          <a:ea typeface="Calibri"/>
                          <a:cs typeface="Times New Roman"/>
                        </a:rPr>
                        <a:t>1</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Segment de feu</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algn="just">
                        <a:lnSpc>
                          <a:spcPct val="115000"/>
                        </a:lnSpc>
                        <a:spcAft>
                          <a:spcPts val="1000"/>
                        </a:spcAft>
                      </a:pPr>
                      <a:r>
                        <a:rPr lang="fr-FR" sz="1800">
                          <a:latin typeface="Times New Roman"/>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Segment d’étanchéité</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670">
                <a:tc>
                  <a:txBody>
                    <a:bodyPr/>
                    <a:lstStyle/>
                    <a:p>
                      <a:pPr algn="just">
                        <a:lnSpc>
                          <a:spcPct val="115000"/>
                        </a:lnSpc>
                        <a:spcAft>
                          <a:spcPts val="1000"/>
                        </a:spcAft>
                      </a:pPr>
                      <a:r>
                        <a:rPr lang="fr-FR" sz="1800">
                          <a:latin typeface="Times New Roman"/>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fr-FR" sz="1800" dirty="0">
                          <a:solidFill>
                            <a:srgbClr val="0070C0"/>
                          </a:solidFill>
                          <a:latin typeface="Times New Roman"/>
                          <a:ea typeface="Calibri"/>
                          <a:cs typeface="Times New Roman"/>
                        </a:rPr>
                        <a:t>Segment racleur</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dirty="0" smtClean="0">
                <a:latin typeface="Calibri" pitchFamily="34" charset="0"/>
              </a:rPr>
              <a:t>La bielle:</a:t>
            </a:r>
            <a:endParaRPr lang="fr-FR" dirty="0">
              <a:latin typeface="Calibri" pitchFamily="34" charset="0"/>
            </a:endParaRPr>
          </a:p>
        </p:txBody>
      </p:sp>
      <p:sp>
        <p:nvSpPr>
          <p:cNvPr id="17"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
        <p:nvSpPr>
          <p:cNvPr id="50178" name="AutoShape 2"/>
          <p:cNvSpPr>
            <a:spLocks noChangeArrowheads="1"/>
          </p:cNvSpPr>
          <p:nvPr/>
        </p:nvSpPr>
        <p:spPr bwMode="auto">
          <a:xfrm>
            <a:off x="3693889" y="4641974"/>
            <a:ext cx="571500" cy="457200"/>
          </a:xfrm>
          <a:prstGeom prst="wedgeEllipseCallout">
            <a:avLst>
              <a:gd name="adj1" fmla="val -176333"/>
              <a:gd name="adj2" fmla="val -87500"/>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179" name="AutoShape 3"/>
          <p:cNvSpPr>
            <a:spLocks noChangeArrowheads="1"/>
          </p:cNvSpPr>
          <p:nvPr/>
        </p:nvSpPr>
        <p:spPr bwMode="auto">
          <a:xfrm>
            <a:off x="1960339" y="4641974"/>
            <a:ext cx="571500" cy="457200"/>
          </a:xfrm>
          <a:prstGeom prst="wedgeEllipseCallout">
            <a:avLst>
              <a:gd name="adj1" fmla="val 68111"/>
              <a:gd name="adj2" fmla="val 125000"/>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4</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180" name="AutoShape 4"/>
          <p:cNvSpPr>
            <a:spLocks noChangeArrowheads="1"/>
          </p:cNvSpPr>
          <p:nvPr/>
        </p:nvSpPr>
        <p:spPr bwMode="auto">
          <a:xfrm rot="-1559783">
            <a:off x="1795239" y="5442074"/>
            <a:ext cx="571500" cy="457200"/>
          </a:xfrm>
          <a:prstGeom prst="wedgeEllipseCallout">
            <a:avLst>
              <a:gd name="adj1" fmla="val 37847"/>
              <a:gd name="adj2" fmla="val 73468"/>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0181" name="AutoShape 5"/>
          <p:cNvSpPr>
            <a:spLocks noChangeArrowheads="1"/>
          </p:cNvSpPr>
          <p:nvPr/>
        </p:nvSpPr>
        <p:spPr bwMode="auto">
          <a:xfrm>
            <a:off x="5344889" y="5670674"/>
            <a:ext cx="571500" cy="457200"/>
          </a:xfrm>
          <a:prstGeom prst="wedgeEllipseCallout">
            <a:avLst>
              <a:gd name="adj1" fmla="val -131333"/>
              <a:gd name="adj2" fmla="val -16667"/>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5</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0182" name="Picture 6" descr="p082a"/>
          <p:cNvPicPr>
            <a:picLocks noChangeAspect="1" noChangeArrowheads="1"/>
          </p:cNvPicPr>
          <p:nvPr/>
        </p:nvPicPr>
        <p:blipFill>
          <a:blip r:embed="rId2" cstate="print">
            <a:clrChange>
              <a:clrFrom>
                <a:srgbClr val="FFFFFF"/>
              </a:clrFrom>
              <a:clrTo>
                <a:srgbClr val="FFFFFF">
                  <a:alpha val="0"/>
                </a:srgbClr>
              </a:clrTo>
            </a:clrChange>
          </a:blip>
          <a:srcRect l="10483" t="9927" r="9956" b="4106"/>
          <a:stretch>
            <a:fillRect/>
          </a:stretch>
        </p:blipFill>
        <p:spPr bwMode="auto">
          <a:xfrm>
            <a:off x="4247927" y="4984874"/>
            <a:ext cx="904875" cy="914400"/>
          </a:xfrm>
          <a:prstGeom prst="rect">
            <a:avLst/>
          </a:prstGeom>
          <a:noFill/>
        </p:spPr>
      </p:pic>
      <p:pic>
        <p:nvPicPr>
          <p:cNvPr id="50183" name="Picture 7" descr="50_o_1"/>
          <p:cNvPicPr>
            <a:picLocks noChangeAspect="1" noChangeArrowheads="1"/>
          </p:cNvPicPr>
          <p:nvPr/>
        </p:nvPicPr>
        <p:blipFill>
          <a:blip r:embed="rId3" cstate="print">
            <a:clrChange>
              <a:clrFrom>
                <a:srgbClr val="FFFFFF"/>
              </a:clrFrom>
              <a:clrTo>
                <a:srgbClr val="FFFFFF">
                  <a:alpha val="0"/>
                </a:srgbClr>
              </a:clrTo>
            </a:clrChange>
          </a:blip>
          <a:srcRect l="29643" r="28285"/>
          <a:stretch>
            <a:fillRect/>
          </a:stretch>
        </p:blipFill>
        <p:spPr bwMode="auto">
          <a:xfrm>
            <a:off x="2339752" y="3645024"/>
            <a:ext cx="1049337" cy="2492375"/>
          </a:xfrm>
          <a:prstGeom prst="rect">
            <a:avLst/>
          </a:prstGeom>
          <a:noFill/>
        </p:spPr>
      </p:pic>
      <p:sp>
        <p:nvSpPr>
          <p:cNvPr id="50184" name="AutoShape 8"/>
          <p:cNvSpPr>
            <a:spLocks noChangeArrowheads="1"/>
          </p:cNvSpPr>
          <p:nvPr/>
        </p:nvSpPr>
        <p:spPr bwMode="auto">
          <a:xfrm>
            <a:off x="1642839" y="3600574"/>
            <a:ext cx="571500" cy="457200"/>
          </a:xfrm>
          <a:prstGeom prst="wedgeEllipseCallout">
            <a:avLst>
              <a:gd name="adj1" fmla="val 135333"/>
              <a:gd name="adj2" fmla="val -4167"/>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5"/>
          <p:cNvSpPr>
            <a:spLocks noChangeArrowheads="1"/>
          </p:cNvSpPr>
          <p:nvPr/>
        </p:nvSpPr>
        <p:spPr bwMode="auto">
          <a:xfrm>
            <a:off x="755576" y="1052736"/>
            <a:ext cx="1238250" cy="366713"/>
          </a:xfrm>
          <a:prstGeom prst="rect">
            <a:avLst/>
          </a:prstGeom>
          <a:noFill/>
          <a:ln w="9525">
            <a:noFill/>
            <a:miter lim="800000"/>
            <a:headEnd/>
            <a:tailEnd/>
          </a:ln>
          <a:effectLst/>
        </p:spPr>
        <p:txBody>
          <a:bodyPr wrap="none" anchor="ctr">
            <a:spAutoFit/>
          </a:bodyPr>
          <a:lstStyle/>
          <a:p>
            <a:pPr algn="just"/>
            <a:r>
              <a:rPr lang="fr-FR" dirty="0"/>
              <a:t>Fonctions:</a:t>
            </a:r>
          </a:p>
        </p:txBody>
      </p:sp>
      <p:sp>
        <p:nvSpPr>
          <p:cNvPr id="22" name="Rectangle 6"/>
          <p:cNvSpPr>
            <a:spLocks noChangeArrowheads="1"/>
          </p:cNvSpPr>
          <p:nvPr/>
        </p:nvSpPr>
        <p:spPr bwMode="auto">
          <a:xfrm>
            <a:off x="827584" y="1484784"/>
            <a:ext cx="7992888" cy="646331"/>
          </a:xfrm>
          <a:prstGeom prst="rect">
            <a:avLst/>
          </a:prstGeom>
          <a:noFill/>
          <a:ln w="9525">
            <a:noFill/>
            <a:miter lim="800000"/>
            <a:headEnd/>
            <a:tailEnd/>
          </a:ln>
          <a:effectLst/>
        </p:spPr>
        <p:txBody>
          <a:bodyPr wrap="square" anchor="ctr">
            <a:spAutoFit/>
          </a:bodyPr>
          <a:lstStyle/>
          <a:p>
            <a:r>
              <a:rPr lang="fr-FR" dirty="0" smtClean="0">
                <a:solidFill>
                  <a:srgbClr val="0070C0"/>
                </a:solidFill>
              </a:rPr>
              <a:t>Elle transforme le mouvement rectiligne alternatif du piston (de bas en haut) en mouvement de rotation continue au vilebrequin.</a:t>
            </a:r>
            <a:endParaRPr lang="fr-FR" dirty="0">
              <a:solidFill>
                <a:srgbClr val="0070C0"/>
              </a:solidFill>
            </a:endParaRPr>
          </a:p>
        </p:txBody>
      </p:sp>
      <p:graphicFrame>
        <p:nvGraphicFramePr>
          <p:cNvPr id="23" name="Tableau 22"/>
          <p:cNvGraphicFramePr>
            <a:graphicFrameLocks noGrp="1"/>
          </p:cNvGraphicFramePr>
          <p:nvPr/>
        </p:nvGraphicFramePr>
        <p:xfrm>
          <a:off x="3995936" y="2348880"/>
          <a:ext cx="4388951" cy="2103120"/>
        </p:xfrm>
        <a:graphic>
          <a:graphicData uri="http://schemas.openxmlformats.org/drawingml/2006/table">
            <a:tbl>
              <a:tblPr/>
              <a:tblGrid>
                <a:gridCol w="569808"/>
                <a:gridCol w="3819143"/>
              </a:tblGrid>
              <a:tr h="233045">
                <a:tc>
                  <a:txBody>
                    <a:bodyPr/>
                    <a:lstStyle/>
                    <a:p>
                      <a:pPr algn="r">
                        <a:lnSpc>
                          <a:spcPct val="115000"/>
                        </a:lnSpc>
                        <a:spcAft>
                          <a:spcPts val="1000"/>
                        </a:spcAft>
                      </a:pPr>
                      <a:r>
                        <a:rPr lang="fr-FR" sz="2400" b="1" dirty="0">
                          <a:latin typeface="Times New Roman"/>
                          <a:ea typeface="Calibri"/>
                          <a:cs typeface="Times New Roman"/>
                        </a:rPr>
                        <a:t>1</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2400" dirty="0">
                          <a:solidFill>
                            <a:srgbClr val="0000FF"/>
                          </a:solidFill>
                          <a:latin typeface="Times New Roman"/>
                          <a:ea typeface="Calibri"/>
                          <a:cs typeface="Times New Roman"/>
                        </a:rPr>
                        <a:t>Pied de bielle</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0">
                <a:tc>
                  <a:txBody>
                    <a:bodyPr/>
                    <a:lstStyle/>
                    <a:p>
                      <a:pPr algn="r">
                        <a:lnSpc>
                          <a:spcPct val="115000"/>
                        </a:lnSpc>
                        <a:spcAft>
                          <a:spcPts val="1000"/>
                        </a:spcAft>
                      </a:pPr>
                      <a:r>
                        <a:rPr lang="fr-FR" sz="2400" b="1">
                          <a:latin typeface="Times New Roman"/>
                          <a:ea typeface="Calibri"/>
                          <a:cs typeface="Times New Roman"/>
                        </a:rPr>
                        <a:t>3</a:t>
                      </a:r>
                      <a:endParaRPr lang="fr-FR" sz="20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2400" dirty="0">
                          <a:solidFill>
                            <a:srgbClr val="0000FF"/>
                          </a:solidFill>
                          <a:latin typeface="Times New Roman"/>
                          <a:ea typeface="Calibri"/>
                          <a:cs typeface="Times New Roman"/>
                        </a:rPr>
                        <a:t>Corps de bielle</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a:txBody>
                    <a:bodyPr/>
                    <a:lstStyle/>
                    <a:p>
                      <a:pPr algn="r">
                        <a:lnSpc>
                          <a:spcPct val="115000"/>
                        </a:lnSpc>
                        <a:spcAft>
                          <a:spcPts val="1000"/>
                        </a:spcAft>
                      </a:pPr>
                      <a:r>
                        <a:rPr lang="fr-FR" sz="2400" b="1">
                          <a:latin typeface="Times New Roman"/>
                          <a:ea typeface="Calibri"/>
                          <a:cs typeface="Times New Roman"/>
                        </a:rPr>
                        <a:t>4</a:t>
                      </a:r>
                      <a:endParaRPr lang="fr-FR" sz="20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2400" dirty="0">
                          <a:solidFill>
                            <a:srgbClr val="0000FF"/>
                          </a:solidFill>
                          <a:latin typeface="Times New Roman"/>
                          <a:ea typeface="Calibri"/>
                          <a:cs typeface="Times New Roman"/>
                        </a:rPr>
                        <a:t>Tête de la bielle</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a:txBody>
                    <a:bodyPr/>
                    <a:lstStyle/>
                    <a:p>
                      <a:pPr algn="r">
                        <a:lnSpc>
                          <a:spcPct val="115000"/>
                        </a:lnSpc>
                        <a:spcAft>
                          <a:spcPts val="1000"/>
                        </a:spcAft>
                      </a:pPr>
                      <a:r>
                        <a:rPr lang="fr-FR" sz="2400" b="1">
                          <a:latin typeface="Times New Roman"/>
                          <a:ea typeface="Calibri"/>
                          <a:cs typeface="Times New Roman"/>
                        </a:rPr>
                        <a:t>5</a:t>
                      </a:r>
                      <a:endParaRPr lang="fr-FR" sz="20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2400" dirty="0">
                          <a:solidFill>
                            <a:srgbClr val="0000FF"/>
                          </a:solidFill>
                          <a:latin typeface="Times New Roman"/>
                          <a:ea typeface="Calibri"/>
                          <a:cs typeface="Times New Roman"/>
                        </a:rPr>
                        <a:t>Coussinet de bielle</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570">
                <a:tc>
                  <a:txBody>
                    <a:bodyPr/>
                    <a:lstStyle/>
                    <a:p>
                      <a:pPr algn="r">
                        <a:lnSpc>
                          <a:spcPct val="115000"/>
                        </a:lnSpc>
                        <a:spcAft>
                          <a:spcPts val="1000"/>
                        </a:spcAft>
                      </a:pPr>
                      <a:r>
                        <a:rPr lang="fr-FR" sz="2400" b="1">
                          <a:latin typeface="Times New Roman"/>
                          <a:ea typeface="Calibri"/>
                          <a:cs typeface="Times New Roman"/>
                        </a:rPr>
                        <a:t>6</a:t>
                      </a:r>
                      <a:endParaRPr lang="fr-FR" sz="20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fr-FR" sz="2400" dirty="0">
                          <a:solidFill>
                            <a:srgbClr val="0000FF"/>
                          </a:solidFill>
                          <a:latin typeface="Times New Roman"/>
                          <a:ea typeface="Calibri"/>
                          <a:cs typeface="Times New Roman"/>
                        </a:rPr>
                        <a:t>Chapeau de bielle</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dirty="0" smtClean="0">
                <a:latin typeface="Calibri" pitchFamily="34" charset="0"/>
              </a:rPr>
              <a:t>Les coussinets:</a:t>
            </a:r>
            <a:endParaRPr lang="fr-FR" dirty="0">
              <a:latin typeface="Calibri" pitchFamily="34" charset="0"/>
            </a:endParaRPr>
          </a:p>
        </p:txBody>
      </p:sp>
      <p:sp>
        <p:nvSpPr>
          <p:cNvPr id="17"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
        <p:nvSpPr>
          <p:cNvPr id="22" name="Rectangle 6"/>
          <p:cNvSpPr>
            <a:spLocks noChangeArrowheads="1"/>
          </p:cNvSpPr>
          <p:nvPr/>
        </p:nvSpPr>
        <p:spPr bwMode="auto">
          <a:xfrm>
            <a:off x="683568" y="2060848"/>
            <a:ext cx="7992888" cy="1754326"/>
          </a:xfrm>
          <a:prstGeom prst="rect">
            <a:avLst/>
          </a:prstGeom>
          <a:noFill/>
          <a:ln w="9525">
            <a:noFill/>
            <a:miter lim="800000"/>
            <a:headEnd/>
            <a:tailEnd/>
          </a:ln>
          <a:effectLst/>
        </p:spPr>
        <p:txBody>
          <a:bodyPr wrap="square" anchor="ctr">
            <a:spAutoFit/>
          </a:bodyPr>
          <a:lstStyle/>
          <a:p>
            <a:r>
              <a:rPr lang="fr-FR" dirty="0" smtClean="0"/>
              <a:t>On les trouve sur les bielles et le vilebrequin.</a:t>
            </a:r>
          </a:p>
          <a:p>
            <a:endParaRPr lang="fr-FR" dirty="0" smtClean="0"/>
          </a:p>
          <a:p>
            <a:r>
              <a:rPr lang="fr-FR" dirty="0" smtClean="0"/>
              <a:t>Les coussinets sont recouverts de REGULE, métal antifriction.</a:t>
            </a:r>
          </a:p>
          <a:p>
            <a:r>
              <a:rPr lang="fr-FR" dirty="0" smtClean="0"/>
              <a:t>Lorsque le frottement entre la bielle et le vilebrequin devient important (défaut de graissage) cela dégage une chaleur qui fait fondre le régule. C’est ce qu’on appelle couler une bielle. </a:t>
            </a:r>
            <a:endParaRPr lang="fr-FR" dirty="0">
              <a:solidFill>
                <a:srgbClr val="0070C0"/>
              </a:solidFill>
            </a:endParaRPr>
          </a:p>
        </p:txBody>
      </p:sp>
      <p:pic>
        <p:nvPicPr>
          <p:cNvPr id="51202" name="Picture 2"/>
          <p:cNvPicPr>
            <a:picLocks noChangeAspect="1" noChangeArrowheads="1"/>
          </p:cNvPicPr>
          <p:nvPr/>
        </p:nvPicPr>
        <p:blipFill>
          <a:blip r:embed="rId2" cstate="print"/>
          <a:srcRect/>
          <a:stretch>
            <a:fillRect/>
          </a:stretch>
        </p:blipFill>
        <p:spPr bwMode="auto">
          <a:xfrm>
            <a:off x="2828925" y="522288"/>
            <a:ext cx="2551113" cy="1296987"/>
          </a:xfrm>
          <a:prstGeom prst="rect">
            <a:avLst/>
          </a:prstGeom>
          <a:noFill/>
          <a:ln w="9525">
            <a:noFill/>
            <a:miter lim="800000"/>
            <a:headEnd/>
            <a:tailEnd/>
          </a:ln>
        </p:spPr>
      </p:pic>
      <p:pic>
        <p:nvPicPr>
          <p:cNvPr id="51203" name="Picture 3" descr="coussinets"/>
          <p:cNvPicPr>
            <a:picLocks noChangeAspect="1" noChangeArrowheads="1"/>
          </p:cNvPicPr>
          <p:nvPr/>
        </p:nvPicPr>
        <p:blipFill>
          <a:blip r:embed="rId3" cstate="print"/>
          <a:srcRect/>
          <a:stretch>
            <a:fillRect/>
          </a:stretch>
        </p:blipFill>
        <p:spPr bwMode="auto">
          <a:xfrm>
            <a:off x="5292080" y="4221088"/>
            <a:ext cx="1622425" cy="1736725"/>
          </a:xfrm>
          <a:prstGeom prst="rect">
            <a:avLst/>
          </a:prstGeom>
          <a:noFill/>
          <a:ln w="9525">
            <a:noFill/>
            <a:miter lim="800000"/>
            <a:headEnd/>
            <a:tailEnd/>
          </a:ln>
        </p:spPr>
      </p:pic>
      <p:sp>
        <p:nvSpPr>
          <p:cNvPr id="51204" name="AutoShape 4"/>
          <p:cNvSpPr>
            <a:spLocks noChangeArrowheads="1"/>
          </p:cNvSpPr>
          <p:nvPr/>
        </p:nvSpPr>
        <p:spPr bwMode="auto">
          <a:xfrm>
            <a:off x="6604942" y="5654600"/>
            <a:ext cx="571500" cy="457200"/>
          </a:xfrm>
          <a:prstGeom prst="wedgeEllipseCallout">
            <a:avLst>
              <a:gd name="adj1" fmla="val -36778"/>
              <a:gd name="adj2" fmla="val -138750"/>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3</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1205" name="AutoShape 5"/>
          <p:cNvSpPr>
            <a:spLocks noChangeArrowheads="1"/>
          </p:cNvSpPr>
          <p:nvPr/>
        </p:nvSpPr>
        <p:spPr bwMode="auto">
          <a:xfrm>
            <a:off x="6604942" y="3992488"/>
            <a:ext cx="571500" cy="457200"/>
          </a:xfrm>
          <a:prstGeom prst="wedgeEllipseCallout">
            <a:avLst>
              <a:gd name="adj1" fmla="val -103444"/>
              <a:gd name="adj2" fmla="val 97222"/>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2</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1206" name="AutoShape 6"/>
          <p:cNvSpPr>
            <a:spLocks noChangeArrowheads="1"/>
          </p:cNvSpPr>
          <p:nvPr/>
        </p:nvSpPr>
        <p:spPr bwMode="auto">
          <a:xfrm>
            <a:off x="5103167" y="3992488"/>
            <a:ext cx="571500" cy="457200"/>
          </a:xfrm>
          <a:prstGeom prst="wedgeEllipseCallout">
            <a:avLst>
              <a:gd name="adj1" fmla="val 73889"/>
              <a:gd name="adj2" fmla="val 88889"/>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smtClean="0">
                <a:ln>
                  <a:noFill/>
                </a:ln>
                <a:solidFill>
                  <a:schemeClr val="tx1"/>
                </a:solidFill>
                <a:effectLst/>
                <a:latin typeface="Calibri" pitchFamily="34" charset="0"/>
                <a:cs typeface="Arial" pitchFamily="34" charset="0"/>
              </a:rPr>
              <a:t>1</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0" name="Tableau 19"/>
          <p:cNvGraphicFramePr>
            <a:graphicFrameLocks noGrp="1"/>
          </p:cNvGraphicFramePr>
          <p:nvPr/>
        </p:nvGraphicFramePr>
        <p:xfrm>
          <a:off x="1331640" y="4509120"/>
          <a:ext cx="2808312" cy="1261872"/>
        </p:xfrm>
        <a:graphic>
          <a:graphicData uri="http://schemas.openxmlformats.org/drawingml/2006/table">
            <a:tbl>
              <a:tblPr/>
              <a:tblGrid>
                <a:gridCol w="212343"/>
                <a:gridCol w="2595969"/>
              </a:tblGrid>
              <a:tr h="288925">
                <a:tc>
                  <a:txBody>
                    <a:bodyPr/>
                    <a:lstStyle/>
                    <a:p>
                      <a:pPr algn="l">
                        <a:lnSpc>
                          <a:spcPct val="115000"/>
                        </a:lnSpc>
                        <a:spcAft>
                          <a:spcPts val="1000"/>
                        </a:spcAft>
                      </a:pPr>
                      <a:r>
                        <a:rPr lang="fr-FR" sz="2400" b="1" dirty="0">
                          <a:latin typeface="Times New Roman"/>
                          <a:ea typeface="Calibri"/>
                          <a:cs typeface="Times New Roman"/>
                        </a:rPr>
                        <a:t>1</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fr-FR" sz="2400" dirty="0">
                          <a:solidFill>
                            <a:srgbClr val="0000FF"/>
                          </a:solidFill>
                          <a:latin typeface="Times New Roman"/>
                          <a:ea typeface="Calibri"/>
                          <a:cs typeface="Times New Roman"/>
                        </a:rPr>
                        <a:t>Demi coussinet</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25">
                <a:tc>
                  <a:txBody>
                    <a:bodyPr/>
                    <a:lstStyle/>
                    <a:p>
                      <a:pPr algn="l">
                        <a:lnSpc>
                          <a:spcPct val="115000"/>
                        </a:lnSpc>
                        <a:spcAft>
                          <a:spcPts val="1000"/>
                        </a:spcAft>
                      </a:pPr>
                      <a:r>
                        <a:rPr lang="fr-FR" sz="2400" b="1">
                          <a:latin typeface="Times New Roman"/>
                          <a:ea typeface="Calibri"/>
                          <a:cs typeface="Times New Roman"/>
                        </a:rPr>
                        <a:t>2</a:t>
                      </a:r>
                      <a:endParaRPr lang="fr-FR" sz="20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fr-FR" sz="2400" dirty="0">
                          <a:solidFill>
                            <a:srgbClr val="0000FF"/>
                          </a:solidFill>
                          <a:latin typeface="Times New Roman"/>
                          <a:ea typeface="Calibri"/>
                          <a:cs typeface="Times New Roman"/>
                        </a:rPr>
                        <a:t>Régule</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25">
                <a:tc>
                  <a:txBody>
                    <a:bodyPr/>
                    <a:lstStyle/>
                    <a:p>
                      <a:pPr algn="l">
                        <a:lnSpc>
                          <a:spcPct val="115000"/>
                        </a:lnSpc>
                        <a:spcAft>
                          <a:spcPts val="1000"/>
                        </a:spcAft>
                      </a:pPr>
                      <a:r>
                        <a:rPr lang="fr-FR" sz="2400" b="1">
                          <a:latin typeface="Times New Roman"/>
                          <a:ea typeface="Calibri"/>
                          <a:cs typeface="Times New Roman"/>
                        </a:rPr>
                        <a:t>3</a:t>
                      </a:r>
                      <a:endParaRPr lang="fr-FR" sz="20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nl-NL" sz="2400" dirty="0" err="1">
                          <a:solidFill>
                            <a:srgbClr val="0000FF"/>
                          </a:solidFill>
                          <a:latin typeface="Times New Roman"/>
                          <a:ea typeface="Calibri"/>
                          <a:cs typeface="Times New Roman"/>
                        </a:rPr>
                        <a:t>Ergot</a:t>
                      </a:r>
                      <a:r>
                        <a:rPr lang="nl-NL" sz="2400" dirty="0">
                          <a:solidFill>
                            <a:srgbClr val="0000FF"/>
                          </a:solidFill>
                          <a:latin typeface="Times New Roman"/>
                          <a:ea typeface="Calibri"/>
                          <a:cs typeface="Times New Roman"/>
                        </a:rPr>
                        <a:t> de </a:t>
                      </a:r>
                      <a:r>
                        <a:rPr lang="nl-NL" sz="2400" dirty="0" err="1">
                          <a:solidFill>
                            <a:srgbClr val="0000FF"/>
                          </a:solidFill>
                          <a:latin typeface="Times New Roman"/>
                          <a:ea typeface="Calibri"/>
                          <a:cs typeface="Times New Roman"/>
                        </a:rPr>
                        <a:t>maintien</a:t>
                      </a:r>
                      <a:endParaRPr lang="fr-FR" sz="20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0"/>
          <p:cNvSpPr txBox="1">
            <a:spLocks noChangeArrowheads="1"/>
          </p:cNvSpPr>
          <p:nvPr/>
        </p:nvSpPr>
        <p:spPr bwMode="auto">
          <a:xfrm>
            <a:off x="539552" y="188640"/>
            <a:ext cx="2376066" cy="457200"/>
          </a:xfrm>
          <a:prstGeom prst="rect">
            <a:avLst/>
          </a:prstGeom>
          <a:noFill/>
          <a:ln w="9525">
            <a:noFill/>
            <a:miter lim="800000"/>
            <a:headEnd/>
            <a:tailEnd/>
          </a:ln>
        </p:spPr>
        <p:txBody>
          <a:bodyPr wrap="square">
            <a:spAutoFit/>
          </a:bodyPr>
          <a:lstStyle/>
          <a:p>
            <a:pPr marL="342900" indent="-342900"/>
            <a:r>
              <a:rPr lang="fr-FR" sz="2400" b="1" u="sng" dirty="0" smtClean="0">
                <a:latin typeface="Calibri" pitchFamily="34" charset="0"/>
              </a:rPr>
              <a:t>Le vilebrequin:</a:t>
            </a:r>
            <a:endParaRPr lang="fr-FR" dirty="0">
              <a:latin typeface="Calibri" pitchFamily="34" charset="0"/>
            </a:endParaRPr>
          </a:p>
        </p:txBody>
      </p:sp>
      <p:sp>
        <p:nvSpPr>
          <p:cNvPr id="17"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
        <p:nvSpPr>
          <p:cNvPr id="21" name="Rectangle 5"/>
          <p:cNvSpPr>
            <a:spLocks noChangeArrowheads="1"/>
          </p:cNvSpPr>
          <p:nvPr/>
        </p:nvSpPr>
        <p:spPr bwMode="auto">
          <a:xfrm>
            <a:off x="755377" y="764555"/>
            <a:ext cx="1238250" cy="366713"/>
          </a:xfrm>
          <a:prstGeom prst="rect">
            <a:avLst/>
          </a:prstGeom>
          <a:noFill/>
          <a:ln w="9525">
            <a:noFill/>
            <a:miter lim="800000"/>
            <a:headEnd/>
            <a:tailEnd/>
          </a:ln>
          <a:effectLst/>
        </p:spPr>
        <p:txBody>
          <a:bodyPr wrap="none" anchor="ctr">
            <a:spAutoFit/>
          </a:bodyPr>
          <a:lstStyle/>
          <a:p>
            <a:pPr algn="just"/>
            <a:r>
              <a:rPr lang="fr-FR" dirty="0"/>
              <a:t>Fonctions:</a:t>
            </a:r>
          </a:p>
        </p:txBody>
      </p:sp>
      <p:sp>
        <p:nvSpPr>
          <p:cNvPr id="22" name="Rectangle 6"/>
          <p:cNvSpPr>
            <a:spLocks noChangeArrowheads="1"/>
          </p:cNvSpPr>
          <p:nvPr/>
        </p:nvSpPr>
        <p:spPr bwMode="auto">
          <a:xfrm>
            <a:off x="611560" y="1058253"/>
            <a:ext cx="7992888" cy="1754326"/>
          </a:xfrm>
          <a:prstGeom prst="rect">
            <a:avLst/>
          </a:prstGeom>
          <a:noFill/>
          <a:ln w="9525">
            <a:noFill/>
            <a:miter lim="800000"/>
            <a:headEnd/>
            <a:tailEnd/>
          </a:ln>
          <a:effectLst/>
        </p:spPr>
        <p:txBody>
          <a:bodyPr wrap="square" anchor="ctr">
            <a:spAutoFit/>
          </a:bodyPr>
          <a:lstStyle/>
          <a:p>
            <a:pPr lvl="0">
              <a:buFontTx/>
              <a:buChar char="-"/>
            </a:pPr>
            <a:r>
              <a:rPr lang="fr-FR" dirty="0" smtClean="0">
                <a:solidFill>
                  <a:srgbClr val="0070C0"/>
                </a:solidFill>
              </a:rPr>
              <a:t>Le vilebrequin va transmettre le mouvement de rotation aux autres organes (boite de vitesses, pompe à huile, alternateur…).</a:t>
            </a:r>
          </a:p>
          <a:p>
            <a:pPr lvl="0">
              <a:buFontTx/>
              <a:buChar char="-"/>
            </a:pPr>
            <a:r>
              <a:rPr lang="fr-FR" dirty="0" smtClean="0">
                <a:solidFill>
                  <a:srgbClr val="0070C0"/>
                </a:solidFill>
              </a:rPr>
              <a:t>Il permet aux bielles de vaincre l’effort de résistance lors des 3 temps morts (admission, compression et échappement).</a:t>
            </a:r>
          </a:p>
          <a:p>
            <a:pPr lvl="0">
              <a:buFontTx/>
              <a:buChar char="-"/>
            </a:pPr>
            <a:endParaRPr lang="fr-FR" dirty="0" smtClean="0">
              <a:solidFill>
                <a:srgbClr val="0070C0"/>
              </a:solidFill>
            </a:endParaRPr>
          </a:p>
          <a:p>
            <a:pPr lvl="0"/>
            <a:r>
              <a:rPr lang="fr-FR" dirty="0" smtClean="0">
                <a:solidFill>
                  <a:srgbClr val="0070C0"/>
                </a:solidFill>
              </a:rPr>
              <a:t>Quand le moteur « prend les tours », c’est le vilebrequin qui prends les tours.</a:t>
            </a:r>
          </a:p>
        </p:txBody>
      </p:sp>
      <p:pic>
        <p:nvPicPr>
          <p:cNvPr id="52226" name="Picture 2" descr="vilebrequin"/>
          <p:cNvPicPr>
            <a:picLocks noChangeAspect="1" noChangeArrowheads="1"/>
          </p:cNvPicPr>
          <p:nvPr/>
        </p:nvPicPr>
        <p:blipFill>
          <a:blip r:embed="rId2" cstate="print"/>
          <a:srcRect/>
          <a:stretch>
            <a:fillRect/>
          </a:stretch>
        </p:blipFill>
        <p:spPr bwMode="auto">
          <a:xfrm>
            <a:off x="2238251" y="4522341"/>
            <a:ext cx="4679950" cy="1628775"/>
          </a:xfrm>
          <a:prstGeom prst="rect">
            <a:avLst/>
          </a:prstGeom>
          <a:noFill/>
          <a:ln w="9525">
            <a:noFill/>
            <a:miter lim="800000"/>
            <a:headEnd/>
            <a:tailEnd/>
          </a:ln>
        </p:spPr>
      </p:pic>
      <p:sp>
        <p:nvSpPr>
          <p:cNvPr id="52227" name="AutoShape 3"/>
          <p:cNvSpPr>
            <a:spLocks noChangeArrowheads="1"/>
          </p:cNvSpPr>
          <p:nvPr/>
        </p:nvSpPr>
        <p:spPr bwMode="auto">
          <a:xfrm>
            <a:off x="1631826" y="4506466"/>
            <a:ext cx="1238250" cy="457200"/>
          </a:xfrm>
          <a:prstGeom prst="wedgeRoundRectCallout">
            <a:avLst>
              <a:gd name="adj1" fmla="val 62616"/>
              <a:gd name="adj2" fmla="val 151667"/>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FF"/>
                </a:solidFill>
                <a:effectLst/>
                <a:latin typeface="Comic Sans MS" pitchFamily="66" charset="0"/>
                <a:cs typeface="Arial" pitchFamily="34" charset="0"/>
              </a:rPr>
              <a:t>Tourillons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228" name="AutoShape 4"/>
          <p:cNvSpPr>
            <a:spLocks noChangeArrowheads="1"/>
          </p:cNvSpPr>
          <p:nvPr/>
        </p:nvSpPr>
        <p:spPr bwMode="auto">
          <a:xfrm>
            <a:off x="3393951" y="6059041"/>
            <a:ext cx="1733550" cy="542925"/>
          </a:xfrm>
          <a:prstGeom prst="wedgeRoundRectCallout">
            <a:avLst>
              <a:gd name="adj1" fmla="val -19926"/>
              <a:gd name="adj2" fmla="val -217019"/>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FF"/>
                </a:solidFill>
                <a:effectLst/>
                <a:latin typeface="Comic Sans MS" pitchFamily="66" charset="0"/>
                <a:cs typeface="Arial" pitchFamily="34" charset="0"/>
              </a:rPr>
              <a:t>Orifices de graissage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229" name="AutoShape 5"/>
          <p:cNvSpPr>
            <a:spLocks noChangeArrowheads="1"/>
          </p:cNvSpPr>
          <p:nvPr/>
        </p:nvSpPr>
        <p:spPr bwMode="auto">
          <a:xfrm>
            <a:off x="6172076" y="3801616"/>
            <a:ext cx="1651000" cy="800100"/>
          </a:xfrm>
          <a:prstGeom prst="wedgeRoundRectCallout">
            <a:avLst>
              <a:gd name="adj1" fmla="val -118153"/>
              <a:gd name="adj2" fmla="val 80875"/>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FF"/>
                </a:solidFill>
                <a:effectLst/>
                <a:latin typeface="Comic Sans MS" pitchFamily="66" charset="0"/>
                <a:cs typeface="Arial" pitchFamily="34" charset="0"/>
              </a:rPr>
              <a:t>Perçage pour équilibrage du vilebrequin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230" name="AutoShape 6"/>
          <p:cNvSpPr>
            <a:spLocks noChangeArrowheads="1"/>
          </p:cNvSpPr>
          <p:nvPr/>
        </p:nvSpPr>
        <p:spPr bwMode="auto">
          <a:xfrm>
            <a:off x="2787526" y="3801616"/>
            <a:ext cx="1238250" cy="457200"/>
          </a:xfrm>
          <a:prstGeom prst="wedgeRoundRectCallout">
            <a:avLst>
              <a:gd name="adj1" fmla="val 9282"/>
              <a:gd name="adj2" fmla="val 151667"/>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FF"/>
                </a:solidFill>
                <a:effectLst/>
                <a:latin typeface="Comic Sans MS" pitchFamily="66" charset="0"/>
                <a:cs typeface="Arial" pitchFamily="34" charset="0"/>
              </a:rPr>
              <a:t>Manetons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2231" name="AutoShape 7"/>
          <p:cNvSpPr>
            <a:spLocks noChangeArrowheads="1"/>
          </p:cNvSpPr>
          <p:nvPr/>
        </p:nvSpPr>
        <p:spPr bwMode="auto">
          <a:xfrm>
            <a:off x="4355976" y="3573016"/>
            <a:ext cx="1568450" cy="571500"/>
          </a:xfrm>
          <a:prstGeom prst="wedgeRoundRectCallout">
            <a:avLst>
              <a:gd name="adj1" fmla="val -34171"/>
              <a:gd name="adj2" fmla="val 123000"/>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rgbClr val="0000FF"/>
                </a:solidFill>
                <a:effectLst/>
                <a:latin typeface="Comic Sans MS" pitchFamily="66" charset="0"/>
                <a:cs typeface="Arial" pitchFamily="34" charset="0"/>
              </a:rPr>
              <a:t>Masse d’équilibrage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2227" grpId="0" animBg="1"/>
      <p:bldP spid="52228" grpId="0" animBg="1"/>
      <p:bldP spid="52229" grpId="0" animBg="1"/>
      <p:bldP spid="52230" grpId="0" animBg="1"/>
      <p:bldP spid="522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0"/>
          <p:cNvSpPr txBox="1">
            <a:spLocks noChangeArrowheads="1"/>
          </p:cNvSpPr>
          <p:nvPr/>
        </p:nvSpPr>
        <p:spPr bwMode="auto">
          <a:xfrm>
            <a:off x="539552" y="188640"/>
            <a:ext cx="2376066" cy="457200"/>
          </a:xfrm>
          <a:prstGeom prst="rect">
            <a:avLst/>
          </a:prstGeom>
          <a:noFill/>
          <a:ln w="9525">
            <a:noFill/>
            <a:miter lim="800000"/>
            <a:headEnd/>
            <a:tailEnd/>
          </a:ln>
        </p:spPr>
        <p:txBody>
          <a:bodyPr wrap="square">
            <a:spAutoFit/>
          </a:bodyPr>
          <a:lstStyle/>
          <a:p>
            <a:pPr marL="342900" indent="-342900"/>
            <a:r>
              <a:rPr lang="fr-FR" sz="2400" b="1" u="sng" dirty="0" smtClean="0">
                <a:latin typeface="Calibri" pitchFamily="34" charset="0"/>
              </a:rPr>
              <a:t>Le vilebrequin:</a:t>
            </a:r>
            <a:endParaRPr lang="fr-FR" dirty="0">
              <a:latin typeface="Calibri" pitchFamily="34" charset="0"/>
            </a:endParaRPr>
          </a:p>
        </p:txBody>
      </p:sp>
      <p:sp>
        <p:nvSpPr>
          <p:cNvPr id="17" name="Text Box 6"/>
          <p:cNvSpPr txBox="1">
            <a:spLocks noChangeArrowheads="1"/>
          </p:cNvSpPr>
          <p:nvPr/>
        </p:nvSpPr>
        <p:spPr bwMode="auto">
          <a:xfrm rot="16200000">
            <a:off x="-1840708" y="1802576"/>
            <a:ext cx="4005265" cy="400110"/>
          </a:xfrm>
          <a:prstGeom prst="rect">
            <a:avLst/>
          </a:prstGeom>
          <a:noFill/>
          <a:ln w="9525">
            <a:noFill/>
            <a:miter lim="800000"/>
            <a:headEnd/>
            <a:tailEnd/>
          </a:ln>
          <a:effectLst/>
        </p:spPr>
        <p:txBody>
          <a:bodyPr wrap="square">
            <a:spAutoFit/>
          </a:bodyPr>
          <a:lstStyle/>
          <a:p>
            <a:pPr>
              <a:spcBef>
                <a:spcPct val="50000"/>
              </a:spcBef>
            </a:pPr>
            <a:r>
              <a:rPr lang="fr-FR" sz="2000" b="1" dirty="0" smtClean="0"/>
              <a:t>3) Architecture des moteurs</a:t>
            </a:r>
            <a:endParaRPr lang="fr-FR" sz="2000" b="1" dirty="0"/>
          </a:p>
        </p:txBody>
      </p:sp>
      <p:sp>
        <p:nvSpPr>
          <p:cNvPr id="21" name="Rectangle 5"/>
          <p:cNvSpPr>
            <a:spLocks noChangeArrowheads="1"/>
          </p:cNvSpPr>
          <p:nvPr/>
        </p:nvSpPr>
        <p:spPr bwMode="auto">
          <a:xfrm>
            <a:off x="755377" y="728842"/>
            <a:ext cx="7921079" cy="646331"/>
          </a:xfrm>
          <a:prstGeom prst="rect">
            <a:avLst/>
          </a:prstGeom>
          <a:noFill/>
          <a:ln w="9525">
            <a:noFill/>
            <a:miter lim="800000"/>
            <a:headEnd/>
            <a:tailEnd/>
          </a:ln>
          <a:effectLst/>
        </p:spPr>
        <p:txBody>
          <a:bodyPr wrap="square" anchor="ctr">
            <a:spAutoFit/>
          </a:bodyPr>
          <a:lstStyle/>
          <a:p>
            <a:r>
              <a:rPr lang="fr-FR" dirty="0" smtClean="0"/>
              <a:t>On définie un moteur par son nombre de cylindre et puis par sa position ex : 4 cylindre en ligne, flat </a:t>
            </a:r>
            <a:r>
              <a:rPr lang="fr-FR" dirty="0" err="1" smtClean="0"/>
              <a:t>twin</a:t>
            </a:r>
            <a:r>
              <a:rPr lang="fr-FR" dirty="0" smtClean="0"/>
              <a:t>…</a:t>
            </a:r>
            <a:endParaRPr lang="fr-FR" dirty="0"/>
          </a:p>
        </p:txBody>
      </p:sp>
      <p:pic>
        <p:nvPicPr>
          <p:cNvPr id="53250" name="Picture 2"/>
          <p:cNvPicPr>
            <a:picLocks noChangeAspect="1" noChangeArrowheads="1"/>
          </p:cNvPicPr>
          <p:nvPr/>
        </p:nvPicPr>
        <p:blipFill>
          <a:blip r:embed="rId2" cstate="print"/>
          <a:srcRect/>
          <a:stretch>
            <a:fillRect/>
          </a:stretch>
        </p:blipFill>
        <p:spPr bwMode="auto">
          <a:xfrm>
            <a:off x="899592" y="2060848"/>
            <a:ext cx="1390322" cy="2127573"/>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1115616" y="4365104"/>
            <a:ext cx="1423987" cy="1371600"/>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3851920" y="1844824"/>
            <a:ext cx="1312842" cy="2481015"/>
          </a:xfrm>
          <a:prstGeom prst="rect">
            <a:avLst/>
          </a:prstGeom>
          <a:noFill/>
          <a:ln w="9525">
            <a:noFill/>
            <a:miter lim="800000"/>
            <a:headEnd/>
            <a:tailEnd/>
          </a:ln>
        </p:spPr>
      </p:pic>
      <p:pic>
        <p:nvPicPr>
          <p:cNvPr id="53253" name="Picture 5"/>
          <p:cNvPicPr>
            <a:picLocks noChangeAspect="1" noChangeArrowheads="1"/>
          </p:cNvPicPr>
          <p:nvPr/>
        </p:nvPicPr>
        <p:blipFill>
          <a:blip r:embed="rId5" cstate="print"/>
          <a:srcRect/>
          <a:stretch>
            <a:fillRect/>
          </a:stretch>
        </p:blipFill>
        <p:spPr bwMode="auto">
          <a:xfrm>
            <a:off x="3707904" y="4365104"/>
            <a:ext cx="1382712" cy="1412875"/>
          </a:xfrm>
          <a:prstGeom prst="rect">
            <a:avLst/>
          </a:prstGeom>
          <a:noFill/>
          <a:ln w="9525">
            <a:noFill/>
            <a:miter lim="800000"/>
            <a:headEnd/>
            <a:tailEnd/>
          </a:ln>
        </p:spPr>
      </p:pic>
      <p:pic>
        <p:nvPicPr>
          <p:cNvPr id="53254" name="Picture 6"/>
          <p:cNvPicPr>
            <a:picLocks noChangeAspect="1" noChangeArrowheads="1"/>
          </p:cNvPicPr>
          <p:nvPr/>
        </p:nvPicPr>
        <p:blipFill>
          <a:blip r:embed="rId6" cstate="print"/>
          <a:srcRect/>
          <a:stretch>
            <a:fillRect/>
          </a:stretch>
        </p:blipFill>
        <p:spPr bwMode="auto">
          <a:xfrm>
            <a:off x="6876256" y="1988840"/>
            <a:ext cx="1339135" cy="1920057"/>
          </a:xfrm>
          <a:prstGeom prst="rect">
            <a:avLst/>
          </a:prstGeom>
          <a:noFill/>
          <a:ln w="9525">
            <a:noFill/>
            <a:miter lim="800000"/>
            <a:headEnd/>
            <a:tailEnd/>
          </a:ln>
        </p:spPr>
      </p:pic>
      <p:pic>
        <p:nvPicPr>
          <p:cNvPr id="53255" name="Picture 7"/>
          <p:cNvPicPr>
            <a:picLocks noChangeAspect="1" noChangeArrowheads="1"/>
          </p:cNvPicPr>
          <p:nvPr/>
        </p:nvPicPr>
        <p:blipFill>
          <a:blip r:embed="rId7" cstate="print"/>
          <a:srcRect/>
          <a:stretch>
            <a:fillRect/>
          </a:stretch>
        </p:blipFill>
        <p:spPr bwMode="auto">
          <a:xfrm>
            <a:off x="6732240" y="4149080"/>
            <a:ext cx="1733550" cy="1604962"/>
          </a:xfrm>
          <a:prstGeom prst="rect">
            <a:avLst/>
          </a:prstGeom>
          <a:noFill/>
          <a:ln w="9525">
            <a:noFill/>
            <a:miter lim="800000"/>
            <a:headEnd/>
            <a:tailEnd/>
          </a:ln>
        </p:spPr>
      </p:pic>
      <p:cxnSp>
        <p:nvCxnSpPr>
          <p:cNvPr id="20" name="Connecteur droit 19"/>
          <p:cNvCxnSpPr/>
          <p:nvPr/>
        </p:nvCxnSpPr>
        <p:spPr>
          <a:xfrm>
            <a:off x="3059832" y="1628800"/>
            <a:ext cx="0" cy="4824536"/>
          </a:xfrm>
          <a:prstGeom prst="line">
            <a:avLst/>
          </a:prstGeom>
        </p:spPr>
        <p:style>
          <a:lnRef idx="1">
            <a:schemeClr val="dk1"/>
          </a:lnRef>
          <a:fillRef idx="0">
            <a:schemeClr val="dk1"/>
          </a:fillRef>
          <a:effectRef idx="0">
            <a:schemeClr val="dk1"/>
          </a:effectRef>
          <a:fontRef idx="minor">
            <a:schemeClr val="tx1"/>
          </a:fontRef>
        </p:style>
      </p:cxnSp>
      <p:cxnSp>
        <p:nvCxnSpPr>
          <p:cNvPr id="23" name="Connecteur droit 22"/>
          <p:cNvCxnSpPr/>
          <p:nvPr/>
        </p:nvCxnSpPr>
        <p:spPr>
          <a:xfrm>
            <a:off x="6084168" y="1628800"/>
            <a:ext cx="0" cy="4824536"/>
          </a:xfrm>
          <a:prstGeom prst="line">
            <a:avLst/>
          </a:prstGeom>
        </p:spPr>
        <p:style>
          <a:lnRef idx="1">
            <a:schemeClr val="dk1"/>
          </a:lnRef>
          <a:fillRef idx="0">
            <a:schemeClr val="dk1"/>
          </a:fillRef>
          <a:effectRef idx="0">
            <a:schemeClr val="dk1"/>
          </a:effectRef>
          <a:fontRef idx="minor">
            <a:schemeClr val="tx1"/>
          </a:fontRef>
        </p:style>
      </p:cxnSp>
      <p:sp>
        <p:nvSpPr>
          <p:cNvPr id="53256" name="Rectangle 8"/>
          <p:cNvSpPr>
            <a:spLocks noChangeArrowheads="1"/>
          </p:cNvSpPr>
          <p:nvPr/>
        </p:nvSpPr>
        <p:spPr bwMode="auto">
          <a:xfrm>
            <a:off x="467544" y="5700303"/>
            <a:ext cx="25202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Les cylindres sont alignés. Ex :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4 cylindres en ligne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6 cylindres en ligne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8"/>
          <p:cNvSpPr>
            <a:spLocks noChangeArrowheads="1"/>
          </p:cNvSpPr>
          <p:nvPr/>
        </p:nvSpPr>
        <p:spPr bwMode="auto">
          <a:xfrm>
            <a:off x="971600" y="1628800"/>
            <a:ext cx="15841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Moteur en ligne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8"/>
          <p:cNvSpPr>
            <a:spLocks noChangeArrowheads="1"/>
          </p:cNvSpPr>
          <p:nvPr/>
        </p:nvSpPr>
        <p:spPr bwMode="auto">
          <a:xfrm>
            <a:off x="3851920" y="1628800"/>
            <a:ext cx="15841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Moteur en V</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8"/>
          <p:cNvSpPr>
            <a:spLocks noChangeArrowheads="1"/>
          </p:cNvSpPr>
          <p:nvPr/>
        </p:nvSpPr>
        <p:spPr bwMode="auto">
          <a:xfrm>
            <a:off x="6804248" y="1628800"/>
            <a:ext cx="15841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Moteur à plat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7" name="Rectangle 9"/>
          <p:cNvSpPr>
            <a:spLocks noChangeArrowheads="1"/>
          </p:cNvSpPr>
          <p:nvPr/>
        </p:nvSpPr>
        <p:spPr bwMode="auto">
          <a:xfrm>
            <a:off x="3059832" y="5858688"/>
            <a:ext cx="324036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Les cylindres sont disposés en V. Ex :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2 cylindres en V (V-</a:t>
            </a:r>
            <a:r>
              <a:rPr kumimoji="0" lang="fr-FR" sz="1400" b="0" i="0" u="none" strike="noStrike" cap="none" normalizeH="0" baseline="0" dirty="0" err="1" smtClean="0">
                <a:ln>
                  <a:noFill/>
                </a:ln>
                <a:solidFill>
                  <a:srgbClr val="0070C0"/>
                </a:solidFill>
                <a:effectLst/>
                <a:latin typeface="Arial" pitchFamily="34" charset="0"/>
                <a:ea typeface="Calibri" pitchFamily="34" charset="0"/>
                <a:cs typeface="Times New Roman" pitchFamily="18" charset="0"/>
              </a:rPr>
              <a:t>Twin</a:t>
            </a: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V6, V4</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8" name="Rectangle 10"/>
          <p:cNvSpPr>
            <a:spLocks noChangeArrowheads="1"/>
          </p:cNvSpPr>
          <p:nvPr/>
        </p:nvSpPr>
        <p:spPr bwMode="auto">
          <a:xfrm>
            <a:off x="6192688" y="5786680"/>
            <a:ext cx="305983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Les cylindres sont disposés face</a:t>
            </a:r>
            <a:r>
              <a:rPr kumimoji="0" lang="fr-FR" sz="1400" b="0" i="0" u="none" strike="noStrike" cap="none" normalizeH="0" dirty="0" smtClean="0">
                <a:ln>
                  <a:noFill/>
                </a:ln>
                <a:solidFill>
                  <a:srgbClr val="0070C0"/>
                </a:solidFill>
                <a:effectLst/>
                <a:latin typeface="Arial" pitchFamily="34" charset="0"/>
                <a:ea typeface="Calibri" pitchFamily="34" charset="0"/>
                <a:cs typeface="Times New Roman" pitchFamily="18" charset="0"/>
              </a:rPr>
              <a:t> à face</a:t>
            </a: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 Ex :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2 cylindres à plat (flat-twin)</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24" grpId="0"/>
      <p:bldP spid="26" grpId="0"/>
      <p:bldP spid="27" grpId="0"/>
      <p:bldP spid="53257" grpId="0"/>
      <p:bldP spid="532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a:t>1) But du système</a:t>
            </a:r>
          </a:p>
        </p:txBody>
      </p:sp>
      <p:pic>
        <p:nvPicPr>
          <p:cNvPr id="29706" name="Picture 10" descr="https://encrypted-tbn1.gstatic.com/images?q=tbn:ANd9GcTQjxN47CrWcdUe7QQHxx2GYTzL6HnbAh3Q4aW7c2T14-0P9nH83g"/>
          <p:cNvPicPr>
            <a:picLocks noChangeAspect="1" noChangeArrowheads="1"/>
          </p:cNvPicPr>
          <p:nvPr/>
        </p:nvPicPr>
        <p:blipFill>
          <a:blip r:embed="rId3" r:link="rId4" cstate="print"/>
          <a:srcRect/>
          <a:stretch>
            <a:fillRect/>
          </a:stretch>
        </p:blipFill>
        <p:spPr bwMode="auto">
          <a:xfrm>
            <a:off x="2771775" y="1557338"/>
            <a:ext cx="3640138" cy="2238375"/>
          </a:xfrm>
          <a:prstGeom prst="rect">
            <a:avLst/>
          </a:prstGeom>
          <a:noFill/>
          <a:ln w="9525">
            <a:noFill/>
            <a:miter lim="800000"/>
            <a:headEnd/>
            <a:tailEnd/>
          </a:ln>
        </p:spPr>
      </p:pic>
      <p:sp>
        <p:nvSpPr>
          <p:cNvPr id="29707" name="AutoShape 11"/>
          <p:cNvSpPr>
            <a:spLocks noChangeArrowheads="1"/>
          </p:cNvSpPr>
          <p:nvPr/>
        </p:nvSpPr>
        <p:spPr bwMode="auto">
          <a:xfrm rot="-1139602">
            <a:off x="3851275" y="620713"/>
            <a:ext cx="604838" cy="1893887"/>
          </a:xfrm>
          <a:prstGeom prst="curvedLeftArrow">
            <a:avLst>
              <a:gd name="adj1" fmla="val 62625"/>
              <a:gd name="adj2" fmla="val 125249"/>
              <a:gd name="adj3" fmla="val 33333"/>
            </a:avLst>
          </a:prstGeom>
          <a:solidFill>
            <a:srgbClr val="FFFFFF"/>
          </a:solidFill>
          <a:ln w="9525">
            <a:solidFill>
              <a:srgbClr val="000000"/>
            </a:solidFill>
            <a:miter lim="800000"/>
            <a:headEnd/>
            <a:tailEnd/>
          </a:ln>
        </p:spPr>
        <p:txBody>
          <a:bodyPr/>
          <a:lstStyle/>
          <a:p>
            <a:endParaRPr lang="fr-FR"/>
          </a:p>
        </p:txBody>
      </p:sp>
      <p:sp>
        <p:nvSpPr>
          <p:cNvPr id="29708" name="AutoShape 12"/>
          <p:cNvSpPr>
            <a:spLocks noChangeArrowheads="1"/>
          </p:cNvSpPr>
          <p:nvPr/>
        </p:nvSpPr>
        <p:spPr bwMode="auto">
          <a:xfrm>
            <a:off x="4294188" y="2962275"/>
            <a:ext cx="479425" cy="654050"/>
          </a:xfrm>
          <a:prstGeom prst="upArrow">
            <a:avLst>
              <a:gd name="adj1" fmla="val 50000"/>
              <a:gd name="adj2" fmla="val 34106"/>
            </a:avLst>
          </a:prstGeom>
          <a:solidFill>
            <a:srgbClr val="FFFFFF"/>
          </a:solidFill>
          <a:ln w="9525">
            <a:solidFill>
              <a:srgbClr val="000000"/>
            </a:solidFill>
            <a:miter lim="800000"/>
            <a:headEnd/>
            <a:tailEnd/>
          </a:ln>
        </p:spPr>
        <p:txBody>
          <a:bodyPr/>
          <a:lstStyle/>
          <a:p>
            <a:endParaRPr lang="fr-FR"/>
          </a:p>
        </p:txBody>
      </p:sp>
      <p:sp>
        <p:nvSpPr>
          <p:cNvPr id="29709" name="Text Box 13"/>
          <p:cNvSpPr txBox="1">
            <a:spLocks noChangeArrowheads="1"/>
          </p:cNvSpPr>
          <p:nvPr/>
        </p:nvSpPr>
        <p:spPr bwMode="auto">
          <a:xfrm>
            <a:off x="900113" y="115888"/>
            <a:ext cx="2655887" cy="1190625"/>
          </a:xfrm>
          <a:prstGeom prst="rect">
            <a:avLst/>
          </a:prstGeom>
          <a:solidFill>
            <a:srgbClr val="FFFFFF"/>
          </a:solidFill>
          <a:ln w="9525">
            <a:noFill/>
            <a:miter lim="800000"/>
            <a:headEnd/>
            <a:tailEnd/>
          </a:ln>
        </p:spPr>
        <p:txBody>
          <a:bodyPr>
            <a:spAutoFit/>
          </a:bodyPr>
          <a:lstStyle/>
          <a:p>
            <a:r>
              <a:rPr lang="fr-FR">
                <a:solidFill>
                  <a:schemeClr val="hlink"/>
                </a:solidFill>
                <a:latin typeface="Times New Roman" pitchFamily="18" charset="0"/>
              </a:rPr>
              <a:t>On fait rentrer de l’air et de l’essence dans le moteur et on fait bruler ce mélange</a:t>
            </a:r>
            <a:endParaRPr lang="fr-FR">
              <a:solidFill>
                <a:schemeClr val="hlink"/>
              </a:solidFill>
            </a:endParaRPr>
          </a:p>
        </p:txBody>
      </p:sp>
      <p:sp>
        <p:nvSpPr>
          <p:cNvPr id="29710" name="Text Box 14"/>
          <p:cNvSpPr txBox="1">
            <a:spLocks noChangeArrowheads="1"/>
          </p:cNvSpPr>
          <p:nvPr/>
        </p:nvSpPr>
        <p:spPr bwMode="auto">
          <a:xfrm>
            <a:off x="1692275" y="3860800"/>
            <a:ext cx="5688013" cy="641350"/>
          </a:xfrm>
          <a:prstGeom prst="rect">
            <a:avLst/>
          </a:prstGeom>
          <a:solidFill>
            <a:srgbClr val="FFFFFF"/>
          </a:solidFill>
          <a:ln w="9525">
            <a:noFill/>
            <a:miter lim="800000"/>
            <a:headEnd/>
            <a:tailEnd/>
          </a:ln>
        </p:spPr>
        <p:txBody>
          <a:bodyPr>
            <a:spAutoFit/>
          </a:bodyPr>
          <a:lstStyle/>
          <a:p>
            <a:r>
              <a:rPr lang="fr-FR">
                <a:solidFill>
                  <a:schemeClr val="hlink"/>
                </a:solidFill>
                <a:latin typeface="Times New Roman" pitchFamily="18" charset="0"/>
              </a:rPr>
              <a:t>En sortie, le moteur va fournir une énergie mécanique de rotation sur la boite de vitesse (qui va faire tourner la roue)</a:t>
            </a:r>
            <a:endParaRPr lang="fr-FR">
              <a:solidFill>
                <a:schemeClr val="hlink"/>
              </a:solidFill>
            </a:endParaRPr>
          </a:p>
        </p:txBody>
      </p:sp>
      <p:sp>
        <p:nvSpPr>
          <p:cNvPr id="29711" name="Text Box 15"/>
          <p:cNvSpPr txBox="1">
            <a:spLocks noChangeArrowheads="1"/>
          </p:cNvSpPr>
          <p:nvPr/>
        </p:nvSpPr>
        <p:spPr bwMode="auto">
          <a:xfrm>
            <a:off x="6011863" y="1196975"/>
            <a:ext cx="2657475" cy="915988"/>
          </a:xfrm>
          <a:prstGeom prst="rect">
            <a:avLst/>
          </a:prstGeom>
          <a:solidFill>
            <a:srgbClr val="FFFFFF"/>
          </a:solidFill>
          <a:ln w="9525">
            <a:noFill/>
            <a:miter lim="800000"/>
            <a:headEnd/>
            <a:tailEnd/>
          </a:ln>
        </p:spPr>
        <p:txBody>
          <a:bodyPr>
            <a:spAutoFit/>
          </a:bodyPr>
          <a:lstStyle/>
          <a:p>
            <a:r>
              <a:rPr lang="fr-FR">
                <a:solidFill>
                  <a:schemeClr val="hlink"/>
                </a:solidFill>
                <a:latin typeface="Times New Roman" pitchFamily="18" charset="0"/>
              </a:rPr>
              <a:t>On va obtenir aussi des gaz d’échappement, et de la chaleur</a:t>
            </a:r>
            <a:endParaRPr lang="fr-FR">
              <a:solidFill>
                <a:schemeClr val="hlink"/>
              </a:solidFill>
            </a:endParaRPr>
          </a:p>
        </p:txBody>
      </p:sp>
      <p:sp>
        <p:nvSpPr>
          <p:cNvPr id="29712" name="Rectangle 16"/>
          <p:cNvSpPr>
            <a:spLocks noChangeArrowheads="1"/>
          </p:cNvSpPr>
          <p:nvPr/>
        </p:nvSpPr>
        <p:spPr bwMode="auto">
          <a:xfrm>
            <a:off x="468313" y="4724400"/>
            <a:ext cx="4527550" cy="366713"/>
          </a:xfrm>
          <a:prstGeom prst="rect">
            <a:avLst/>
          </a:prstGeom>
          <a:noFill/>
          <a:ln w="9525">
            <a:noFill/>
            <a:miter lim="800000"/>
            <a:headEnd/>
            <a:tailEnd/>
          </a:ln>
          <a:effectLst/>
        </p:spPr>
        <p:txBody>
          <a:bodyPr wrap="none" anchor="ctr">
            <a:spAutoFit/>
          </a:bodyPr>
          <a:lstStyle/>
          <a:p>
            <a:pPr algn="just"/>
            <a:r>
              <a:rPr lang="fr-FR"/>
              <a:t>Pour fonctionner le moteur a aussi besoin :</a:t>
            </a:r>
          </a:p>
        </p:txBody>
      </p:sp>
      <p:sp>
        <p:nvSpPr>
          <p:cNvPr id="29714" name="Rectangle 18"/>
          <p:cNvSpPr>
            <a:spLocks noChangeArrowheads="1"/>
          </p:cNvSpPr>
          <p:nvPr/>
        </p:nvSpPr>
        <p:spPr bwMode="auto">
          <a:xfrm>
            <a:off x="2124075" y="5157788"/>
            <a:ext cx="3587750" cy="1190625"/>
          </a:xfrm>
          <a:prstGeom prst="rect">
            <a:avLst/>
          </a:prstGeom>
          <a:noFill/>
          <a:ln w="9525">
            <a:noFill/>
            <a:miter lim="800000"/>
            <a:headEnd/>
            <a:tailEnd/>
          </a:ln>
          <a:effectLst/>
        </p:spPr>
        <p:txBody>
          <a:bodyPr wrap="none" anchor="ctr">
            <a:spAutoFit/>
          </a:bodyPr>
          <a:lstStyle/>
          <a:p>
            <a:pPr algn="just">
              <a:buFontTx/>
              <a:buChar char="-"/>
            </a:pPr>
            <a:r>
              <a:rPr lang="fr-FR">
                <a:solidFill>
                  <a:schemeClr val="hlink"/>
                </a:solidFill>
              </a:rPr>
              <a:t>d’huile moteur</a:t>
            </a:r>
          </a:p>
          <a:p>
            <a:pPr algn="just">
              <a:buFontTx/>
              <a:buChar char="-"/>
            </a:pPr>
            <a:r>
              <a:rPr lang="fr-FR">
                <a:solidFill>
                  <a:schemeClr val="hlink"/>
                </a:solidFill>
              </a:rPr>
              <a:t>D’énergie électrique</a:t>
            </a:r>
          </a:p>
          <a:p>
            <a:pPr algn="just">
              <a:buFontTx/>
              <a:buChar char="-"/>
            </a:pPr>
            <a:r>
              <a:rPr lang="fr-FR">
                <a:solidFill>
                  <a:schemeClr val="hlink"/>
                </a:solidFill>
              </a:rPr>
              <a:t>D’un système de refroidissement</a:t>
            </a:r>
          </a:p>
          <a:p>
            <a:pPr algn="just">
              <a:buFontTx/>
              <a:buChar char="-"/>
            </a:pPr>
            <a:r>
              <a:rPr lang="fr-FR">
                <a:solidFill>
                  <a:schemeClr val="hlink"/>
                </a:solidFill>
              </a:rPr>
              <a:t>De l’action du conducteur: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nimBg="1"/>
      <p:bldP spid="29710" grpId="0" animBg="1"/>
      <p:bldP spid="29711" grpId="0" animBg="1"/>
      <p:bldP spid="297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pic>
        <p:nvPicPr>
          <p:cNvPr id="31751" name="Picture 7" descr="MOTEURR- 1"/>
          <p:cNvPicPr>
            <a:picLocks noChangeAspect="1" noChangeArrowheads="1"/>
          </p:cNvPicPr>
          <p:nvPr/>
        </p:nvPicPr>
        <p:blipFill>
          <a:blip r:embed="rId3" cstate="print"/>
          <a:srcRect/>
          <a:stretch>
            <a:fillRect/>
          </a:stretch>
        </p:blipFill>
        <p:spPr bwMode="auto">
          <a:xfrm>
            <a:off x="3059113" y="1052513"/>
            <a:ext cx="3041650" cy="4848225"/>
          </a:xfrm>
          <a:prstGeom prst="rect">
            <a:avLst/>
          </a:prstGeom>
          <a:noFill/>
          <a:ln w="9525">
            <a:noFill/>
            <a:miter lim="800000"/>
            <a:headEnd/>
            <a:tailEnd/>
          </a:ln>
        </p:spPr>
      </p:pic>
      <p:sp>
        <p:nvSpPr>
          <p:cNvPr id="31752" name="Line 8"/>
          <p:cNvSpPr>
            <a:spLocks noChangeShapeType="1"/>
          </p:cNvSpPr>
          <p:nvPr/>
        </p:nvSpPr>
        <p:spPr bwMode="auto">
          <a:xfrm flipH="1">
            <a:off x="5005388" y="2212975"/>
            <a:ext cx="1733550" cy="914400"/>
          </a:xfrm>
          <a:prstGeom prst="line">
            <a:avLst/>
          </a:prstGeom>
          <a:noFill/>
          <a:ln w="9525">
            <a:solidFill>
              <a:srgbClr val="000000"/>
            </a:solidFill>
            <a:round/>
            <a:headEnd/>
            <a:tailEnd type="triangle" w="med" len="med"/>
          </a:ln>
        </p:spPr>
        <p:txBody>
          <a:bodyPr/>
          <a:lstStyle/>
          <a:p>
            <a:endParaRPr lang="fr-FR"/>
          </a:p>
        </p:txBody>
      </p:sp>
      <p:sp>
        <p:nvSpPr>
          <p:cNvPr id="31753" name="Line 9"/>
          <p:cNvSpPr>
            <a:spLocks noChangeShapeType="1"/>
          </p:cNvSpPr>
          <p:nvPr/>
        </p:nvSpPr>
        <p:spPr bwMode="auto">
          <a:xfrm>
            <a:off x="2859088" y="2670175"/>
            <a:ext cx="1733550" cy="457200"/>
          </a:xfrm>
          <a:prstGeom prst="line">
            <a:avLst/>
          </a:prstGeom>
          <a:noFill/>
          <a:ln w="9525">
            <a:solidFill>
              <a:srgbClr val="000000"/>
            </a:solidFill>
            <a:round/>
            <a:headEnd/>
            <a:tailEnd type="triangle" w="med" len="med"/>
          </a:ln>
        </p:spPr>
        <p:txBody>
          <a:bodyPr/>
          <a:lstStyle/>
          <a:p>
            <a:endParaRPr lang="fr-FR"/>
          </a:p>
        </p:txBody>
      </p:sp>
      <p:sp>
        <p:nvSpPr>
          <p:cNvPr id="31754" name="Line 10"/>
          <p:cNvSpPr>
            <a:spLocks noChangeShapeType="1"/>
          </p:cNvSpPr>
          <p:nvPr/>
        </p:nvSpPr>
        <p:spPr bwMode="auto">
          <a:xfrm>
            <a:off x="2776538" y="1870075"/>
            <a:ext cx="1733550" cy="800100"/>
          </a:xfrm>
          <a:prstGeom prst="line">
            <a:avLst/>
          </a:prstGeom>
          <a:noFill/>
          <a:ln w="9525">
            <a:solidFill>
              <a:srgbClr val="000000"/>
            </a:solidFill>
            <a:round/>
            <a:headEnd/>
            <a:tailEnd type="triangle" w="med" len="med"/>
          </a:ln>
        </p:spPr>
        <p:txBody>
          <a:bodyPr/>
          <a:lstStyle/>
          <a:p>
            <a:endParaRPr lang="fr-FR"/>
          </a:p>
        </p:txBody>
      </p:sp>
      <p:sp>
        <p:nvSpPr>
          <p:cNvPr id="31755" name="Line 11"/>
          <p:cNvSpPr>
            <a:spLocks noChangeShapeType="1"/>
          </p:cNvSpPr>
          <p:nvPr/>
        </p:nvSpPr>
        <p:spPr bwMode="auto">
          <a:xfrm flipH="1">
            <a:off x="5665788" y="3127375"/>
            <a:ext cx="908050" cy="114300"/>
          </a:xfrm>
          <a:prstGeom prst="line">
            <a:avLst/>
          </a:prstGeom>
          <a:noFill/>
          <a:ln w="9525">
            <a:solidFill>
              <a:srgbClr val="000000"/>
            </a:solidFill>
            <a:round/>
            <a:headEnd/>
            <a:tailEnd type="triangle" w="med" len="med"/>
          </a:ln>
        </p:spPr>
        <p:txBody>
          <a:bodyPr/>
          <a:lstStyle/>
          <a:p>
            <a:endParaRPr lang="fr-FR"/>
          </a:p>
        </p:txBody>
      </p:sp>
      <p:sp>
        <p:nvSpPr>
          <p:cNvPr id="31756" name="Line 12"/>
          <p:cNvSpPr>
            <a:spLocks noChangeShapeType="1"/>
          </p:cNvSpPr>
          <p:nvPr/>
        </p:nvSpPr>
        <p:spPr bwMode="auto">
          <a:xfrm flipH="1" flipV="1">
            <a:off x="4757738" y="3813175"/>
            <a:ext cx="1816100" cy="114300"/>
          </a:xfrm>
          <a:prstGeom prst="line">
            <a:avLst/>
          </a:prstGeom>
          <a:noFill/>
          <a:ln w="9525">
            <a:solidFill>
              <a:srgbClr val="00FF00"/>
            </a:solidFill>
            <a:round/>
            <a:headEnd/>
            <a:tailEnd type="triangle" w="med" len="med"/>
          </a:ln>
        </p:spPr>
        <p:txBody>
          <a:bodyPr/>
          <a:lstStyle/>
          <a:p>
            <a:endParaRPr lang="fr-FR"/>
          </a:p>
        </p:txBody>
      </p:sp>
      <p:sp>
        <p:nvSpPr>
          <p:cNvPr id="31757" name="Line 13"/>
          <p:cNvSpPr>
            <a:spLocks noChangeShapeType="1"/>
          </p:cNvSpPr>
          <p:nvPr/>
        </p:nvSpPr>
        <p:spPr bwMode="auto">
          <a:xfrm flipH="1" flipV="1">
            <a:off x="4398963" y="3927475"/>
            <a:ext cx="2092325" cy="571500"/>
          </a:xfrm>
          <a:prstGeom prst="line">
            <a:avLst/>
          </a:prstGeom>
          <a:noFill/>
          <a:ln w="9525">
            <a:solidFill>
              <a:srgbClr val="000000"/>
            </a:solidFill>
            <a:round/>
            <a:headEnd/>
            <a:tailEnd type="triangle" w="med" len="med"/>
          </a:ln>
        </p:spPr>
        <p:txBody>
          <a:bodyPr/>
          <a:lstStyle/>
          <a:p>
            <a:endParaRPr lang="fr-FR"/>
          </a:p>
        </p:txBody>
      </p:sp>
      <p:sp>
        <p:nvSpPr>
          <p:cNvPr id="31758" name="Line 14"/>
          <p:cNvSpPr>
            <a:spLocks noChangeShapeType="1"/>
          </p:cNvSpPr>
          <p:nvPr/>
        </p:nvSpPr>
        <p:spPr bwMode="auto">
          <a:xfrm flipV="1">
            <a:off x="2611438" y="5070475"/>
            <a:ext cx="1403350" cy="0"/>
          </a:xfrm>
          <a:prstGeom prst="line">
            <a:avLst/>
          </a:prstGeom>
          <a:noFill/>
          <a:ln w="9525">
            <a:solidFill>
              <a:srgbClr val="000000"/>
            </a:solidFill>
            <a:round/>
            <a:headEnd/>
            <a:tailEnd type="triangle" w="med" len="med"/>
          </a:ln>
        </p:spPr>
        <p:txBody>
          <a:bodyPr/>
          <a:lstStyle/>
          <a:p>
            <a:endParaRPr lang="fr-FR"/>
          </a:p>
        </p:txBody>
      </p:sp>
      <p:sp>
        <p:nvSpPr>
          <p:cNvPr id="31759" name="Line 15"/>
          <p:cNvSpPr>
            <a:spLocks noChangeShapeType="1"/>
          </p:cNvSpPr>
          <p:nvPr/>
        </p:nvSpPr>
        <p:spPr bwMode="auto">
          <a:xfrm flipH="1">
            <a:off x="5583238" y="642938"/>
            <a:ext cx="165100" cy="1638300"/>
          </a:xfrm>
          <a:prstGeom prst="line">
            <a:avLst/>
          </a:prstGeom>
          <a:noFill/>
          <a:ln w="9525">
            <a:solidFill>
              <a:srgbClr val="000000"/>
            </a:solidFill>
            <a:round/>
            <a:headEnd/>
            <a:tailEnd type="triangle" w="med" len="med"/>
          </a:ln>
        </p:spPr>
        <p:txBody>
          <a:bodyPr/>
          <a:lstStyle/>
          <a:p>
            <a:endParaRPr lang="fr-FR"/>
          </a:p>
        </p:txBody>
      </p:sp>
      <p:sp>
        <p:nvSpPr>
          <p:cNvPr id="31760" name="Line 16"/>
          <p:cNvSpPr>
            <a:spLocks noChangeShapeType="1"/>
          </p:cNvSpPr>
          <p:nvPr/>
        </p:nvSpPr>
        <p:spPr bwMode="auto">
          <a:xfrm>
            <a:off x="3684588" y="642938"/>
            <a:ext cx="908050" cy="1336675"/>
          </a:xfrm>
          <a:prstGeom prst="line">
            <a:avLst/>
          </a:prstGeom>
          <a:noFill/>
          <a:ln w="9525">
            <a:solidFill>
              <a:srgbClr val="000000"/>
            </a:solidFill>
            <a:round/>
            <a:headEnd/>
            <a:tailEnd type="triangle" w="med" len="med"/>
          </a:ln>
        </p:spPr>
        <p:txBody>
          <a:bodyPr/>
          <a:lstStyle/>
          <a:p>
            <a:endParaRPr lang="fr-FR"/>
          </a:p>
        </p:txBody>
      </p:sp>
      <p:sp>
        <p:nvSpPr>
          <p:cNvPr id="31761" name="Line 17"/>
          <p:cNvSpPr>
            <a:spLocks noChangeShapeType="1"/>
          </p:cNvSpPr>
          <p:nvPr/>
        </p:nvSpPr>
        <p:spPr bwMode="auto">
          <a:xfrm flipV="1">
            <a:off x="2627313" y="3573463"/>
            <a:ext cx="1439862" cy="685800"/>
          </a:xfrm>
          <a:prstGeom prst="line">
            <a:avLst/>
          </a:prstGeom>
          <a:noFill/>
          <a:ln w="9525">
            <a:solidFill>
              <a:srgbClr val="000000"/>
            </a:solidFill>
            <a:round/>
            <a:headEnd/>
            <a:tailEnd type="triangle" w="med" len="med"/>
          </a:ln>
        </p:spPr>
        <p:txBody>
          <a:bodyPr/>
          <a:lstStyle/>
          <a:p>
            <a:endParaRPr lang="fr-FR"/>
          </a:p>
        </p:txBody>
      </p:sp>
      <p:sp>
        <p:nvSpPr>
          <p:cNvPr id="31762" name="Line 18"/>
          <p:cNvSpPr>
            <a:spLocks noChangeShapeType="1"/>
          </p:cNvSpPr>
          <p:nvPr/>
        </p:nvSpPr>
        <p:spPr bwMode="auto">
          <a:xfrm>
            <a:off x="2411413" y="3357563"/>
            <a:ext cx="2160587" cy="0"/>
          </a:xfrm>
          <a:prstGeom prst="line">
            <a:avLst/>
          </a:prstGeom>
          <a:noFill/>
          <a:ln w="9525">
            <a:solidFill>
              <a:srgbClr val="000000"/>
            </a:solidFill>
            <a:round/>
            <a:headEnd/>
            <a:tailEnd type="triangle" w="med" len="med"/>
          </a:ln>
        </p:spPr>
        <p:txBody>
          <a:bodyPr/>
          <a:lstStyle/>
          <a:p>
            <a:endParaRPr lang="fr-FR"/>
          </a:p>
        </p:txBody>
      </p:sp>
      <p:sp>
        <p:nvSpPr>
          <p:cNvPr id="31828" name="Text Box 84"/>
          <p:cNvSpPr txBox="1">
            <a:spLocks noChangeArrowheads="1"/>
          </p:cNvSpPr>
          <p:nvPr/>
        </p:nvSpPr>
        <p:spPr bwMode="auto">
          <a:xfrm>
            <a:off x="6443663" y="4437063"/>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bielle</a:t>
            </a:r>
            <a:endParaRPr lang="fr-FR"/>
          </a:p>
        </p:txBody>
      </p:sp>
      <p:sp>
        <p:nvSpPr>
          <p:cNvPr id="31829" name="Text Box 85"/>
          <p:cNvSpPr txBox="1">
            <a:spLocks noChangeArrowheads="1"/>
          </p:cNvSpPr>
          <p:nvPr/>
        </p:nvSpPr>
        <p:spPr bwMode="auto">
          <a:xfrm>
            <a:off x="1116013" y="4868863"/>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vilebrequin</a:t>
            </a:r>
            <a:endParaRPr lang="fr-FR"/>
          </a:p>
        </p:txBody>
      </p:sp>
      <p:sp>
        <p:nvSpPr>
          <p:cNvPr id="31830" name="Text Box 86"/>
          <p:cNvSpPr txBox="1">
            <a:spLocks noChangeArrowheads="1"/>
          </p:cNvSpPr>
          <p:nvPr/>
        </p:nvSpPr>
        <p:spPr bwMode="auto">
          <a:xfrm>
            <a:off x="971550" y="4076700"/>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Bloc-moteur</a:t>
            </a:r>
            <a:endParaRPr lang="fr-FR"/>
          </a:p>
        </p:txBody>
      </p:sp>
      <p:sp>
        <p:nvSpPr>
          <p:cNvPr id="31831" name="Text Box 87"/>
          <p:cNvSpPr txBox="1">
            <a:spLocks noChangeArrowheads="1"/>
          </p:cNvSpPr>
          <p:nvPr/>
        </p:nvSpPr>
        <p:spPr bwMode="auto">
          <a:xfrm>
            <a:off x="6516688" y="3716338"/>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cylindre</a:t>
            </a:r>
            <a:endParaRPr lang="fr-FR"/>
          </a:p>
        </p:txBody>
      </p:sp>
      <p:sp>
        <p:nvSpPr>
          <p:cNvPr id="31832" name="Text Box 88"/>
          <p:cNvSpPr txBox="1">
            <a:spLocks noChangeArrowheads="1"/>
          </p:cNvSpPr>
          <p:nvPr/>
        </p:nvSpPr>
        <p:spPr bwMode="auto">
          <a:xfrm>
            <a:off x="1042988" y="3141663"/>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piston</a:t>
            </a:r>
            <a:endParaRPr lang="fr-FR"/>
          </a:p>
        </p:txBody>
      </p:sp>
      <p:sp>
        <p:nvSpPr>
          <p:cNvPr id="31833" name="Text Box 89"/>
          <p:cNvSpPr txBox="1">
            <a:spLocks noChangeArrowheads="1"/>
          </p:cNvSpPr>
          <p:nvPr/>
        </p:nvSpPr>
        <p:spPr bwMode="auto">
          <a:xfrm>
            <a:off x="1116013" y="2420938"/>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Soupapes d’admission</a:t>
            </a:r>
            <a:endParaRPr lang="fr-FR"/>
          </a:p>
        </p:txBody>
      </p:sp>
      <p:sp>
        <p:nvSpPr>
          <p:cNvPr id="31834" name="Text Box 90"/>
          <p:cNvSpPr txBox="1">
            <a:spLocks noChangeArrowheads="1"/>
          </p:cNvSpPr>
          <p:nvPr/>
        </p:nvSpPr>
        <p:spPr bwMode="auto">
          <a:xfrm>
            <a:off x="6588125" y="1773238"/>
            <a:ext cx="1743075" cy="53975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Soupapes d’échappement</a:t>
            </a:r>
            <a:endParaRPr lang="fr-FR"/>
          </a:p>
        </p:txBody>
      </p:sp>
      <p:sp>
        <p:nvSpPr>
          <p:cNvPr id="31835" name="Text Box 91"/>
          <p:cNvSpPr txBox="1">
            <a:spLocks noChangeArrowheads="1"/>
          </p:cNvSpPr>
          <p:nvPr/>
        </p:nvSpPr>
        <p:spPr bwMode="auto">
          <a:xfrm>
            <a:off x="6516688" y="2924175"/>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Tubulure d’échappement</a:t>
            </a:r>
            <a:endParaRPr lang="fr-FR"/>
          </a:p>
        </p:txBody>
      </p:sp>
      <p:sp>
        <p:nvSpPr>
          <p:cNvPr id="31836" name="Text Box 92"/>
          <p:cNvSpPr txBox="1">
            <a:spLocks noChangeArrowheads="1"/>
          </p:cNvSpPr>
          <p:nvPr/>
        </p:nvSpPr>
        <p:spPr bwMode="auto">
          <a:xfrm>
            <a:off x="1187450" y="1557338"/>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Tubulure d’admission</a:t>
            </a:r>
            <a:endParaRPr lang="fr-FR"/>
          </a:p>
        </p:txBody>
      </p:sp>
      <p:sp>
        <p:nvSpPr>
          <p:cNvPr id="31837" name="Text Box 93"/>
          <p:cNvSpPr txBox="1">
            <a:spLocks noChangeArrowheads="1"/>
          </p:cNvSpPr>
          <p:nvPr/>
        </p:nvSpPr>
        <p:spPr bwMode="auto">
          <a:xfrm>
            <a:off x="2771775" y="333375"/>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Arbre à cames admission</a:t>
            </a:r>
            <a:endParaRPr lang="fr-FR"/>
          </a:p>
        </p:txBody>
      </p:sp>
      <p:sp>
        <p:nvSpPr>
          <p:cNvPr id="31838" name="Text Box 94"/>
          <p:cNvSpPr txBox="1">
            <a:spLocks noChangeArrowheads="1"/>
          </p:cNvSpPr>
          <p:nvPr/>
        </p:nvSpPr>
        <p:spPr bwMode="auto">
          <a:xfrm>
            <a:off x="5508625" y="333375"/>
            <a:ext cx="2093913"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Arbre à cames échappement</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8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8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8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8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8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8" grpId="0" animBg="1"/>
      <p:bldP spid="31829" grpId="0" animBg="1"/>
      <p:bldP spid="31830" grpId="0" animBg="1"/>
      <p:bldP spid="31831" grpId="0" animBg="1"/>
      <p:bldP spid="31832" grpId="0" animBg="1"/>
      <p:bldP spid="31833" grpId="0" animBg="1"/>
      <p:bldP spid="31834" grpId="0" animBg="1"/>
      <p:bldP spid="31835" grpId="0" animBg="1"/>
      <p:bldP spid="31836" grpId="0" animBg="1"/>
      <p:bldP spid="31837" grpId="0" animBg="1"/>
      <p:bldP spid="318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p:cNvPicPr>
            <a:picLocks noChangeAspect="1" noChangeArrowheads="1"/>
          </p:cNvPicPr>
          <p:nvPr/>
        </p:nvPicPr>
        <p:blipFill>
          <a:blip r:embed="rId2" cstate="print"/>
          <a:srcRect/>
          <a:stretch>
            <a:fillRect/>
          </a:stretch>
        </p:blipFill>
        <p:spPr bwMode="auto">
          <a:xfrm>
            <a:off x="3189288" y="1844675"/>
            <a:ext cx="2878137" cy="2974975"/>
          </a:xfrm>
          <a:prstGeom prst="rect">
            <a:avLst/>
          </a:prstGeom>
          <a:noFill/>
          <a:ln w="9525">
            <a:noFill/>
            <a:miter lim="800000"/>
            <a:headEnd/>
            <a:tailEnd/>
          </a:ln>
        </p:spPr>
      </p:pic>
      <p:sp>
        <p:nvSpPr>
          <p:cNvPr id="33800" name="Line 8"/>
          <p:cNvSpPr>
            <a:spLocks noChangeShapeType="1"/>
          </p:cNvSpPr>
          <p:nvPr/>
        </p:nvSpPr>
        <p:spPr bwMode="auto">
          <a:xfrm>
            <a:off x="3073400" y="2740025"/>
            <a:ext cx="873125" cy="317500"/>
          </a:xfrm>
          <a:prstGeom prst="line">
            <a:avLst/>
          </a:prstGeom>
          <a:noFill/>
          <a:ln w="9525">
            <a:solidFill>
              <a:srgbClr val="000000"/>
            </a:solidFill>
            <a:round/>
            <a:headEnd/>
            <a:tailEnd type="triangle" w="med" len="med"/>
          </a:ln>
        </p:spPr>
        <p:txBody>
          <a:bodyPr/>
          <a:lstStyle/>
          <a:p>
            <a:endParaRPr lang="fr-FR"/>
          </a:p>
        </p:txBody>
      </p:sp>
      <p:sp>
        <p:nvSpPr>
          <p:cNvPr id="33801" name="Line 9"/>
          <p:cNvSpPr>
            <a:spLocks noChangeShapeType="1"/>
          </p:cNvSpPr>
          <p:nvPr/>
        </p:nvSpPr>
        <p:spPr bwMode="auto">
          <a:xfrm>
            <a:off x="3157538" y="3597275"/>
            <a:ext cx="703262" cy="149225"/>
          </a:xfrm>
          <a:prstGeom prst="line">
            <a:avLst/>
          </a:prstGeom>
          <a:noFill/>
          <a:ln w="9525">
            <a:solidFill>
              <a:srgbClr val="000000"/>
            </a:solidFill>
            <a:round/>
            <a:headEnd/>
            <a:tailEnd type="triangle" w="med" len="med"/>
          </a:ln>
        </p:spPr>
        <p:txBody>
          <a:bodyPr/>
          <a:lstStyle/>
          <a:p>
            <a:endParaRPr lang="fr-FR"/>
          </a:p>
        </p:txBody>
      </p:sp>
      <p:sp>
        <p:nvSpPr>
          <p:cNvPr id="33802" name="Line 10"/>
          <p:cNvSpPr>
            <a:spLocks noChangeShapeType="1"/>
          </p:cNvSpPr>
          <p:nvPr/>
        </p:nvSpPr>
        <p:spPr bwMode="auto">
          <a:xfrm flipH="1">
            <a:off x="5459413" y="3176588"/>
            <a:ext cx="911225" cy="165100"/>
          </a:xfrm>
          <a:prstGeom prst="line">
            <a:avLst/>
          </a:prstGeom>
          <a:noFill/>
          <a:ln w="9525">
            <a:solidFill>
              <a:srgbClr val="000000"/>
            </a:solidFill>
            <a:round/>
            <a:headEnd/>
            <a:tailEnd type="triangle" w="med" len="med"/>
          </a:ln>
        </p:spPr>
        <p:txBody>
          <a:bodyPr/>
          <a:lstStyle/>
          <a:p>
            <a:endParaRPr lang="fr-FR"/>
          </a:p>
        </p:txBody>
      </p:sp>
      <p:sp>
        <p:nvSpPr>
          <p:cNvPr id="33803" name="Line 11"/>
          <p:cNvSpPr>
            <a:spLocks noChangeShapeType="1"/>
          </p:cNvSpPr>
          <p:nvPr/>
        </p:nvSpPr>
        <p:spPr bwMode="auto">
          <a:xfrm flipH="1">
            <a:off x="5634038" y="2049463"/>
            <a:ext cx="660400" cy="79375"/>
          </a:xfrm>
          <a:prstGeom prst="line">
            <a:avLst/>
          </a:prstGeom>
          <a:noFill/>
          <a:ln w="9525">
            <a:solidFill>
              <a:srgbClr val="000000"/>
            </a:solidFill>
            <a:round/>
            <a:headEnd/>
            <a:tailEnd type="triangle" w="med" len="med"/>
          </a:ln>
        </p:spPr>
        <p:txBody>
          <a:bodyPr/>
          <a:lstStyle/>
          <a:p>
            <a:endParaRPr lang="fr-FR"/>
          </a:p>
        </p:txBody>
      </p:sp>
      <p:sp>
        <p:nvSpPr>
          <p:cNvPr id="33804" name="Line 12"/>
          <p:cNvSpPr>
            <a:spLocks noChangeShapeType="1"/>
          </p:cNvSpPr>
          <p:nvPr/>
        </p:nvSpPr>
        <p:spPr bwMode="auto">
          <a:xfrm flipV="1">
            <a:off x="2992438" y="4368800"/>
            <a:ext cx="577850" cy="0"/>
          </a:xfrm>
          <a:prstGeom prst="line">
            <a:avLst/>
          </a:prstGeom>
          <a:noFill/>
          <a:ln w="9525">
            <a:solidFill>
              <a:srgbClr val="000000"/>
            </a:solidFill>
            <a:round/>
            <a:headEnd/>
            <a:tailEnd type="triangle" w="med" len="med"/>
          </a:ln>
        </p:spPr>
        <p:txBody>
          <a:bodyPr/>
          <a:lstStyle/>
          <a:p>
            <a:endParaRPr lang="fr-FR"/>
          </a:p>
        </p:txBody>
      </p:sp>
      <p:sp>
        <p:nvSpPr>
          <p:cNvPr id="33805" name="Text Box 13"/>
          <p:cNvSpPr txBox="1">
            <a:spLocks noChangeArrowheads="1"/>
          </p:cNvSpPr>
          <p:nvPr/>
        </p:nvSpPr>
        <p:spPr bwMode="auto">
          <a:xfrm>
            <a:off x="6372225" y="2997200"/>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piston</a:t>
            </a:r>
            <a:endParaRPr lang="fr-FR"/>
          </a:p>
        </p:txBody>
      </p:sp>
      <p:sp>
        <p:nvSpPr>
          <p:cNvPr id="33806" name="Text Box 14"/>
          <p:cNvSpPr txBox="1">
            <a:spLocks noChangeArrowheads="1"/>
          </p:cNvSpPr>
          <p:nvPr/>
        </p:nvSpPr>
        <p:spPr bwMode="auto">
          <a:xfrm>
            <a:off x="1476375" y="3429000"/>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bielle</a:t>
            </a:r>
            <a:endParaRPr lang="fr-FR"/>
          </a:p>
        </p:txBody>
      </p:sp>
      <p:sp>
        <p:nvSpPr>
          <p:cNvPr id="33807" name="Text Box 15"/>
          <p:cNvSpPr txBox="1">
            <a:spLocks noChangeArrowheads="1"/>
          </p:cNvSpPr>
          <p:nvPr/>
        </p:nvSpPr>
        <p:spPr bwMode="auto">
          <a:xfrm>
            <a:off x="1258888" y="4221163"/>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vilebrequin</a:t>
            </a:r>
            <a:endParaRPr lang="fr-FR"/>
          </a:p>
        </p:txBody>
      </p:sp>
      <p:sp>
        <p:nvSpPr>
          <p:cNvPr id="33808" name="Text Box 16"/>
          <p:cNvSpPr txBox="1">
            <a:spLocks noChangeArrowheads="1"/>
          </p:cNvSpPr>
          <p:nvPr/>
        </p:nvSpPr>
        <p:spPr bwMode="auto">
          <a:xfrm>
            <a:off x="1331913" y="2492375"/>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Soupapes </a:t>
            </a:r>
            <a:endParaRPr lang="fr-FR"/>
          </a:p>
        </p:txBody>
      </p:sp>
      <p:sp>
        <p:nvSpPr>
          <p:cNvPr id="33809" name="Text Box 17"/>
          <p:cNvSpPr txBox="1">
            <a:spLocks noChangeArrowheads="1"/>
          </p:cNvSpPr>
          <p:nvPr/>
        </p:nvSpPr>
        <p:spPr bwMode="auto">
          <a:xfrm>
            <a:off x="6300788" y="1916113"/>
            <a:ext cx="2093912"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Arbre à cames </a:t>
            </a:r>
            <a:endParaRPr lang="fr-FR"/>
          </a:p>
        </p:txBody>
      </p:sp>
      <p:sp>
        <p:nvSpPr>
          <p:cNvPr id="33810" name="Line 18"/>
          <p:cNvSpPr>
            <a:spLocks noChangeShapeType="1"/>
          </p:cNvSpPr>
          <p:nvPr/>
        </p:nvSpPr>
        <p:spPr bwMode="auto">
          <a:xfrm flipH="1">
            <a:off x="5910263" y="2049463"/>
            <a:ext cx="384175" cy="339725"/>
          </a:xfrm>
          <a:prstGeom prst="line">
            <a:avLst/>
          </a:prstGeom>
          <a:noFill/>
          <a:ln w="9525">
            <a:solidFill>
              <a:srgbClr val="000000"/>
            </a:solidFill>
            <a:round/>
            <a:headEnd/>
            <a:tailEnd type="triangle" w="med" len="med"/>
          </a:ln>
        </p:spPr>
        <p:txBody>
          <a:bodyPr/>
          <a:lstStyle/>
          <a:p>
            <a:endParaRPr lang="fr-FR"/>
          </a:p>
        </p:txBody>
      </p:sp>
      <p:sp>
        <p:nvSpPr>
          <p:cNvPr id="16"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P spid="33806" grpId="0" animBg="1"/>
      <p:bldP spid="33807" grpId="0" animBg="1"/>
      <p:bldP spid="33808" grpId="0" animBg="1"/>
      <p:bldP spid="338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cstate="print"/>
          <a:srcRect/>
          <a:stretch>
            <a:fillRect/>
          </a:stretch>
        </p:blipFill>
        <p:spPr bwMode="auto">
          <a:xfrm>
            <a:off x="1258888" y="4076700"/>
            <a:ext cx="2501900" cy="1397000"/>
          </a:xfrm>
          <a:prstGeom prst="rect">
            <a:avLst/>
          </a:prstGeom>
          <a:noFill/>
          <a:ln w="9525">
            <a:noFill/>
            <a:miter lim="800000"/>
            <a:headEnd/>
            <a:tailEnd/>
          </a:ln>
        </p:spPr>
      </p:pic>
      <p:pic>
        <p:nvPicPr>
          <p:cNvPr id="34825" name="Picture 9" descr="moteurgn"/>
          <p:cNvPicPr>
            <a:picLocks noChangeAspect="1" noChangeArrowheads="1"/>
          </p:cNvPicPr>
          <p:nvPr/>
        </p:nvPicPr>
        <p:blipFill>
          <a:blip r:embed="rId3" cstate="print"/>
          <a:srcRect/>
          <a:stretch>
            <a:fillRect/>
          </a:stretch>
        </p:blipFill>
        <p:spPr bwMode="auto">
          <a:xfrm>
            <a:off x="5795963" y="333375"/>
            <a:ext cx="2295525" cy="2447925"/>
          </a:xfrm>
          <a:prstGeom prst="rect">
            <a:avLst/>
          </a:prstGeom>
          <a:noFill/>
          <a:ln w="9525">
            <a:noFill/>
            <a:miter lim="800000"/>
            <a:headEnd/>
            <a:tailEnd/>
          </a:ln>
        </p:spPr>
      </p:pic>
      <p:sp>
        <p:nvSpPr>
          <p:cNvPr id="34829" name="Rectangle 13"/>
          <p:cNvSpPr>
            <a:spLocks noChangeArrowheads="1"/>
          </p:cNvSpPr>
          <p:nvPr/>
        </p:nvSpPr>
        <p:spPr bwMode="auto">
          <a:xfrm>
            <a:off x="539750" y="1125538"/>
            <a:ext cx="1123950" cy="366712"/>
          </a:xfrm>
          <a:prstGeom prst="rect">
            <a:avLst/>
          </a:prstGeom>
          <a:noFill/>
          <a:ln w="9525">
            <a:noFill/>
            <a:miter lim="800000"/>
            <a:headEnd/>
            <a:tailEnd/>
          </a:ln>
          <a:effectLst/>
        </p:spPr>
        <p:txBody>
          <a:bodyPr wrap="none" anchor="ctr">
            <a:spAutoFit/>
          </a:bodyPr>
          <a:lstStyle/>
          <a:p>
            <a:pPr algn="just"/>
            <a:r>
              <a:rPr lang="fr-FR"/>
              <a:t>Fonction:</a:t>
            </a:r>
          </a:p>
        </p:txBody>
      </p:sp>
      <p:sp>
        <p:nvSpPr>
          <p:cNvPr id="34830" name="Rectangle 14"/>
          <p:cNvSpPr>
            <a:spLocks noChangeArrowheads="1"/>
          </p:cNvSpPr>
          <p:nvPr/>
        </p:nvSpPr>
        <p:spPr bwMode="auto">
          <a:xfrm>
            <a:off x="539750" y="1838325"/>
            <a:ext cx="5264150" cy="915988"/>
          </a:xfrm>
          <a:prstGeom prst="rect">
            <a:avLst/>
          </a:prstGeom>
          <a:noFill/>
          <a:ln w="9525">
            <a:noFill/>
            <a:miter lim="800000"/>
            <a:headEnd/>
            <a:tailEnd/>
          </a:ln>
          <a:effectLst/>
        </p:spPr>
        <p:txBody>
          <a:bodyPr wrap="none" anchor="ctr">
            <a:spAutoFit/>
          </a:bodyPr>
          <a:lstStyle/>
          <a:p>
            <a:pPr algn="just">
              <a:buFontTx/>
              <a:buChar char="-"/>
            </a:pPr>
            <a:r>
              <a:rPr lang="fr-FR">
                <a:solidFill>
                  <a:schemeClr val="hlink"/>
                </a:solidFill>
              </a:rPr>
              <a:t> Assure le guidage des pistons</a:t>
            </a:r>
          </a:p>
          <a:p>
            <a:pPr algn="just">
              <a:buFontTx/>
              <a:buChar char="-"/>
            </a:pPr>
            <a:r>
              <a:rPr lang="fr-FR">
                <a:solidFill>
                  <a:schemeClr val="hlink"/>
                </a:solidFill>
              </a:rPr>
              <a:t> Supporte le vilebrequin</a:t>
            </a:r>
          </a:p>
          <a:p>
            <a:pPr algn="just">
              <a:buFontTx/>
              <a:buChar char="-"/>
            </a:pPr>
            <a:r>
              <a:rPr lang="fr-FR">
                <a:solidFill>
                  <a:schemeClr val="hlink"/>
                </a:solidFill>
              </a:rPr>
              <a:t> Assure (avec la culasse ) l’étanchéité du cylindre</a:t>
            </a:r>
          </a:p>
        </p:txBody>
      </p:sp>
      <p:sp>
        <p:nvSpPr>
          <p:cNvPr id="34831"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a:latin typeface="Calibri" pitchFamily="34" charset="0"/>
              </a:rPr>
              <a:t>Le bloc moteur:</a:t>
            </a:r>
            <a:endParaRPr lang="fr-FR">
              <a:latin typeface="Calibri" pitchFamily="34" charset="0"/>
            </a:endParaRPr>
          </a:p>
        </p:txBody>
      </p:sp>
      <p:sp>
        <p:nvSpPr>
          <p:cNvPr id="34833" name="Rectangle 17"/>
          <p:cNvSpPr>
            <a:spLocks noChangeArrowheads="1"/>
          </p:cNvSpPr>
          <p:nvPr/>
        </p:nvSpPr>
        <p:spPr bwMode="auto">
          <a:xfrm>
            <a:off x="3995738" y="4581525"/>
            <a:ext cx="4908550" cy="915988"/>
          </a:xfrm>
          <a:prstGeom prst="rect">
            <a:avLst/>
          </a:prstGeom>
          <a:noFill/>
          <a:ln w="9525">
            <a:noFill/>
            <a:miter lim="800000"/>
            <a:headEnd/>
            <a:tailEnd/>
          </a:ln>
          <a:effectLst/>
        </p:spPr>
        <p:txBody>
          <a:bodyPr wrap="none" anchor="ctr">
            <a:spAutoFit/>
          </a:bodyPr>
          <a:lstStyle/>
          <a:p>
            <a:pPr algn="just"/>
            <a:r>
              <a:rPr lang="fr-FR">
                <a:solidFill>
                  <a:schemeClr val="hlink"/>
                </a:solidFill>
              </a:rPr>
              <a:t>Les perçages autour des cylindres permettent </a:t>
            </a:r>
          </a:p>
          <a:p>
            <a:pPr algn="just"/>
            <a:r>
              <a:rPr lang="fr-FR">
                <a:solidFill>
                  <a:schemeClr val="hlink"/>
                </a:solidFill>
              </a:rPr>
              <a:t>le passage du liquide de refroidissement et de </a:t>
            </a:r>
          </a:p>
          <a:p>
            <a:pPr algn="just"/>
            <a:r>
              <a:rPr lang="fr-FR">
                <a:solidFill>
                  <a:schemeClr val="hlink"/>
                </a:solidFill>
              </a:rPr>
              <a:t>l’huile entre le bas et le haut moteur.</a:t>
            </a:r>
          </a:p>
        </p:txBody>
      </p:sp>
      <p:sp>
        <p:nvSpPr>
          <p:cNvPr id="10"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p:bldP spid="348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124075" y="2058988"/>
            <a:ext cx="1314450" cy="1517650"/>
          </a:xfrm>
          <a:prstGeom prst="rect">
            <a:avLst/>
          </a:prstGeom>
          <a:noFill/>
          <a:ln w="9525">
            <a:noFill/>
            <a:miter lim="800000"/>
            <a:headEnd/>
            <a:tailEnd/>
          </a:ln>
        </p:spPr>
      </p:pic>
      <p:sp>
        <p:nvSpPr>
          <p:cNvPr id="54277" name="Rectangle 5"/>
          <p:cNvSpPr>
            <a:spLocks noChangeArrowheads="1"/>
          </p:cNvSpPr>
          <p:nvPr/>
        </p:nvSpPr>
        <p:spPr bwMode="auto">
          <a:xfrm>
            <a:off x="539750" y="852488"/>
            <a:ext cx="7092950" cy="915987"/>
          </a:xfrm>
          <a:prstGeom prst="rect">
            <a:avLst/>
          </a:prstGeom>
          <a:noFill/>
          <a:ln w="9525">
            <a:noFill/>
            <a:miter lim="800000"/>
            <a:headEnd/>
            <a:tailEnd/>
          </a:ln>
          <a:effectLst/>
        </p:spPr>
        <p:txBody>
          <a:bodyPr wrap="none" anchor="ctr">
            <a:spAutoFit/>
          </a:bodyPr>
          <a:lstStyle/>
          <a:p>
            <a:pPr algn="just"/>
            <a:r>
              <a:rPr lang="fr-FR"/>
              <a:t>Particularités:</a:t>
            </a:r>
          </a:p>
          <a:p>
            <a:pPr algn="just"/>
            <a:r>
              <a:rPr lang="fr-FR"/>
              <a:t>Les chemises. Elles constituent le cylindre dans lequel va monter et </a:t>
            </a:r>
          </a:p>
          <a:p>
            <a:pPr algn="just"/>
            <a:r>
              <a:rPr lang="fr-FR"/>
              <a:t>descendre le piston. Elles peuvent être :</a:t>
            </a:r>
          </a:p>
        </p:txBody>
      </p:sp>
      <p:sp>
        <p:nvSpPr>
          <p:cNvPr id="54278"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a:latin typeface="Calibri" pitchFamily="34" charset="0"/>
              </a:rPr>
              <a:t>Le bloc moteur:</a:t>
            </a:r>
            <a:endParaRPr lang="fr-FR">
              <a:latin typeface="Calibri" pitchFamily="34" charset="0"/>
            </a:endParaRPr>
          </a:p>
        </p:txBody>
      </p:sp>
      <p:sp>
        <p:nvSpPr>
          <p:cNvPr id="54279" name="Rectangle 7"/>
          <p:cNvSpPr>
            <a:spLocks noChangeArrowheads="1"/>
          </p:cNvSpPr>
          <p:nvPr/>
        </p:nvSpPr>
        <p:spPr bwMode="auto">
          <a:xfrm>
            <a:off x="5036199" y="2559735"/>
            <a:ext cx="3608681" cy="646331"/>
          </a:xfrm>
          <a:prstGeom prst="rect">
            <a:avLst/>
          </a:prstGeom>
          <a:noFill/>
          <a:ln w="9525">
            <a:noFill/>
            <a:miter lim="800000"/>
            <a:headEnd/>
            <a:tailEnd/>
          </a:ln>
          <a:effectLst/>
        </p:spPr>
        <p:txBody>
          <a:bodyPr wrap="none" anchor="ctr">
            <a:spAutoFit/>
          </a:bodyPr>
          <a:lstStyle/>
          <a:p>
            <a:pPr algn="ctr"/>
            <a:r>
              <a:rPr lang="fr-FR" dirty="0">
                <a:solidFill>
                  <a:schemeClr val="hlink"/>
                </a:solidFill>
              </a:rPr>
              <a:t>Humides: en contact direct </a:t>
            </a:r>
          </a:p>
          <a:p>
            <a:pPr algn="ctr"/>
            <a:r>
              <a:rPr lang="fr-FR" dirty="0">
                <a:solidFill>
                  <a:schemeClr val="hlink"/>
                </a:solidFill>
              </a:rPr>
              <a:t>avec le </a:t>
            </a:r>
            <a:r>
              <a:rPr lang="fr-FR" dirty="0" smtClean="0">
                <a:solidFill>
                  <a:schemeClr val="hlink"/>
                </a:solidFill>
              </a:rPr>
              <a:t>liquide de refroidissement</a:t>
            </a:r>
            <a:endParaRPr lang="fr-FR" dirty="0">
              <a:solidFill>
                <a:schemeClr val="hlink"/>
              </a:solidFill>
            </a:endParaRPr>
          </a:p>
        </p:txBody>
      </p:sp>
      <p:pic>
        <p:nvPicPr>
          <p:cNvPr id="54280" name="Picture 8"/>
          <p:cNvPicPr>
            <a:picLocks noChangeAspect="1" noChangeArrowheads="1"/>
          </p:cNvPicPr>
          <p:nvPr/>
        </p:nvPicPr>
        <p:blipFill>
          <a:blip r:embed="rId3" cstate="print"/>
          <a:srcRect/>
          <a:stretch>
            <a:fillRect/>
          </a:stretch>
        </p:blipFill>
        <p:spPr bwMode="auto">
          <a:xfrm>
            <a:off x="3635375" y="2130425"/>
            <a:ext cx="1203325" cy="1201738"/>
          </a:xfrm>
          <a:prstGeom prst="rect">
            <a:avLst/>
          </a:prstGeom>
          <a:noFill/>
          <a:ln w="9525">
            <a:noFill/>
            <a:miter lim="800000"/>
            <a:headEnd/>
            <a:tailEnd/>
          </a:ln>
        </p:spPr>
      </p:pic>
      <p:pic>
        <p:nvPicPr>
          <p:cNvPr id="54281" name="Picture 9"/>
          <p:cNvPicPr>
            <a:picLocks noChangeAspect="1" noChangeArrowheads="1"/>
          </p:cNvPicPr>
          <p:nvPr/>
        </p:nvPicPr>
        <p:blipFill>
          <a:blip r:embed="rId4" cstate="print"/>
          <a:srcRect/>
          <a:stretch>
            <a:fillRect/>
          </a:stretch>
        </p:blipFill>
        <p:spPr bwMode="auto">
          <a:xfrm>
            <a:off x="827088" y="1770063"/>
            <a:ext cx="1314450" cy="1517650"/>
          </a:xfrm>
          <a:prstGeom prst="rect">
            <a:avLst/>
          </a:prstGeom>
          <a:noFill/>
          <a:ln w="9525">
            <a:noFill/>
            <a:miter lim="800000"/>
            <a:headEnd/>
            <a:tailEnd/>
          </a:ln>
        </p:spPr>
      </p:pic>
      <p:cxnSp>
        <p:nvCxnSpPr>
          <p:cNvPr id="54282" name="AutoShape 10"/>
          <p:cNvCxnSpPr>
            <a:cxnSpLocks noChangeShapeType="1"/>
          </p:cNvCxnSpPr>
          <p:nvPr/>
        </p:nvCxnSpPr>
        <p:spPr bwMode="auto">
          <a:xfrm>
            <a:off x="1619250" y="2706688"/>
            <a:ext cx="1349375" cy="31750"/>
          </a:xfrm>
          <a:prstGeom prst="straightConnector1">
            <a:avLst/>
          </a:prstGeom>
          <a:noFill/>
          <a:ln w="9525">
            <a:solidFill>
              <a:srgbClr val="000000"/>
            </a:solidFill>
            <a:round/>
            <a:headEnd/>
            <a:tailEnd type="triangle" w="med" len="med"/>
          </a:ln>
        </p:spPr>
      </p:cxnSp>
      <p:sp>
        <p:nvSpPr>
          <p:cNvPr id="54283" name="Rectangle 11"/>
          <p:cNvSpPr>
            <a:spLocks noChangeArrowheads="1"/>
          </p:cNvSpPr>
          <p:nvPr/>
        </p:nvSpPr>
        <p:spPr bwMode="auto">
          <a:xfrm>
            <a:off x="611188" y="1770063"/>
            <a:ext cx="8353425" cy="2017712"/>
          </a:xfrm>
          <a:prstGeom prst="rect">
            <a:avLst/>
          </a:prstGeom>
          <a:noFill/>
          <a:ln w="9525">
            <a:solidFill>
              <a:schemeClr val="tx1"/>
            </a:solidFill>
            <a:miter lim="800000"/>
            <a:headEnd/>
            <a:tailEnd/>
          </a:ln>
          <a:effectLst/>
        </p:spPr>
        <p:txBody>
          <a:bodyPr wrap="none" anchor="ctr"/>
          <a:lstStyle/>
          <a:p>
            <a:endParaRPr lang="fr-FR"/>
          </a:p>
        </p:txBody>
      </p:sp>
      <p:sp>
        <p:nvSpPr>
          <p:cNvPr id="54284" name="Rectangle 12"/>
          <p:cNvSpPr>
            <a:spLocks noChangeArrowheads="1"/>
          </p:cNvSpPr>
          <p:nvPr/>
        </p:nvSpPr>
        <p:spPr bwMode="auto">
          <a:xfrm>
            <a:off x="4067175" y="4435475"/>
            <a:ext cx="4667250" cy="915988"/>
          </a:xfrm>
          <a:prstGeom prst="rect">
            <a:avLst/>
          </a:prstGeom>
          <a:noFill/>
          <a:ln w="9525">
            <a:noFill/>
            <a:miter lim="800000"/>
            <a:headEnd/>
            <a:tailEnd/>
          </a:ln>
          <a:effectLst/>
        </p:spPr>
        <p:txBody>
          <a:bodyPr wrap="none" anchor="ctr">
            <a:spAutoFit/>
          </a:bodyPr>
          <a:lstStyle/>
          <a:p>
            <a:pPr algn="ctr"/>
            <a:r>
              <a:rPr lang="fr-FR">
                <a:solidFill>
                  <a:schemeClr val="hlink"/>
                </a:solidFill>
              </a:rPr>
              <a:t>Sèches: elles ne sont pas </a:t>
            </a:r>
          </a:p>
          <a:p>
            <a:pPr algn="ctr"/>
            <a:r>
              <a:rPr lang="fr-FR">
                <a:solidFill>
                  <a:schemeClr val="hlink"/>
                </a:solidFill>
              </a:rPr>
              <a:t>en contact avec le liquide.</a:t>
            </a:r>
          </a:p>
          <a:p>
            <a:pPr algn="ctr"/>
            <a:r>
              <a:rPr lang="fr-FR">
                <a:solidFill>
                  <a:schemeClr val="hlink"/>
                </a:solidFill>
              </a:rPr>
              <a:t>Les ailettes permettent de refroidir le moteur</a:t>
            </a:r>
          </a:p>
        </p:txBody>
      </p:sp>
      <p:sp>
        <p:nvSpPr>
          <p:cNvPr id="54285" name="Rectangle 13"/>
          <p:cNvSpPr>
            <a:spLocks noChangeArrowheads="1"/>
          </p:cNvSpPr>
          <p:nvPr/>
        </p:nvSpPr>
        <p:spPr bwMode="auto">
          <a:xfrm>
            <a:off x="611188" y="3859213"/>
            <a:ext cx="8353425" cy="2017712"/>
          </a:xfrm>
          <a:prstGeom prst="rect">
            <a:avLst/>
          </a:prstGeom>
          <a:noFill/>
          <a:ln w="9525">
            <a:solidFill>
              <a:schemeClr val="tx1"/>
            </a:solidFill>
            <a:miter lim="800000"/>
            <a:headEnd/>
            <a:tailEnd/>
          </a:ln>
          <a:effectLst/>
        </p:spPr>
        <p:txBody>
          <a:bodyPr wrap="none" anchor="ctr"/>
          <a:lstStyle/>
          <a:p>
            <a:endParaRPr lang="fr-FR"/>
          </a:p>
        </p:txBody>
      </p:sp>
      <p:pic>
        <p:nvPicPr>
          <p:cNvPr id="54286" name="Picture 14" descr="chemise refroit air rapportée"/>
          <p:cNvPicPr>
            <a:picLocks noChangeAspect="1" noChangeArrowheads="1"/>
          </p:cNvPicPr>
          <p:nvPr/>
        </p:nvPicPr>
        <p:blipFill>
          <a:blip r:embed="rId5" cstate="print">
            <a:clrChange>
              <a:clrFrom>
                <a:srgbClr val="F5FFFF"/>
              </a:clrFrom>
              <a:clrTo>
                <a:srgbClr val="F5FFFF">
                  <a:alpha val="0"/>
                </a:srgbClr>
              </a:clrTo>
            </a:clrChange>
          </a:blip>
          <a:srcRect/>
          <a:stretch>
            <a:fillRect/>
          </a:stretch>
        </p:blipFill>
        <p:spPr bwMode="auto">
          <a:xfrm>
            <a:off x="1035050" y="4219575"/>
            <a:ext cx="1270000" cy="1098550"/>
          </a:xfrm>
          <a:prstGeom prst="rect">
            <a:avLst/>
          </a:prstGeom>
          <a:noFill/>
          <a:ln w="9525">
            <a:noFill/>
            <a:miter lim="800000"/>
            <a:headEnd/>
            <a:tailEnd/>
          </a:ln>
        </p:spPr>
      </p:pic>
      <p:pic>
        <p:nvPicPr>
          <p:cNvPr id="54287" name="Picture 15"/>
          <p:cNvPicPr>
            <a:picLocks noChangeAspect="1" noChangeArrowheads="1"/>
          </p:cNvPicPr>
          <p:nvPr/>
        </p:nvPicPr>
        <p:blipFill>
          <a:blip r:embed="rId6" cstate="print"/>
          <a:srcRect/>
          <a:stretch>
            <a:fillRect/>
          </a:stretch>
        </p:blipFill>
        <p:spPr bwMode="auto">
          <a:xfrm>
            <a:off x="2484438" y="4219575"/>
            <a:ext cx="838200" cy="1098550"/>
          </a:xfrm>
          <a:prstGeom prst="rect">
            <a:avLst/>
          </a:prstGeom>
          <a:noFill/>
          <a:ln w="9525">
            <a:noFill/>
            <a:miter lim="800000"/>
            <a:headEnd/>
            <a:tailEnd/>
          </a:ln>
        </p:spPr>
      </p:pic>
      <p:cxnSp>
        <p:nvCxnSpPr>
          <p:cNvPr id="54288" name="AutoShape 16"/>
          <p:cNvCxnSpPr>
            <a:cxnSpLocks noChangeShapeType="1"/>
          </p:cNvCxnSpPr>
          <p:nvPr/>
        </p:nvCxnSpPr>
        <p:spPr bwMode="auto">
          <a:xfrm flipH="1" flipV="1">
            <a:off x="2195513" y="4435475"/>
            <a:ext cx="404812" cy="1009650"/>
          </a:xfrm>
          <a:prstGeom prst="straightConnector1">
            <a:avLst/>
          </a:prstGeom>
          <a:noFill/>
          <a:ln w="9525">
            <a:solidFill>
              <a:srgbClr val="000000"/>
            </a:solidFill>
            <a:round/>
            <a:headEnd/>
            <a:tailEnd type="triangle" w="med" len="med"/>
          </a:ln>
        </p:spPr>
      </p:cxnSp>
      <p:sp>
        <p:nvSpPr>
          <p:cNvPr id="54289" name="Text Box 17"/>
          <p:cNvSpPr txBox="1">
            <a:spLocks noChangeArrowheads="1"/>
          </p:cNvSpPr>
          <p:nvPr/>
        </p:nvSpPr>
        <p:spPr bwMode="auto">
          <a:xfrm>
            <a:off x="1908175" y="5372100"/>
            <a:ext cx="1744663" cy="295275"/>
          </a:xfrm>
          <a:prstGeom prst="rect">
            <a:avLst/>
          </a:prstGeom>
          <a:solidFill>
            <a:srgbClr val="FFFFFF"/>
          </a:solidFill>
          <a:ln w="9525">
            <a:noFill/>
            <a:miter lim="800000"/>
            <a:headEnd/>
            <a:tailEnd/>
          </a:ln>
        </p:spPr>
        <p:txBody>
          <a:bodyPr/>
          <a:lstStyle/>
          <a:p>
            <a:pPr algn="ctr"/>
            <a:r>
              <a:rPr lang="fr-FR">
                <a:solidFill>
                  <a:schemeClr val="hlink"/>
                </a:solidFill>
                <a:latin typeface="Times New Roman" pitchFamily="18" charset="0"/>
              </a:rPr>
              <a:t>ailettes</a:t>
            </a:r>
            <a:endParaRPr lang="fr-FR">
              <a:solidFill>
                <a:schemeClr val="hlink"/>
              </a:solidFill>
            </a:endParaRPr>
          </a:p>
        </p:txBody>
      </p:sp>
      <p:sp>
        <p:nvSpPr>
          <p:cNvPr id="54290" name="Rectangle 18"/>
          <p:cNvSpPr>
            <a:spLocks noChangeArrowheads="1"/>
          </p:cNvSpPr>
          <p:nvPr/>
        </p:nvSpPr>
        <p:spPr bwMode="auto">
          <a:xfrm>
            <a:off x="611188" y="5949950"/>
            <a:ext cx="5226050" cy="641350"/>
          </a:xfrm>
          <a:prstGeom prst="rect">
            <a:avLst/>
          </a:prstGeom>
          <a:noFill/>
          <a:ln w="9525">
            <a:noFill/>
            <a:miter lim="800000"/>
            <a:headEnd/>
            <a:tailEnd/>
          </a:ln>
          <a:effectLst/>
        </p:spPr>
        <p:txBody>
          <a:bodyPr wrap="none" anchor="ctr">
            <a:spAutoFit/>
          </a:bodyPr>
          <a:lstStyle/>
          <a:p>
            <a:pPr algn="just"/>
            <a:r>
              <a:rPr lang="fr-FR"/>
              <a:t>On trouve aussi des blocs « sans chemises ». </a:t>
            </a:r>
          </a:p>
          <a:p>
            <a:pPr algn="just"/>
            <a:r>
              <a:rPr lang="fr-FR"/>
              <a:t>Les cylindres sont directement alésé dans le bloc.</a:t>
            </a:r>
          </a:p>
        </p:txBody>
      </p:sp>
      <p:sp>
        <p:nvSpPr>
          <p:cNvPr id="19"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a:latin typeface="Calibri" pitchFamily="34" charset="0"/>
              </a:rPr>
              <a:t>La culasse:</a:t>
            </a:r>
            <a:endParaRPr lang="fr-FR">
              <a:latin typeface="Calibri" pitchFamily="34" charset="0"/>
            </a:endParaRPr>
          </a:p>
        </p:txBody>
      </p:sp>
      <p:pic>
        <p:nvPicPr>
          <p:cNvPr id="53275" name="Picture 27" descr="culasse"/>
          <p:cNvPicPr>
            <a:picLocks noChangeAspect="1" noChangeArrowheads="1"/>
          </p:cNvPicPr>
          <p:nvPr/>
        </p:nvPicPr>
        <p:blipFill>
          <a:blip r:embed="rId2" cstate="print">
            <a:clrChange>
              <a:clrFrom>
                <a:srgbClr val="F8F8FA"/>
              </a:clrFrom>
              <a:clrTo>
                <a:srgbClr val="F8F8FA">
                  <a:alpha val="0"/>
                </a:srgbClr>
              </a:clrTo>
            </a:clrChange>
          </a:blip>
          <a:srcRect/>
          <a:stretch>
            <a:fillRect/>
          </a:stretch>
        </p:blipFill>
        <p:spPr bwMode="auto">
          <a:xfrm>
            <a:off x="3708400" y="260350"/>
            <a:ext cx="1822450" cy="1271588"/>
          </a:xfrm>
          <a:prstGeom prst="rect">
            <a:avLst/>
          </a:prstGeom>
          <a:noFill/>
          <a:ln w="9525">
            <a:noFill/>
            <a:miter lim="800000"/>
            <a:headEnd/>
            <a:tailEnd/>
          </a:ln>
        </p:spPr>
      </p:pic>
      <p:pic>
        <p:nvPicPr>
          <p:cNvPr id="53276" name="Picture 28"/>
          <p:cNvPicPr>
            <a:picLocks noChangeAspect="1" noChangeArrowheads="1"/>
          </p:cNvPicPr>
          <p:nvPr/>
        </p:nvPicPr>
        <p:blipFill>
          <a:blip r:embed="rId3" cstate="print"/>
          <a:srcRect/>
          <a:stretch>
            <a:fillRect/>
          </a:stretch>
        </p:blipFill>
        <p:spPr bwMode="auto">
          <a:xfrm>
            <a:off x="6443663" y="1844675"/>
            <a:ext cx="1784350" cy="1089025"/>
          </a:xfrm>
          <a:prstGeom prst="rect">
            <a:avLst/>
          </a:prstGeom>
          <a:noFill/>
          <a:ln w="9525">
            <a:noFill/>
            <a:miter lim="800000"/>
            <a:headEnd/>
            <a:tailEnd/>
          </a:ln>
        </p:spPr>
      </p:pic>
      <p:sp>
        <p:nvSpPr>
          <p:cNvPr id="53278" name="Rectangle 30"/>
          <p:cNvSpPr>
            <a:spLocks noChangeArrowheads="1"/>
          </p:cNvSpPr>
          <p:nvPr/>
        </p:nvSpPr>
        <p:spPr bwMode="auto">
          <a:xfrm>
            <a:off x="611188" y="987425"/>
            <a:ext cx="1123950" cy="366713"/>
          </a:xfrm>
          <a:prstGeom prst="rect">
            <a:avLst/>
          </a:prstGeom>
          <a:noFill/>
          <a:ln w="9525">
            <a:noFill/>
            <a:miter lim="800000"/>
            <a:headEnd/>
            <a:tailEnd/>
          </a:ln>
          <a:effectLst/>
        </p:spPr>
        <p:txBody>
          <a:bodyPr wrap="none" anchor="ctr">
            <a:spAutoFit/>
          </a:bodyPr>
          <a:lstStyle/>
          <a:p>
            <a:pPr algn="just"/>
            <a:r>
              <a:rPr lang="fr-FR"/>
              <a:t>Fonction:</a:t>
            </a:r>
          </a:p>
        </p:txBody>
      </p:sp>
      <p:sp>
        <p:nvSpPr>
          <p:cNvPr id="53279" name="Rectangle 31"/>
          <p:cNvSpPr>
            <a:spLocks noChangeArrowheads="1"/>
          </p:cNvSpPr>
          <p:nvPr/>
        </p:nvSpPr>
        <p:spPr bwMode="auto">
          <a:xfrm>
            <a:off x="611188" y="1700213"/>
            <a:ext cx="4870450" cy="915987"/>
          </a:xfrm>
          <a:prstGeom prst="rect">
            <a:avLst/>
          </a:prstGeom>
          <a:noFill/>
          <a:ln w="9525">
            <a:noFill/>
            <a:miter lim="800000"/>
            <a:headEnd/>
            <a:tailEnd/>
          </a:ln>
          <a:effectLst/>
        </p:spPr>
        <p:txBody>
          <a:bodyPr wrap="none" anchor="ctr">
            <a:spAutoFit/>
          </a:bodyPr>
          <a:lstStyle/>
          <a:p>
            <a:pPr algn="just">
              <a:buFontTx/>
              <a:buChar char="-"/>
            </a:pPr>
            <a:r>
              <a:rPr lang="fr-FR">
                <a:solidFill>
                  <a:schemeClr val="hlink"/>
                </a:solidFill>
              </a:rPr>
              <a:t> Permet d’amener l’air frais dans les cylindres</a:t>
            </a:r>
          </a:p>
          <a:p>
            <a:pPr algn="just">
              <a:buFontTx/>
              <a:buChar char="-"/>
            </a:pPr>
            <a:r>
              <a:rPr lang="fr-FR">
                <a:solidFill>
                  <a:schemeClr val="hlink"/>
                </a:solidFill>
              </a:rPr>
              <a:t> Permet d’évacuer les gaz brulés</a:t>
            </a:r>
          </a:p>
          <a:p>
            <a:pPr algn="just">
              <a:buFontTx/>
              <a:buChar char="-"/>
            </a:pPr>
            <a:r>
              <a:rPr lang="fr-FR">
                <a:solidFill>
                  <a:schemeClr val="hlink"/>
                </a:solidFill>
              </a:rPr>
              <a:t> Assure l’étanchéité du cylindre</a:t>
            </a:r>
          </a:p>
        </p:txBody>
      </p:sp>
      <p:sp>
        <p:nvSpPr>
          <p:cNvPr id="53283" name="Rectangle 35"/>
          <p:cNvSpPr>
            <a:spLocks noChangeArrowheads="1"/>
          </p:cNvSpPr>
          <p:nvPr/>
        </p:nvSpPr>
        <p:spPr bwMode="auto">
          <a:xfrm>
            <a:off x="0" y="2246313"/>
            <a:ext cx="9144000" cy="0"/>
          </a:xfrm>
          <a:prstGeom prst="rect">
            <a:avLst/>
          </a:prstGeom>
          <a:noFill/>
          <a:ln w="9525">
            <a:noFill/>
            <a:miter lim="800000"/>
            <a:headEnd/>
            <a:tailEnd/>
          </a:ln>
          <a:effectLst/>
        </p:spPr>
        <p:txBody>
          <a:bodyPr wrap="none" anchor="ctr">
            <a:spAutoFit/>
          </a:bodyPr>
          <a:lstStyle/>
          <a:p>
            <a:endParaRPr lang="fr-FR">
              <a:latin typeface="Calibri" pitchFamily="34" charset="0"/>
            </a:endParaRPr>
          </a:p>
        </p:txBody>
      </p:sp>
      <p:sp>
        <p:nvSpPr>
          <p:cNvPr id="53286" name="Rectangle 38"/>
          <p:cNvSpPr>
            <a:spLocks noChangeArrowheads="1"/>
          </p:cNvSpPr>
          <p:nvPr/>
        </p:nvSpPr>
        <p:spPr bwMode="auto">
          <a:xfrm>
            <a:off x="755650" y="2644775"/>
            <a:ext cx="1568450" cy="366713"/>
          </a:xfrm>
          <a:prstGeom prst="rect">
            <a:avLst/>
          </a:prstGeom>
          <a:noFill/>
          <a:ln w="9525">
            <a:noFill/>
            <a:miter lim="800000"/>
            <a:headEnd/>
            <a:tailEnd/>
          </a:ln>
          <a:effectLst/>
        </p:spPr>
        <p:txBody>
          <a:bodyPr wrap="none" anchor="ctr">
            <a:spAutoFit/>
          </a:bodyPr>
          <a:lstStyle/>
          <a:p>
            <a:pPr algn="just"/>
            <a:r>
              <a:rPr lang="fr-FR"/>
              <a:t>Particularités:</a:t>
            </a:r>
          </a:p>
        </p:txBody>
      </p:sp>
      <p:sp>
        <p:nvSpPr>
          <p:cNvPr id="53287" name="Rectangle 39"/>
          <p:cNvSpPr>
            <a:spLocks noChangeArrowheads="1"/>
          </p:cNvSpPr>
          <p:nvPr/>
        </p:nvSpPr>
        <p:spPr bwMode="auto">
          <a:xfrm>
            <a:off x="755650" y="3068638"/>
            <a:ext cx="3397250" cy="641350"/>
          </a:xfrm>
          <a:prstGeom prst="rect">
            <a:avLst/>
          </a:prstGeom>
          <a:noFill/>
          <a:ln w="9525">
            <a:noFill/>
            <a:miter lim="800000"/>
            <a:headEnd/>
            <a:tailEnd/>
          </a:ln>
          <a:effectLst/>
        </p:spPr>
        <p:txBody>
          <a:bodyPr wrap="none" anchor="ctr">
            <a:spAutoFit/>
          </a:bodyPr>
          <a:lstStyle/>
          <a:p>
            <a:pPr algn="just">
              <a:buFontTx/>
              <a:buChar char="-"/>
            </a:pPr>
            <a:r>
              <a:rPr lang="fr-FR">
                <a:solidFill>
                  <a:schemeClr val="hlink"/>
                </a:solidFill>
              </a:rPr>
              <a:t> Elle est en alliage d’aluminium</a:t>
            </a:r>
          </a:p>
          <a:p>
            <a:pPr algn="just">
              <a:buFontTx/>
              <a:buChar char="-"/>
            </a:pPr>
            <a:r>
              <a:rPr lang="fr-FR">
                <a:solidFill>
                  <a:schemeClr val="hlink"/>
                </a:solidFill>
              </a:rPr>
              <a:t> Elle est très fragile</a:t>
            </a:r>
          </a:p>
        </p:txBody>
      </p:sp>
      <p:pic>
        <p:nvPicPr>
          <p:cNvPr id="53288" name="Picture 40"/>
          <p:cNvPicPr>
            <a:picLocks noChangeAspect="1" noChangeArrowheads="1"/>
          </p:cNvPicPr>
          <p:nvPr/>
        </p:nvPicPr>
        <p:blipFill>
          <a:blip r:embed="rId4" cstate="print"/>
          <a:srcRect/>
          <a:stretch>
            <a:fillRect/>
          </a:stretch>
        </p:blipFill>
        <p:spPr bwMode="auto">
          <a:xfrm>
            <a:off x="3276600" y="4437063"/>
            <a:ext cx="2446338" cy="2039937"/>
          </a:xfrm>
          <a:prstGeom prst="rect">
            <a:avLst/>
          </a:prstGeom>
          <a:noFill/>
          <a:ln w="9525">
            <a:noFill/>
            <a:miter lim="800000"/>
            <a:headEnd/>
            <a:tailEnd/>
          </a:ln>
        </p:spPr>
      </p:pic>
      <p:sp>
        <p:nvSpPr>
          <p:cNvPr id="53289" name="Line 41"/>
          <p:cNvSpPr>
            <a:spLocks noChangeShapeType="1"/>
          </p:cNvSpPr>
          <p:nvPr/>
        </p:nvSpPr>
        <p:spPr bwMode="auto">
          <a:xfrm flipH="1">
            <a:off x="5003800" y="5445125"/>
            <a:ext cx="1123950" cy="415925"/>
          </a:xfrm>
          <a:prstGeom prst="line">
            <a:avLst/>
          </a:prstGeom>
          <a:noFill/>
          <a:ln w="9525">
            <a:solidFill>
              <a:srgbClr val="000000"/>
            </a:solidFill>
            <a:round/>
            <a:headEnd/>
            <a:tailEnd type="triangle" w="med" len="med"/>
          </a:ln>
        </p:spPr>
        <p:txBody>
          <a:bodyPr/>
          <a:lstStyle/>
          <a:p>
            <a:endParaRPr lang="fr-FR"/>
          </a:p>
        </p:txBody>
      </p:sp>
      <p:sp>
        <p:nvSpPr>
          <p:cNvPr id="53290" name="Text Box 42"/>
          <p:cNvSpPr txBox="1">
            <a:spLocks noChangeArrowheads="1"/>
          </p:cNvSpPr>
          <p:nvPr/>
        </p:nvSpPr>
        <p:spPr bwMode="auto">
          <a:xfrm>
            <a:off x="6156325" y="5373688"/>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Sièges de soupapes</a:t>
            </a:r>
            <a:endParaRPr lang="fr-FR"/>
          </a:p>
        </p:txBody>
      </p:sp>
      <p:sp>
        <p:nvSpPr>
          <p:cNvPr id="53291" name="Line 43"/>
          <p:cNvSpPr>
            <a:spLocks noChangeShapeType="1"/>
          </p:cNvSpPr>
          <p:nvPr/>
        </p:nvSpPr>
        <p:spPr bwMode="auto">
          <a:xfrm flipH="1">
            <a:off x="5076825" y="4868863"/>
            <a:ext cx="922338" cy="515937"/>
          </a:xfrm>
          <a:prstGeom prst="line">
            <a:avLst/>
          </a:prstGeom>
          <a:noFill/>
          <a:ln w="9525">
            <a:solidFill>
              <a:srgbClr val="000000"/>
            </a:solidFill>
            <a:round/>
            <a:headEnd/>
            <a:tailEnd type="triangle" w="med" len="med"/>
          </a:ln>
        </p:spPr>
        <p:txBody>
          <a:bodyPr/>
          <a:lstStyle/>
          <a:p>
            <a:endParaRPr lang="fr-FR"/>
          </a:p>
        </p:txBody>
      </p:sp>
      <p:sp>
        <p:nvSpPr>
          <p:cNvPr id="53292" name="Text Box 44"/>
          <p:cNvSpPr txBox="1">
            <a:spLocks noChangeArrowheads="1"/>
          </p:cNvSpPr>
          <p:nvPr/>
        </p:nvSpPr>
        <p:spPr bwMode="auto">
          <a:xfrm>
            <a:off x="6011863" y="4437063"/>
            <a:ext cx="1743075" cy="4318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guides de soupapes</a:t>
            </a:r>
            <a:endParaRPr lang="fr-FR"/>
          </a:p>
        </p:txBody>
      </p:sp>
      <p:sp>
        <p:nvSpPr>
          <p:cNvPr id="53293" name="Line 45"/>
          <p:cNvSpPr>
            <a:spLocks noChangeShapeType="1"/>
          </p:cNvSpPr>
          <p:nvPr/>
        </p:nvSpPr>
        <p:spPr bwMode="auto">
          <a:xfrm>
            <a:off x="3059113" y="4868863"/>
            <a:ext cx="596900" cy="434975"/>
          </a:xfrm>
          <a:prstGeom prst="line">
            <a:avLst/>
          </a:prstGeom>
          <a:noFill/>
          <a:ln w="9525">
            <a:solidFill>
              <a:srgbClr val="000000"/>
            </a:solidFill>
            <a:round/>
            <a:headEnd/>
            <a:tailEnd type="triangle" w="med" len="med"/>
          </a:ln>
        </p:spPr>
        <p:txBody>
          <a:bodyPr/>
          <a:lstStyle/>
          <a:p>
            <a:endParaRPr lang="fr-FR"/>
          </a:p>
        </p:txBody>
      </p:sp>
      <p:sp>
        <p:nvSpPr>
          <p:cNvPr id="53294" name="Text Box 46"/>
          <p:cNvSpPr txBox="1">
            <a:spLocks noChangeArrowheads="1"/>
          </p:cNvSpPr>
          <p:nvPr/>
        </p:nvSpPr>
        <p:spPr bwMode="auto">
          <a:xfrm>
            <a:off x="1338263" y="4697413"/>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Liquide refroidissement</a:t>
            </a:r>
            <a:endParaRPr lang="fr-FR"/>
          </a:p>
        </p:txBody>
      </p:sp>
      <p:sp>
        <p:nvSpPr>
          <p:cNvPr id="53295" name="Line 47"/>
          <p:cNvSpPr>
            <a:spLocks noChangeShapeType="1"/>
          </p:cNvSpPr>
          <p:nvPr/>
        </p:nvSpPr>
        <p:spPr bwMode="auto">
          <a:xfrm>
            <a:off x="4787900" y="4221163"/>
            <a:ext cx="423863" cy="720725"/>
          </a:xfrm>
          <a:prstGeom prst="line">
            <a:avLst/>
          </a:prstGeom>
          <a:noFill/>
          <a:ln w="9525">
            <a:solidFill>
              <a:srgbClr val="000000"/>
            </a:solidFill>
            <a:round/>
            <a:headEnd/>
            <a:tailEnd type="triangle" w="med" len="med"/>
          </a:ln>
        </p:spPr>
        <p:txBody>
          <a:bodyPr/>
          <a:lstStyle/>
          <a:p>
            <a:endParaRPr lang="fr-FR"/>
          </a:p>
        </p:txBody>
      </p:sp>
      <p:sp>
        <p:nvSpPr>
          <p:cNvPr id="53297" name="Line 49"/>
          <p:cNvSpPr>
            <a:spLocks noChangeShapeType="1"/>
          </p:cNvSpPr>
          <p:nvPr/>
        </p:nvSpPr>
        <p:spPr bwMode="auto">
          <a:xfrm flipV="1">
            <a:off x="3059113" y="5949950"/>
            <a:ext cx="504825" cy="71438"/>
          </a:xfrm>
          <a:prstGeom prst="line">
            <a:avLst/>
          </a:prstGeom>
          <a:noFill/>
          <a:ln w="9525">
            <a:solidFill>
              <a:srgbClr val="000000"/>
            </a:solidFill>
            <a:round/>
            <a:headEnd/>
            <a:tailEnd type="triangle" w="med" len="med"/>
          </a:ln>
        </p:spPr>
        <p:txBody>
          <a:bodyPr/>
          <a:lstStyle/>
          <a:p>
            <a:endParaRPr lang="fr-FR"/>
          </a:p>
        </p:txBody>
      </p:sp>
      <p:sp>
        <p:nvSpPr>
          <p:cNvPr id="53298" name="Text Box 50"/>
          <p:cNvSpPr txBox="1">
            <a:spLocks noChangeArrowheads="1"/>
          </p:cNvSpPr>
          <p:nvPr/>
        </p:nvSpPr>
        <p:spPr bwMode="auto">
          <a:xfrm>
            <a:off x="1331913" y="5876925"/>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Plan de joint de culasse</a:t>
            </a:r>
            <a:endParaRPr lang="fr-FR"/>
          </a:p>
        </p:txBody>
      </p:sp>
      <p:sp>
        <p:nvSpPr>
          <p:cNvPr id="53299" name="Line 51"/>
          <p:cNvSpPr>
            <a:spLocks noChangeShapeType="1"/>
          </p:cNvSpPr>
          <p:nvPr/>
        </p:nvSpPr>
        <p:spPr bwMode="auto">
          <a:xfrm flipH="1" flipV="1">
            <a:off x="4500563" y="5876925"/>
            <a:ext cx="1400175" cy="233363"/>
          </a:xfrm>
          <a:prstGeom prst="line">
            <a:avLst/>
          </a:prstGeom>
          <a:noFill/>
          <a:ln w="9525">
            <a:solidFill>
              <a:srgbClr val="000000"/>
            </a:solidFill>
            <a:round/>
            <a:headEnd/>
            <a:tailEnd type="triangle" w="med" len="med"/>
          </a:ln>
        </p:spPr>
        <p:txBody>
          <a:bodyPr/>
          <a:lstStyle/>
          <a:p>
            <a:endParaRPr lang="fr-FR"/>
          </a:p>
        </p:txBody>
      </p:sp>
      <p:sp>
        <p:nvSpPr>
          <p:cNvPr id="53300" name="Text Box 52"/>
          <p:cNvSpPr txBox="1">
            <a:spLocks noChangeArrowheads="1"/>
          </p:cNvSpPr>
          <p:nvPr/>
        </p:nvSpPr>
        <p:spPr bwMode="auto">
          <a:xfrm>
            <a:off x="5875338" y="5899150"/>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Chambre de combustion</a:t>
            </a:r>
            <a:endParaRPr lang="fr-FR"/>
          </a:p>
        </p:txBody>
      </p:sp>
      <p:sp>
        <p:nvSpPr>
          <p:cNvPr id="53301" name="Text Box 53"/>
          <p:cNvSpPr txBox="1">
            <a:spLocks noChangeArrowheads="1"/>
          </p:cNvSpPr>
          <p:nvPr/>
        </p:nvSpPr>
        <p:spPr bwMode="auto">
          <a:xfrm>
            <a:off x="3995738" y="3933825"/>
            <a:ext cx="1743075" cy="287338"/>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soupapes</a:t>
            </a:r>
            <a:endParaRPr lang="fr-FR"/>
          </a:p>
        </p:txBody>
      </p:sp>
      <p:sp>
        <p:nvSpPr>
          <p:cNvPr id="26"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3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9" grpId="0"/>
      <p:bldP spid="53287" grpId="0"/>
      <p:bldP spid="53290" grpId="0" animBg="1"/>
      <p:bldP spid="53292" grpId="0" animBg="1"/>
      <p:bldP spid="53294" grpId="0" animBg="1"/>
      <p:bldP spid="53298" grpId="0" animBg="1"/>
      <p:bldP spid="53300" grpId="0" animBg="1"/>
      <p:bldP spid="533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27" name="Picture 31"/>
          <p:cNvPicPr>
            <a:picLocks noChangeAspect="1" noChangeArrowheads="1"/>
          </p:cNvPicPr>
          <p:nvPr/>
        </p:nvPicPr>
        <p:blipFill>
          <a:blip r:embed="rId2" cstate="print"/>
          <a:srcRect/>
          <a:stretch>
            <a:fillRect/>
          </a:stretch>
        </p:blipFill>
        <p:spPr bwMode="auto">
          <a:xfrm>
            <a:off x="4643438" y="3573463"/>
            <a:ext cx="3313112" cy="2281237"/>
          </a:xfrm>
          <a:prstGeom prst="rect">
            <a:avLst/>
          </a:prstGeom>
          <a:noFill/>
        </p:spPr>
      </p:pic>
      <p:sp>
        <p:nvSpPr>
          <p:cNvPr id="55300"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a:latin typeface="Calibri" pitchFamily="34" charset="0"/>
              </a:rPr>
              <a:t>Le joint de culasse:</a:t>
            </a:r>
            <a:endParaRPr lang="fr-FR">
              <a:latin typeface="Calibri" pitchFamily="34" charset="0"/>
            </a:endParaRPr>
          </a:p>
        </p:txBody>
      </p:sp>
      <p:sp>
        <p:nvSpPr>
          <p:cNvPr id="55303" name="Rectangle 7"/>
          <p:cNvSpPr>
            <a:spLocks noChangeArrowheads="1"/>
          </p:cNvSpPr>
          <p:nvPr/>
        </p:nvSpPr>
        <p:spPr bwMode="auto">
          <a:xfrm>
            <a:off x="611188" y="987425"/>
            <a:ext cx="1123950" cy="366713"/>
          </a:xfrm>
          <a:prstGeom prst="rect">
            <a:avLst/>
          </a:prstGeom>
          <a:noFill/>
          <a:ln w="9525">
            <a:noFill/>
            <a:miter lim="800000"/>
            <a:headEnd/>
            <a:tailEnd/>
          </a:ln>
          <a:effectLst/>
        </p:spPr>
        <p:txBody>
          <a:bodyPr wrap="none" anchor="ctr">
            <a:spAutoFit/>
          </a:bodyPr>
          <a:lstStyle/>
          <a:p>
            <a:pPr algn="just"/>
            <a:r>
              <a:rPr lang="fr-FR"/>
              <a:t>Fonction:</a:t>
            </a:r>
          </a:p>
        </p:txBody>
      </p:sp>
      <p:sp>
        <p:nvSpPr>
          <p:cNvPr id="55304" name="Rectangle 8"/>
          <p:cNvSpPr>
            <a:spLocks noChangeArrowheads="1"/>
          </p:cNvSpPr>
          <p:nvPr/>
        </p:nvSpPr>
        <p:spPr bwMode="auto">
          <a:xfrm>
            <a:off x="611188" y="1412875"/>
            <a:ext cx="5721350" cy="641350"/>
          </a:xfrm>
          <a:prstGeom prst="rect">
            <a:avLst/>
          </a:prstGeom>
          <a:noFill/>
          <a:ln w="9525">
            <a:noFill/>
            <a:miter lim="800000"/>
            <a:headEnd/>
            <a:tailEnd/>
          </a:ln>
          <a:effectLst/>
        </p:spPr>
        <p:txBody>
          <a:bodyPr wrap="none" anchor="ctr">
            <a:spAutoFit/>
          </a:bodyPr>
          <a:lstStyle/>
          <a:p>
            <a:pPr algn="just"/>
            <a:r>
              <a:rPr lang="fr-FR">
                <a:solidFill>
                  <a:schemeClr val="hlink"/>
                </a:solidFill>
              </a:rPr>
              <a:t>Assure l’étanchéité entre le cylindre, la culasse, </a:t>
            </a:r>
          </a:p>
          <a:p>
            <a:pPr algn="just"/>
            <a:r>
              <a:rPr lang="fr-FR">
                <a:solidFill>
                  <a:schemeClr val="hlink"/>
                </a:solidFill>
              </a:rPr>
              <a:t>le circuit de refroidissement et le circuit de lubrification</a:t>
            </a:r>
            <a:r>
              <a:rPr lang="fr-FR"/>
              <a:t> </a:t>
            </a:r>
          </a:p>
        </p:txBody>
      </p:sp>
      <p:sp>
        <p:nvSpPr>
          <p:cNvPr id="55305" name="Rectangle 9"/>
          <p:cNvSpPr>
            <a:spLocks noChangeArrowheads="1"/>
          </p:cNvSpPr>
          <p:nvPr/>
        </p:nvSpPr>
        <p:spPr bwMode="auto">
          <a:xfrm>
            <a:off x="0" y="2093913"/>
            <a:ext cx="184150" cy="366712"/>
          </a:xfrm>
          <a:prstGeom prst="rect">
            <a:avLst/>
          </a:prstGeom>
          <a:noFill/>
          <a:ln w="9525">
            <a:noFill/>
            <a:miter lim="800000"/>
            <a:headEnd/>
            <a:tailEnd/>
          </a:ln>
          <a:effectLst/>
        </p:spPr>
        <p:txBody>
          <a:bodyPr wrap="none" anchor="ctr">
            <a:spAutoFit/>
          </a:bodyPr>
          <a:lstStyle/>
          <a:p>
            <a:endParaRPr lang="fr-FR">
              <a:latin typeface="Calibri" pitchFamily="34" charset="0"/>
            </a:endParaRPr>
          </a:p>
        </p:txBody>
      </p:sp>
      <p:pic>
        <p:nvPicPr>
          <p:cNvPr id="55323" name="Picture 27"/>
          <p:cNvPicPr>
            <a:picLocks noChangeAspect="1" noChangeArrowheads="1"/>
          </p:cNvPicPr>
          <p:nvPr/>
        </p:nvPicPr>
        <p:blipFill>
          <a:blip r:embed="rId3" cstate="print"/>
          <a:srcRect/>
          <a:stretch>
            <a:fillRect/>
          </a:stretch>
        </p:blipFill>
        <p:spPr bwMode="auto">
          <a:xfrm>
            <a:off x="684213" y="2636838"/>
            <a:ext cx="2519362" cy="1354137"/>
          </a:xfrm>
          <a:prstGeom prst="rect">
            <a:avLst/>
          </a:prstGeom>
          <a:noFill/>
          <a:ln w="9525">
            <a:noFill/>
            <a:miter lim="800000"/>
            <a:headEnd/>
            <a:tailEnd/>
          </a:ln>
        </p:spPr>
      </p:pic>
      <p:sp>
        <p:nvSpPr>
          <p:cNvPr id="55324" name="Text Box 28"/>
          <p:cNvSpPr txBox="1">
            <a:spLocks noChangeArrowheads="1"/>
          </p:cNvSpPr>
          <p:nvPr/>
        </p:nvSpPr>
        <p:spPr bwMode="auto">
          <a:xfrm>
            <a:off x="3276600" y="4292600"/>
            <a:ext cx="1743075" cy="342900"/>
          </a:xfrm>
          <a:prstGeom prst="rect">
            <a:avLst/>
          </a:prstGeom>
          <a:solidFill>
            <a:srgbClr val="FFFFFF"/>
          </a:solidFill>
          <a:ln w="9525">
            <a:solidFill>
              <a:srgbClr val="000000"/>
            </a:solidFill>
            <a:miter lim="800000"/>
            <a:headEnd/>
            <a:tailEnd/>
          </a:ln>
        </p:spPr>
        <p:txBody>
          <a:bodyPr/>
          <a:lstStyle/>
          <a:p>
            <a:r>
              <a:rPr lang="fr-FR" sz="1200">
                <a:solidFill>
                  <a:srgbClr val="0070C0"/>
                </a:solidFill>
                <a:latin typeface="Times New Roman" pitchFamily="18" charset="0"/>
              </a:rPr>
              <a:t>Joint de culasse</a:t>
            </a:r>
            <a:endParaRPr lang="fr-FR"/>
          </a:p>
        </p:txBody>
      </p:sp>
      <p:sp>
        <p:nvSpPr>
          <p:cNvPr id="12"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ZoneTexte 10"/>
          <p:cNvSpPr txBox="1">
            <a:spLocks noChangeArrowheads="1"/>
          </p:cNvSpPr>
          <p:nvPr/>
        </p:nvSpPr>
        <p:spPr bwMode="auto">
          <a:xfrm>
            <a:off x="539750" y="404813"/>
            <a:ext cx="5832475" cy="457200"/>
          </a:xfrm>
          <a:prstGeom prst="rect">
            <a:avLst/>
          </a:prstGeom>
          <a:noFill/>
          <a:ln w="9525">
            <a:noFill/>
            <a:miter lim="800000"/>
            <a:headEnd/>
            <a:tailEnd/>
          </a:ln>
        </p:spPr>
        <p:txBody>
          <a:bodyPr>
            <a:spAutoFit/>
          </a:bodyPr>
          <a:lstStyle/>
          <a:p>
            <a:pPr marL="342900" indent="-342900"/>
            <a:r>
              <a:rPr lang="fr-FR" sz="2400" b="1" u="sng">
                <a:latin typeface="Calibri" pitchFamily="34" charset="0"/>
              </a:rPr>
              <a:t>Les arbres à cames:</a:t>
            </a:r>
            <a:endParaRPr lang="fr-FR">
              <a:latin typeface="Calibri" pitchFamily="34" charset="0"/>
            </a:endParaRPr>
          </a:p>
        </p:txBody>
      </p:sp>
      <p:sp>
        <p:nvSpPr>
          <p:cNvPr id="56326" name="Rectangle 6"/>
          <p:cNvSpPr>
            <a:spLocks noChangeArrowheads="1"/>
          </p:cNvSpPr>
          <p:nvPr/>
        </p:nvSpPr>
        <p:spPr bwMode="auto">
          <a:xfrm>
            <a:off x="611188" y="987425"/>
            <a:ext cx="1123950" cy="366713"/>
          </a:xfrm>
          <a:prstGeom prst="rect">
            <a:avLst/>
          </a:prstGeom>
          <a:noFill/>
          <a:ln w="9525">
            <a:noFill/>
            <a:miter lim="800000"/>
            <a:headEnd/>
            <a:tailEnd/>
          </a:ln>
          <a:effectLst/>
        </p:spPr>
        <p:txBody>
          <a:bodyPr wrap="none" anchor="ctr">
            <a:spAutoFit/>
          </a:bodyPr>
          <a:lstStyle/>
          <a:p>
            <a:pPr algn="just"/>
            <a:r>
              <a:rPr lang="fr-FR"/>
              <a:t>Fonction:</a:t>
            </a:r>
          </a:p>
        </p:txBody>
      </p:sp>
      <p:sp>
        <p:nvSpPr>
          <p:cNvPr id="56327" name="Rectangle 7"/>
          <p:cNvSpPr>
            <a:spLocks noChangeArrowheads="1"/>
          </p:cNvSpPr>
          <p:nvPr/>
        </p:nvSpPr>
        <p:spPr bwMode="auto">
          <a:xfrm>
            <a:off x="611188" y="1557338"/>
            <a:ext cx="7842250" cy="366712"/>
          </a:xfrm>
          <a:prstGeom prst="rect">
            <a:avLst/>
          </a:prstGeom>
          <a:noFill/>
          <a:ln w="9525">
            <a:noFill/>
            <a:miter lim="800000"/>
            <a:headEnd/>
            <a:tailEnd/>
          </a:ln>
          <a:effectLst/>
        </p:spPr>
        <p:txBody>
          <a:bodyPr wrap="none" anchor="ctr">
            <a:spAutoFit/>
          </a:bodyPr>
          <a:lstStyle/>
          <a:p>
            <a:pPr algn="just">
              <a:buFont typeface="Times New Roman" pitchFamily="18" charset="0"/>
              <a:buNone/>
            </a:pPr>
            <a:r>
              <a:rPr lang="fr-FR">
                <a:solidFill>
                  <a:schemeClr val="hlink"/>
                </a:solidFill>
              </a:rPr>
              <a:t>Ils se trouvent dans la culasse et ils commandent l’ouverture des soupapes.</a:t>
            </a:r>
          </a:p>
        </p:txBody>
      </p:sp>
      <p:sp>
        <p:nvSpPr>
          <p:cNvPr id="56328" name="Rectangle 8"/>
          <p:cNvSpPr>
            <a:spLocks noChangeArrowheads="1"/>
          </p:cNvSpPr>
          <p:nvPr/>
        </p:nvSpPr>
        <p:spPr bwMode="auto">
          <a:xfrm>
            <a:off x="0" y="2093913"/>
            <a:ext cx="184150" cy="366712"/>
          </a:xfrm>
          <a:prstGeom prst="rect">
            <a:avLst/>
          </a:prstGeom>
          <a:noFill/>
          <a:ln w="9525">
            <a:noFill/>
            <a:miter lim="800000"/>
            <a:headEnd/>
            <a:tailEnd/>
          </a:ln>
          <a:effectLst/>
        </p:spPr>
        <p:txBody>
          <a:bodyPr wrap="none" anchor="ctr">
            <a:spAutoFit/>
          </a:bodyPr>
          <a:lstStyle/>
          <a:p>
            <a:endParaRPr lang="fr-FR">
              <a:latin typeface="Calibri" pitchFamily="34" charset="0"/>
            </a:endParaRPr>
          </a:p>
        </p:txBody>
      </p:sp>
      <p:sp>
        <p:nvSpPr>
          <p:cNvPr id="56332" name="Rectangle 12"/>
          <p:cNvSpPr>
            <a:spLocks noChangeArrowheads="1"/>
          </p:cNvSpPr>
          <p:nvPr/>
        </p:nvSpPr>
        <p:spPr bwMode="auto">
          <a:xfrm>
            <a:off x="755650" y="2060575"/>
            <a:ext cx="1568450" cy="366713"/>
          </a:xfrm>
          <a:prstGeom prst="rect">
            <a:avLst/>
          </a:prstGeom>
          <a:noFill/>
          <a:ln w="9525">
            <a:noFill/>
            <a:miter lim="800000"/>
            <a:headEnd/>
            <a:tailEnd/>
          </a:ln>
          <a:effectLst/>
        </p:spPr>
        <p:txBody>
          <a:bodyPr wrap="none" anchor="ctr">
            <a:spAutoFit/>
          </a:bodyPr>
          <a:lstStyle/>
          <a:p>
            <a:pPr algn="just"/>
            <a:r>
              <a:rPr lang="fr-FR"/>
              <a:t>Particularités:</a:t>
            </a:r>
          </a:p>
        </p:txBody>
      </p:sp>
      <p:sp>
        <p:nvSpPr>
          <p:cNvPr id="56333" name="Rectangle 13"/>
          <p:cNvSpPr>
            <a:spLocks noChangeArrowheads="1"/>
          </p:cNvSpPr>
          <p:nvPr/>
        </p:nvSpPr>
        <p:spPr bwMode="auto">
          <a:xfrm>
            <a:off x="684213" y="2565400"/>
            <a:ext cx="6915150" cy="641350"/>
          </a:xfrm>
          <a:prstGeom prst="rect">
            <a:avLst/>
          </a:prstGeom>
          <a:noFill/>
          <a:ln w="9525">
            <a:noFill/>
            <a:miter lim="800000"/>
            <a:headEnd/>
            <a:tailEnd/>
          </a:ln>
          <a:effectLst/>
        </p:spPr>
        <p:txBody>
          <a:bodyPr wrap="none" anchor="ctr">
            <a:spAutoFit/>
          </a:bodyPr>
          <a:lstStyle/>
          <a:p>
            <a:r>
              <a:rPr lang="fr-FR">
                <a:solidFill>
                  <a:schemeClr val="hlink"/>
                </a:solidFill>
              </a:rPr>
              <a:t>Ils sont entrainés soit par une chaine, une courroie ou des pignons</a:t>
            </a:r>
          </a:p>
          <a:p>
            <a:r>
              <a:rPr lang="fr-FR">
                <a:solidFill>
                  <a:schemeClr val="hlink"/>
                </a:solidFill>
              </a:rPr>
              <a:t>Il tourne 2 fois moins vite que le vilebrequin</a:t>
            </a:r>
          </a:p>
        </p:txBody>
      </p:sp>
      <p:pic>
        <p:nvPicPr>
          <p:cNvPr id="56334" name="Picture 14"/>
          <p:cNvPicPr>
            <a:picLocks noChangeAspect="1" noChangeArrowheads="1"/>
          </p:cNvPicPr>
          <p:nvPr/>
        </p:nvPicPr>
        <p:blipFill>
          <a:blip r:embed="rId2" cstate="print"/>
          <a:srcRect/>
          <a:stretch>
            <a:fillRect/>
          </a:stretch>
        </p:blipFill>
        <p:spPr bwMode="auto">
          <a:xfrm>
            <a:off x="684213" y="3892550"/>
            <a:ext cx="4103687" cy="2006600"/>
          </a:xfrm>
          <a:prstGeom prst="rect">
            <a:avLst/>
          </a:prstGeom>
          <a:noFill/>
          <a:ln w="9525">
            <a:noFill/>
            <a:miter lim="800000"/>
            <a:headEnd/>
            <a:tailEnd/>
          </a:ln>
        </p:spPr>
      </p:pic>
      <p:graphicFrame>
        <p:nvGraphicFramePr>
          <p:cNvPr id="56374" name="Group 54"/>
          <p:cNvGraphicFramePr>
            <a:graphicFrameLocks noGrp="1"/>
          </p:cNvGraphicFramePr>
          <p:nvPr/>
        </p:nvGraphicFramePr>
        <p:xfrm>
          <a:off x="5364163" y="4221163"/>
          <a:ext cx="3311525" cy="1728789"/>
        </p:xfrm>
        <a:graphic>
          <a:graphicData uri="http://schemas.openxmlformats.org/drawingml/2006/table">
            <a:tbl>
              <a:tblPr/>
              <a:tblGrid>
                <a:gridCol w="360362"/>
                <a:gridCol w="2951163"/>
              </a:tblGrid>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fr-FR"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fr-FR" sz="1800" b="0" i="0" u="none" strike="noStrike" cap="none" normalizeH="0" baseline="0" smtClean="0">
                          <a:ln>
                            <a:noFill/>
                          </a:ln>
                          <a:solidFill>
                            <a:srgbClr val="0000FF"/>
                          </a:solidFill>
                          <a:effectLst/>
                          <a:latin typeface="Times New Roman" pitchFamily="18" charset="0"/>
                          <a:ea typeface="Calibri" pitchFamily="34" charset="0"/>
                          <a:cs typeface="Times New Roman" pitchFamily="18" charset="0"/>
                        </a:rPr>
                        <a:t>Palier</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fr-FR"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fr-FR" sz="1800" b="0" i="0" u="none" strike="noStrike" cap="none" normalizeH="0" baseline="0" smtClean="0">
                          <a:ln>
                            <a:noFill/>
                          </a:ln>
                          <a:solidFill>
                            <a:srgbClr val="0000FF"/>
                          </a:solidFill>
                          <a:effectLst/>
                          <a:latin typeface="Times New Roman" pitchFamily="18" charset="0"/>
                          <a:ea typeface="Calibri" pitchFamily="34" charset="0"/>
                          <a:cs typeface="Times New Roman" pitchFamily="18" charset="0"/>
                        </a:rPr>
                        <a:t>Cames</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fr-FR"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fr-FR" sz="1800" b="0" i="0" u="none" strike="noStrike" cap="none" normalizeH="0" baseline="0" smtClean="0">
                          <a:ln>
                            <a:noFill/>
                          </a:ln>
                          <a:solidFill>
                            <a:srgbClr val="0000FF"/>
                          </a:solidFill>
                          <a:effectLst/>
                          <a:latin typeface="Times New Roman" pitchFamily="18" charset="0"/>
                          <a:ea typeface="Calibri" pitchFamily="34" charset="0"/>
                          <a:cs typeface="Times New Roman" pitchFamily="18" charset="0"/>
                        </a:rPr>
                        <a:t>pignon chaine distribution</a:t>
                      </a:r>
                      <a:endParaRPr kumimoji="0" lang="fr-FR" sz="1800" b="0" i="0" u="none" strike="noStrike" cap="none" normalizeH="0" baseline="0" smtClean="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Text Box 6"/>
          <p:cNvSpPr txBox="1">
            <a:spLocks noChangeArrowheads="1"/>
          </p:cNvSpPr>
          <p:nvPr/>
        </p:nvSpPr>
        <p:spPr bwMode="auto">
          <a:xfrm rot="16200000">
            <a:off x="-1532732" y="2112169"/>
            <a:ext cx="3389313" cy="396876"/>
          </a:xfrm>
          <a:prstGeom prst="rect">
            <a:avLst/>
          </a:prstGeom>
          <a:noFill/>
          <a:ln w="9525">
            <a:noFill/>
            <a:miter lim="800000"/>
            <a:headEnd/>
            <a:tailEnd/>
          </a:ln>
          <a:effectLst/>
        </p:spPr>
        <p:txBody>
          <a:bodyPr>
            <a:spAutoFit/>
          </a:bodyPr>
          <a:lstStyle/>
          <a:p>
            <a:pPr>
              <a:spcBef>
                <a:spcPct val="50000"/>
              </a:spcBef>
            </a:pPr>
            <a:r>
              <a:rPr lang="fr-FR" sz="2000" b="1" dirty="0"/>
              <a:t>2</a:t>
            </a:r>
            <a:r>
              <a:rPr lang="fr-FR" sz="2000" b="1" dirty="0" smtClean="0"/>
              <a:t>) Les éléments</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3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916</Words>
  <Application>Microsoft Office PowerPoint</Application>
  <PresentationFormat>Affichage à l'écran (4:3)</PresentationFormat>
  <Paragraphs>214</Paragraphs>
  <Slides>17</Slides>
  <Notes>3</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Thème Office</vt:lpstr>
      <vt:lpstr>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Joël MARTY</dc:creator>
  <cp:lastModifiedBy>MARTYJ</cp:lastModifiedBy>
  <cp:revision>54</cp:revision>
  <dcterms:created xsi:type="dcterms:W3CDTF">2015-05-06T06:51:46Z</dcterms:created>
  <dcterms:modified xsi:type="dcterms:W3CDTF">2018-10-19T13:33:56Z</dcterms:modified>
</cp:coreProperties>
</file>