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72" r:id="rId5"/>
    <p:sldId id="258" r:id="rId6"/>
    <p:sldId id="275" r:id="rId7"/>
    <p:sldId id="277" r:id="rId8"/>
    <p:sldId id="259" r:id="rId9"/>
    <p:sldId id="278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880" y="-11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67DA64-3075-432E-8D82-236203938895}" type="datetimeFigureOut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5123D3-8203-471E-BC41-3FC5DFE085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CD89BA3-CA6D-4370-8F60-74D84FDF2AC5}" type="datetimeFigureOut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CB2EED-EC06-4561-8FF1-48610AA620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68FA-D9AF-494F-972F-2695FB7DA3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BCEDBB-2090-4574-9F57-88FE4FAA594E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939E-89DB-4FCA-9995-B5545D26A7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D8420F-F473-478B-87A5-C0457B34F436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8191-B6E9-4CD4-9D44-711B73450B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5781-D5F9-49BB-9C83-CBE47B41E3C7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5F0A-C2F1-4185-873C-D27A78C18A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96F4-0765-4463-82C0-DDC8BD06FA7A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F9AD-B5F8-4E0D-B32C-3CFF29B21D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2423-335A-49F2-949E-3BCBBB248993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546D-6E49-4CF5-9504-7101AD6ECD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EDA1-DC73-455A-A5CD-42C489694291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EC30-0923-4E5A-BB9B-336353A85E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1769-946C-438B-ACEE-F6CB3783E89C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31DF-1EF9-408D-A41A-BEF773A6E9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3EE-3B41-4A56-B0B8-9C6680FE9E59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7EE6-2EF3-47C1-8543-756B1B3BBF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4E102-F89D-4D05-A902-D27A0722BF91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8AB69-D695-4058-ACD7-246D4663F0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8775-15DF-49B1-8822-D34AFA42E49A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09A2-0FDE-440A-BD02-0969C30C7F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A3D7C2-FBA6-430E-82C8-482C70873549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D30C-CE10-4982-AA94-6DDC91590D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E478-1316-48C4-A389-1F069A620D63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A378-EBBF-4EE4-B615-A21E103D26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3486-A631-4889-80A1-CD1B0B7400AE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8546-C9F0-4C2E-8CEA-2E8DE4B24F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15D3-EFDF-4E0E-922B-832AF18BC0EE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F2A1-9F36-4A3E-BDBE-411CAB5495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50177B-D9F8-4725-8D87-9FD445881290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4863-8545-476D-B889-B1103304CA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A57CB7-6B46-4B05-8F30-6E1AEBB21795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3C00-CDFC-4DF8-9493-5CB6BEEFDF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E3B66B-5165-40B6-9B25-73DF70FB0056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E2BB-89C1-4B30-AF52-953E923AA0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1339F-B5AD-42AB-B52E-585E1384B5F1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FEB1-9F1D-4381-AEBF-D6DA6E7088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DD6CC2-9279-4A8E-9EB8-280A8E14D83B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DE4C-3C6A-4D62-B3B9-7C844FC1BE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3F0FAB-5D57-4AD0-B8FC-5407A27C95D5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2B0A-14B0-4C47-B64A-C01A891D7E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0F84EC-C189-4130-8367-361C5547163A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1A8DD-D849-4F48-ADBE-2F8AC72806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9925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2D091-7F82-4098-A8C0-6265DE38DA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2268538" y="6577409"/>
            <a:ext cx="5399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Chapitre: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Motorisation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880622" y="5669598"/>
            <a:ext cx="206902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150" dirty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LP PEMILLE BAC PRO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-6350" y="687705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 flipV="1">
            <a:off x="323528" y="6597352"/>
            <a:ext cx="87741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BAEAD-AF89-495E-8207-485754BEA4CC}" type="datetime1">
              <a:rPr lang="fr-FR"/>
              <a:pPr>
                <a:defRPr/>
              </a:pPr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1355-CC5F-4E8E-9D91-2A52EE1AE1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https://encrypted-tbn1.gstatic.com/images?q=tbn:ANd9GcTQjxN47CrWcdUe7QQHxx2GYTzL6HnbAh3Q4aW7c2T14-0P9nH83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7019925" y="6453188"/>
            <a:ext cx="2133600" cy="365125"/>
          </a:xfrm>
        </p:spPr>
        <p:txBody>
          <a:bodyPr/>
          <a:lstStyle/>
          <a:p>
            <a:pPr>
              <a:defRPr/>
            </a:pPr>
            <a:fld id="{6ED591CF-3A2D-4694-A9EA-D8E66BE01ECC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27651" name="ZoneTexte 8"/>
          <p:cNvSpPr txBox="1">
            <a:spLocks noChangeArrowheads="1"/>
          </p:cNvSpPr>
          <p:nvPr/>
        </p:nvSpPr>
        <p:spPr bwMode="auto">
          <a:xfrm>
            <a:off x="1042988" y="1268413"/>
            <a:ext cx="7273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Le cycle à 4 temps est l'ensemble des opérations qui se succèdent à l'intérieur du cylindre.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7188" y="260648"/>
            <a:ext cx="48919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Le cycle à 4 temps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16013" y="3068638"/>
            <a:ext cx="6335712" cy="2289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fr-FR">
                <a:latin typeface="Calibri" pitchFamily="34" charset="0"/>
              </a:rPr>
              <a:t>1) Les différences entre 2 et 4 temps</a:t>
            </a:r>
          </a:p>
          <a:p>
            <a:pPr marL="342900" indent="-342900">
              <a:buFontTx/>
              <a:buAutoNum type="arabicParenR"/>
            </a:pPr>
            <a:endParaRPr lang="fr-FR">
              <a:latin typeface="Calibri" pitchFamily="34" charset="0"/>
            </a:endParaRPr>
          </a:p>
          <a:p>
            <a:pPr marL="342900" indent="-342900"/>
            <a:r>
              <a:rPr lang="fr-FR">
                <a:latin typeface="Calibri" pitchFamily="34" charset="0"/>
              </a:rPr>
              <a:t>2) Le déroulement du cycle</a:t>
            </a:r>
          </a:p>
          <a:p>
            <a:pPr lvl="1">
              <a:buFontTx/>
              <a:buChar char="-"/>
            </a:pPr>
            <a:endParaRPr lang="fr-FR">
              <a:latin typeface="Calibri" pitchFamily="34" charset="0"/>
            </a:endParaRPr>
          </a:p>
          <a:p>
            <a:pPr marL="342900" indent="-342900"/>
            <a:r>
              <a:rPr lang="fr-FR">
                <a:latin typeface="Calibri" pitchFamily="34" charset="0"/>
              </a:rPr>
              <a:t>3) Résumé</a:t>
            </a:r>
          </a:p>
          <a:p>
            <a:pPr marL="342900" indent="-342900"/>
            <a:endParaRPr lang="fr-FR">
              <a:latin typeface="Calibri" pitchFamily="34" charset="0"/>
            </a:endParaRPr>
          </a:p>
          <a:p>
            <a:pPr marL="342900" indent="-342900"/>
            <a:r>
              <a:rPr lang="fr-FR">
                <a:latin typeface="Calibri" pitchFamily="34" charset="0"/>
              </a:rPr>
              <a:t>4) Maintenance</a:t>
            </a:r>
          </a:p>
          <a:p>
            <a:pPr marL="342900" indent="-342900"/>
            <a:endParaRPr lang="fr-FR">
              <a:latin typeface="Calibri" pitchFamily="34" charset="0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274888"/>
            <a:ext cx="15843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005263"/>
            <a:ext cx="124301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4076700"/>
            <a:ext cx="98901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7019925" y="6453188"/>
            <a:ext cx="2133600" cy="365125"/>
          </a:xfrm>
        </p:spPr>
        <p:txBody>
          <a:bodyPr/>
          <a:lstStyle/>
          <a:p>
            <a:pPr>
              <a:defRPr/>
            </a:pPr>
            <a:fld id="{DA41A1DE-A5AB-40FC-87A2-3A05B70980DE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8313" y="727536"/>
            <a:ext cx="698341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fr-FR" b="1" u="sng" dirty="0">
                <a:latin typeface="Calibri" pitchFamily="34" charset="0"/>
              </a:rPr>
              <a:t>Le moteur 2 temps</a:t>
            </a:r>
          </a:p>
          <a:p>
            <a:pPr marL="342900" indent="-342900">
              <a:buFontTx/>
              <a:buAutoNum type="arabicParenR"/>
            </a:pPr>
            <a:endParaRPr lang="fr-FR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Forme de l’échappement particulière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Dans la phase d’admission, il rentre dans le cylindre, de l’air, de l’essence et de l’huile 2 temps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662806"/>
            <a:ext cx="16779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68313" y="2250738"/>
            <a:ext cx="65516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fr-FR" b="1" u="sng" dirty="0">
                <a:latin typeface="Calibri" pitchFamily="34" charset="0"/>
              </a:rPr>
              <a:t>Le moteur 4 temps</a:t>
            </a:r>
            <a:endParaRPr lang="fr-FR" dirty="0"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endParaRPr lang="fr-FR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Forme de l’échappement classique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 Huile moteur séparée du carburant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 Présence d’un système de distribution –arbres à cames, chaine de distribution, soupapes</a:t>
            </a:r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247131"/>
            <a:ext cx="16557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67544" y="188640"/>
            <a:ext cx="47323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1) Différences entre 2 et 4 temps</a:t>
            </a:r>
          </a:p>
        </p:txBody>
      </p:sp>
      <p:sp>
        <p:nvSpPr>
          <p:cNvPr id="2" name="ZoneTexte 10"/>
          <p:cNvSpPr txBox="1"/>
          <p:nvPr/>
        </p:nvSpPr>
        <p:spPr>
          <a:xfrm>
            <a:off x="467544" y="4077072"/>
            <a:ext cx="84248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/>
            <a:r>
              <a:rPr lang="fr-FR" b="1" u="sng" dirty="0">
                <a:latin typeface="Calibri" pitchFamily="34" charset="0"/>
              </a:rPr>
              <a:t>Cependant, les 2 moteurs vont </a:t>
            </a:r>
            <a:r>
              <a:rPr lang="fr-FR" b="1" u="sng" dirty="0" smtClean="0">
                <a:latin typeface="Calibri" pitchFamily="34" charset="0"/>
              </a:rPr>
              <a:t>fonctionner suivant </a:t>
            </a:r>
            <a:r>
              <a:rPr lang="fr-FR" b="1" u="sng" dirty="0">
                <a:latin typeface="Calibri" pitchFamily="34" charset="0"/>
              </a:rPr>
              <a:t>le même principe</a:t>
            </a:r>
          </a:p>
        </p:txBody>
      </p:sp>
      <p:pic>
        <p:nvPicPr>
          <p:cNvPr id="28683" name="Picture 10" descr="https://encrypted-tbn1.gstatic.com/images?q=tbn:ANd9GcTQjxN47CrWcdUe7QQHxx2GYTzL6HnbAh3Q4aW7c2T14-0P9nH83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700338" y="4508500"/>
            <a:ext cx="364013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AutoShape 11"/>
          <p:cNvSpPr>
            <a:spLocks noChangeArrowheads="1"/>
          </p:cNvSpPr>
          <p:nvPr/>
        </p:nvSpPr>
        <p:spPr bwMode="auto">
          <a:xfrm rot="-4143300">
            <a:off x="3055938" y="4152900"/>
            <a:ext cx="604838" cy="1893887"/>
          </a:xfrm>
          <a:prstGeom prst="curvedLeftArrow">
            <a:avLst>
              <a:gd name="adj1" fmla="val 62625"/>
              <a:gd name="adj2" fmla="val 125249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fr-FR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23850" y="5229225"/>
            <a:ext cx="2655888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hlink"/>
                </a:solidFill>
                <a:latin typeface="Times New Roman" pitchFamily="18" charset="0"/>
              </a:rPr>
              <a:t>On fait rentrer de l’air et de l’essence dans le moteur et on fait bruler ce mélange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372225" y="5300663"/>
            <a:ext cx="2657475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hlink"/>
                </a:solidFill>
                <a:latin typeface="Times New Roman" pitchFamily="18" charset="0"/>
              </a:rPr>
              <a:t>On va obtenir aussi des gaz d’échappement, et de la chaleur et surtout une énergie mécanique</a:t>
            </a:r>
            <a:endParaRPr lang="fr-FR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97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7019925" y="6453188"/>
            <a:ext cx="2133600" cy="365125"/>
          </a:xfrm>
        </p:spPr>
        <p:txBody>
          <a:bodyPr/>
          <a:lstStyle/>
          <a:p>
            <a:pPr>
              <a:defRPr/>
            </a:pPr>
            <a:fld id="{A447A79C-5562-46E4-984A-6F0328785612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8313" y="115888"/>
            <a:ext cx="842486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fr-FR" b="1" u="sng" dirty="0">
                <a:latin typeface="Calibri" pitchFamily="34" charset="0"/>
              </a:rPr>
              <a:t>Avantages du moteur 2 temps:</a:t>
            </a:r>
          </a:p>
          <a:p>
            <a:pPr marL="342900" indent="-342900"/>
            <a:r>
              <a:rPr lang="fr-FR" dirty="0">
                <a:latin typeface="Calibri" pitchFamily="34" charset="0"/>
              </a:rPr>
              <a:t>-     Un temps moteur par tour de vilebrequin, au lieu d'un temps moteur pour 2 tours de vilebrequin pour le 4 temps et d'une </a:t>
            </a:r>
            <a:r>
              <a:rPr lang="fr-FR" b="1" dirty="0">
                <a:latin typeface="Calibri" pitchFamily="34" charset="0"/>
              </a:rPr>
              <a:t>meilleure régularité du couple moteur</a:t>
            </a:r>
            <a:r>
              <a:rPr lang="fr-FR" dirty="0">
                <a:latin typeface="Calibri" pitchFamily="34" charset="0"/>
              </a:rPr>
              <a:t>.</a:t>
            </a:r>
          </a:p>
          <a:p>
            <a:pPr marL="342900" indent="-342900"/>
            <a:r>
              <a:rPr lang="fr-FR" dirty="0">
                <a:latin typeface="Calibri" pitchFamily="34" charset="0"/>
              </a:rPr>
              <a:t>-     Pas de distribution, d'où une </a:t>
            </a:r>
            <a:r>
              <a:rPr lang="fr-FR" b="1" dirty="0">
                <a:latin typeface="Calibri" pitchFamily="34" charset="0"/>
              </a:rPr>
              <a:t>construction simplifiée</a:t>
            </a:r>
            <a:r>
              <a:rPr lang="fr-FR" dirty="0">
                <a:latin typeface="Calibri" pitchFamily="34" charset="0"/>
              </a:rPr>
              <a:t> (peu de pièces en mouvement, peu encombrant, 60% plus léger et donc coût de fabrication plus faible). Meilleure fiabilité.</a:t>
            </a:r>
            <a:endParaRPr lang="fr-FR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628800"/>
            <a:ext cx="103028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0"/>
          <p:cNvSpPr txBox="1"/>
          <p:nvPr/>
        </p:nvSpPr>
        <p:spPr>
          <a:xfrm>
            <a:off x="395288" y="1935163"/>
            <a:ext cx="8424862" cy="265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fr-FR" b="1" u="sng" dirty="0">
                <a:latin typeface="Calibri" pitchFamily="34" charset="0"/>
              </a:rPr>
              <a:t>Inconvénients du moteur 2 temps</a:t>
            </a:r>
          </a:p>
          <a:p>
            <a:pPr marL="342900" indent="-342900">
              <a:buFontTx/>
              <a:buAutoNum type="arabicParenR"/>
            </a:pPr>
            <a:endParaRPr lang="fr-FR" dirty="0">
              <a:latin typeface="Calibri" pitchFamily="34" charset="0"/>
            </a:endParaRPr>
          </a:p>
          <a:p>
            <a:pPr marL="342900" indent="-342900" algn="just"/>
            <a:r>
              <a:rPr lang="fr-FR" dirty="0">
                <a:latin typeface="Calibri" pitchFamily="34" charset="0"/>
              </a:rPr>
              <a:t>-     Une </a:t>
            </a:r>
            <a:r>
              <a:rPr lang="fr-FR" b="1" dirty="0">
                <a:latin typeface="Calibri" pitchFamily="34" charset="0"/>
              </a:rPr>
              <a:t>séparation des gaz frais et brûlés imparfaite</a:t>
            </a:r>
            <a:r>
              <a:rPr lang="fr-FR" dirty="0">
                <a:latin typeface="Calibri" pitchFamily="34" charset="0"/>
              </a:rPr>
              <a:t>, donc une perte de puissance.</a:t>
            </a:r>
          </a:p>
          <a:p>
            <a:pPr marL="342900" indent="-342900" algn="just">
              <a:buFontTx/>
              <a:buChar char="-"/>
            </a:pPr>
            <a:r>
              <a:rPr lang="fr-FR" dirty="0">
                <a:latin typeface="Calibri" pitchFamily="34" charset="0"/>
              </a:rPr>
              <a:t>Une </a:t>
            </a:r>
            <a:r>
              <a:rPr lang="fr-FR" b="1" dirty="0">
                <a:latin typeface="Calibri" pitchFamily="34" charset="0"/>
              </a:rPr>
              <a:t>usure rapide</a:t>
            </a:r>
            <a:r>
              <a:rPr lang="fr-FR" dirty="0">
                <a:latin typeface="Calibri" pitchFamily="34" charset="0"/>
              </a:rPr>
              <a:t>, surtout à haut régime, due aux lumières d'admission et d'échappement, qui abiment les segments à leur passage.</a:t>
            </a:r>
          </a:p>
          <a:p>
            <a:pPr marL="342900" indent="-342900" algn="just">
              <a:buFontTx/>
              <a:buChar char="-"/>
            </a:pPr>
            <a:r>
              <a:rPr lang="fr-FR" dirty="0">
                <a:latin typeface="Calibri" pitchFamily="34" charset="0"/>
              </a:rPr>
              <a:t>Le niveau de </a:t>
            </a:r>
            <a:r>
              <a:rPr lang="fr-FR" b="1" dirty="0">
                <a:latin typeface="Calibri" pitchFamily="34" charset="0"/>
              </a:rPr>
              <a:t>pollution</a:t>
            </a:r>
            <a:r>
              <a:rPr lang="fr-FR" dirty="0">
                <a:latin typeface="Calibri" pitchFamily="34" charset="0"/>
              </a:rPr>
              <a:t> par hydrocarbures imbrûlés est important: une partie du mélange air/essence admis ne brûle pas et sort directement par la lumière d'échappement. L'huile utilisée pour la lubrification brûle mal donc produit des imbrûlés.</a:t>
            </a:r>
            <a:endParaRPr lang="fr-FR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797425"/>
            <a:ext cx="79851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563938" y="5734050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627313" y="5589588"/>
            <a:ext cx="865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</a:rPr>
              <a:t>piston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3492500" y="5013325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124075" y="4724400"/>
            <a:ext cx="1370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</a:rPr>
              <a:t>Soupape admission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4716463" y="4941888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219700" y="4581525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</a:rPr>
              <a:t>Soupape échappement</a:t>
            </a: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851275" y="4652963"/>
            <a:ext cx="5762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492500" y="4292600"/>
            <a:ext cx="223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</a:rPr>
              <a:t>Bougie d’allumage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 flipV="1">
            <a:off x="4427538" y="5516563"/>
            <a:ext cx="936625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364163" y="5661025"/>
            <a:ext cx="1370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</a:rPr>
              <a:t>Cylindre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7019925" y="6453188"/>
            <a:ext cx="2133600" cy="365125"/>
          </a:xfrm>
        </p:spPr>
        <p:txBody>
          <a:bodyPr/>
          <a:lstStyle/>
          <a:p>
            <a:pPr>
              <a:defRPr/>
            </a:pPr>
            <a:fld id="{7918AC32-7B62-4C07-813E-751BD72111DD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8313" y="1062732"/>
            <a:ext cx="5543550" cy="265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fr-FR" b="1" u="sng" dirty="0">
                <a:latin typeface="Calibri" pitchFamily="34" charset="0"/>
              </a:rPr>
              <a:t>1) ADMISSION</a:t>
            </a:r>
            <a:endParaRPr lang="fr-FR" dirty="0"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endParaRPr lang="fr-FR" dirty="0">
              <a:solidFill>
                <a:schemeClr val="hlink"/>
              </a:solidFill>
              <a:latin typeface="Calibri" pitchFamily="34" charset="0"/>
            </a:endParaRP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1- la soupape d'admission s'ouvre pour laisser passer les gaz frais. La soupape d'échappement est fermée</a:t>
            </a: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2- le piston descend</a:t>
            </a: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3- le piston en descendant augmente le volume du cylindre et donc créé une dépression qui permet aux gaz frais de rentrer.</a:t>
            </a: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4- Le piston descend du PMH au PMB 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946844"/>
            <a:ext cx="12334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0"/>
          <p:cNvSpPr txBox="1"/>
          <p:nvPr/>
        </p:nvSpPr>
        <p:spPr>
          <a:xfrm>
            <a:off x="467544" y="3749948"/>
            <a:ext cx="5832475" cy="265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fr-FR" b="1" u="sng" dirty="0">
                <a:latin typeface="Calibri" pitchFamily="34" charset="0"/>
              </a:rPr>
              <a:t>2) COMPRESSION</a:t>
            </a:r>
            <a:endParaRPr lang="fr-FR" dirty="0"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endParaRPr lang="fr-FR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1- la soupape d'admission se referme. La soupape d'échappement reste fermée</a:t>
            </a: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2- le piston remonte du PMB jusqu'au PMH</a:t>
            </a: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3- le piston en remontant diminue le volume du cylindre et donc comprime les gaz (pression = 12 bars). Ceci a pour effet, d'augmenter la température des gaz frais (environ 200°C)</a:t>
            </a: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382" y="3892823"/>
            <a:ext cx="161925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395536" y="548680"/>
            <a:ext cx="4732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u="sng" dirty="0"/>
              <a:t>2) Le déroulement du cycle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7019925" y="6453188"/>
            <a:ext cx="2133600" cy="365125"/>
          </a:xfrm>
        </p:spPr>
        <p:txBody>
          <a:bodyPr/>
          <a:lstStyle/>
          <a:p>
            <a:pPr>
              <a:defRPr/>
            </a:pPr>
            <a:fld id="{C0C2E7B9-1B4D-4E3E-8DF7-6B611418BC94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8313" y="647700"/>
            <a:ext cx="5832475" cy="265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fr-FR" b="1" u="sng" dirty="0">
                <a:latin typeface="Calibri" pitchFamily="34" charset="0"/>
              </a:rPr>
              <a:t>3) COMBUSTION-DETENTE</a:t>
            </a:r>
            <a:endParaRPr lang="fr-FR" dirty="0"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endParaRPr lang="fr-FR" dirty="0">
              <a:solidFill>
                <a:schemeClr val="hlink"/>
              </a:solidFill>
              <a:latin typeface="Calibri" pitchFamily="34" charset="0"/>
            </a:endParaRP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1- la soupape d'admission et la soupape d'échappement sont fermée</a:t>
            </a: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2- On envoie du courant sur la bougie d'allumage, ce qui a pour effet d'enflammer le mélange carburé. C'est la COMBUSTION </a:t>
            </a: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3- la pression augmentant au dessus du piston, celui-ci redescend. C'est la DETENTE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47700"/>
            <a:ext cx="1200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0"/>
          <p:cNvSpPr txBox="1"/>
          <p:nvPr/>
        </p:nvSpPr>
        <p:spPr>
          <a:xfrm>
            <a:off x="468313" y="4204295"/>
            <a:ext cx="5832475" cy="2105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fr-FR" b="1" u="sng" dirty="0">
                <a:latin typeface="Calibri" pitchFamily="34" charset="0"/>
              </a:rPr>
              <a:t>4) ECHAPPEMENT</a:t>
            </a:r>
            <a:endParaRPr lang="fr-FR" dirty="0"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endParaRPr lang="fr-FR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1- la soupape d'admission est fermée, la soupape d'échappement s'ouvre.</a:t>
            </a: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2- le piston remonte </a:t>
            </a:r>
          </a:p>
          <a:p>
            <a:pPr marL="342900" indent="-342900"/>
            <a:r>
              <a:rPr lang="fr-FR" dirty="0">
                <a:solidFill>
                  <a:schemeClr val="hlink"/>
                </a:solidFill>
                <a:latin typeface="Calibri" pitchFamily="34" charset="0"/>
              </a:rPr>
              <a:t>3- les gaz d'échappement devenue inutile, sont chassés du cylindre</a:t>
            </a:r>
          </a:p>
        </p:txBody>
      </p:sp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1956" y="3573016"/>
            <a:ext cx="1741268" cy="306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7019925" y="6453188"/>
            <a:ext cx="2133600" cy="365125"/>
          </a:xfrm>
        </p:spPr>
        <p:txBody>
          <a:bodyPr/>
          <a:lstStyle/>
          <a:p>
            <a:pPr>
              <a:defRPr/>
            </a:pPr>
            <a:fld id="{3F962463-15C6-43FD-BCA0-C5F2A86312FF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71438"/>
            <a:ext cx="13906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565400"/>
            <a:ext cx="72167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44463"/>
            <a:ext cx="9001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71438"/>
            <a:ext cx="1401763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0"/>
            <a:ext cx="11033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68313" y="5229225"/>
            <a:ext cx="84248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Un cycle à 4 temps se déroule sur 2 tour moteur complet (2 tour de vilebrequin). Les temps, admission, compression et échappement sont appelés : TEMPS MORT. Le temps combustion-détente est appelé : TEMPS MOTEUR.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7019925" y="6453188"/>
            <a:ext cx="2133600" cy="365125"/>
          </a:xfrm>
        </p:spPr>
        <p:txBody>
          <a:bodyPr/>
          <a:lstStyle/>
          <a:p>
            <a:pPr>
              <a:defRPr/>
            </a:pPr>
            <a:fld id="{1089672C-5AE1-4C70-94B8-D5955E615701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3686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60350"/>
            <a:ext cx="6985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7019925" y="6453188"/>
            <a:ext cx="2133600" cy="365125"/>
          </a:xfrm>
        </p:spPr>
        <p:txBody>
          <a:bodyPr/>
          <a:lstStyle/>
          <a:p>
            <a:pPr>
              <a:defRPr/>
            </a:pPr>
            <a:fld id="{F7B42295-3F70-409B-8E1F-67ED6FD6A442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53233" y="1052091"/>
            <a:ext cx="583247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fr-FR">
                <a:solidFill>
                  <a:schemeClr val="hlink"/>
                </a:solidFill>
                <a:latin typeface="Calibri" pitchFamily="34" charset="0"/>
              </a:rPr>
              <a:t>Ce sont les arbres à cames qui vont ouvrir les soupapes. </a:t>
            </a:r>
          </a:p>
          <a:p>
            <a:pPr marL="342900" indent="-342900"/>
            <a:r>
              <a:rPr lang="fr-FR">
                <a:solidFill>
                  <a:schemeClr val="hlink"/>
                </a:solidFill>
                <a:latin typeface="Calibri" pitchFamily="34" charset="0"/>
              </a:rPr>
              <a:t>Les ressorts de soupapes vont les refermer.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0972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936203"/>
            <a:ext cx="1485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45" y="1701378"/>
            <a:ext cx="18002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395536" y="332656"/>
            <a:ext cx="47323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u="sng" dirty="0"/>
              <a:t>4) Maintenance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11783" y="3428578"/>
            <a:ext cx="81375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 b="1" dirty="0"/>
              <a:t>Pour que le cycle à 4 temps fonctionne correctement, il est important :</a:t>
            </a:r>
          </a:p>
          <a:p>
            <a:endParaRPr lang="fr-FR" sz="1600" dirty="0"/>
          </a:p>
          <a:p>
            <a:r>
              <a:rPr lang="fr-FR" sz="1600" dirty="0"/>
              <a:t>- de remplacer régulièrement les bougies d'allumage. En effet, s'il l'on a une mauvaise étincelle, on aura une mauvaise combustion et donc un mauvais rendement.</a:t>
            </a:r>
          </a:p>
          <a:p>
            <a:r>
              <a:rPr lang="fr-FR" sz="1600" dirty="0"/>
              <a:t>- De remplacer régulièrement le filtre à air. Si le filtre à air est encrassé, on admet moins d'air à l'admission donc diminution du rendement.</a:t>
            </a:r>
          </a:p>
          <a:p>
            <a:r>
              <a:rPr lang="fr-FR" sz="1600" dirty="0"/>
              <a:t>- De remplacer régulièrement le filtre à carburant. Si le filtre est encrassé, mauvaise alimentation en essence.</a:t>
            </a:r>
          </a:p>
          <a:p>
            <a:r>
              <a:rPr lang="fr-FR" sz="1600" dirty="0"/>
              <a:t>- De contrôler régulièrement le jeu aux soupapes. Risque de mauvaise ouverture ou fermeture des soupapes.</a:t>
            </a:r>
          </a:p>
          <a:p>
            <a:r>
              <a:rPr lang="fr-FR" sz="1600" dirty="0"/>
              <a:t>- De contrôler l'étanchéité des cylindres (recherche de fuites et prise de compression moteur).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592</Words>
  <Application>Microsoft Office PowerPoint</Application>
  <PresentationFormat>Affichage à l'écran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Thème Office</vt:lpstr>
      <vt:lpstr>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Joël MARTY</dc:creator>
  <cp:lastModifiedBy>MARTYJ</cp:lastModifiedBy>
  <cp:revision>38</cp:revision>
  <dcterms:created xsi:type="dcterms:W3CDTF">2015-05-06T06:51:46Z</dcterms:created>
  <dcterms:modified xsi:type="dcterms:W3CDTF">2018-10-02T07:20:05Z</dcterms:modified>
</cp:coreProperties>
</file>