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257" r:id="rId4"/>
    <p:sldId id="291" r:id="rId5"/>
    <p:sldId id="272" r:id="rId6"/>
    <p:sldId id="273" r:id="rId7"/>
    <p:sldId id="292" r:id="rId8"/>
    <p:sldId id="293" r:id="rId9"/>
    <p:sldId id="294" r:id="rId10"/>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18" y="-90"/>
      </p:cViewPr>
      <p:guideLst>
        <p:guide orient="horz" pos="2160"/>
        <p:guide pos="2880"/>
      </p:guideLst>
    </p:cSldViewPr>
  </p:slideViewPr>
  <p:notesTextViewPr>
    <p:cViewPr>
      <p:scale>
        <a:sx n="100" d="100"/>
        <a:sy n="100" d="100"/>
      </p:scale>
      <p:origin x="0" y="0"/>
    </p:cViewPr>
  </p:notesTextViewPr>
  <p:notesViewPr>
    <p:cSldViewPr>
      <p:cViewPr varScale="1">
        <p:scale>
          <a:sx n="72" d="100"/>
          <a:sy n="72" d="100"/>
        </p:scale>
        <p:origin x="-2880" y="-111"/>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1E4CD23-9D70-4091-8403-541EAEF255A1}" type="datetimeFigureOut">
              <a:rPr lang="fr-FR"/>
              <a:pPr>
                <a:defRPr/>
              </a:pPr>
              <a:t>16/11/2018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1F29CCE-5CCE-46EB-B62E-F2415035923A}"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376FA1A-69DA-492D-971A-E34507B6FDE1}" type="datetimeFigureOut">
              <a:rPr lang="fr-FR"/>
              <a:pPr>
                <a:defRPr/>
              </a:pPr>
              <a:t>16/11/2018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AB67108-C7BC-4E43-931D-7C3BDD863CF4}"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9698" name="Espace réservé des not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8675"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CBF87D-71DE-470B-9751-C03E994179A4}" type="slidenum">
              <a:rPr lang="fr-FR">
                <a:cs typeface="Arial" charset="0"/>
              </a:rPr>
              <a:pPr fontAlgn="base">
                <a:spcBef>
                  <a:spcPct val="0"/>
                </a:spcBef>
                <a:spcAft>
                  <a:spcPct val="0"/>
                </a:spcAft>
                <a:defRPr/>
              </a:pPr>
              <a:t>1</a:t>
            </a:fld>
            <a:endParaRPr lang="fr-FR">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1746" name="Espace réservé des not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F7D24B-C63F-4725-8F6D-3E2AE6E7FA62}" type="slidenum">
              <a:rPr lang="fr-FR">
                <a:cs typeface="Arial" charset="0"/>
              </a:rPr>
              <a:pPr fontAlgn="base">
                <a:spcBef>
                  <a:spcPct val="0"/>
                </a:spcBef>
                <a:spcAft>
                  <a:spcPct val="0"/>
                </a:spcAft>
                <a:defRPr/>
              </a:pPr>
              <a:t>2</a:t>
            </a:fld>
            <a:endParaRPr lang="fr-FR">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3794" name="Espace réservé des not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2738C87-7EAC-40AC-9C13-57FF24AB8454}" type="slidenum">
              <a:rPr lang="fr-FR">
                <a:cs typeface="Arial" charset="0"/>
              </a:rPr>
              <a:pPr fontAlgn="base">
                <a:spcBef>
                  <a:spcPct val="0"/>
                </a:spcBef>
                <a:spcAft>
                  <a:spcPct val="0"/>
                </a:spcAft>
                <a:defRPr/>
              </a:pPr>
              <a:t>3</a:t>
            </a:fld>
            <a:endParaRPr lang="fr-F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5842" name="Espace réservé des not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2771"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3D6250-B732-4F76-A28F-B01E9F60D3F7}" type="slidenum">
              <a:rPr lang="fr-FR">
                <a:cs typeface="Arial" charset="0"/>
              </a:rPr>
              <a:pPr fontAlgn="base">
                <a:spcBef>
                  <a:spcPct val="0"/>
                </a:spcBef>
                <a:spcAft>
                  <a:spcPct val="0"/>
                </a:spcAft>
                <a:defRPr/>
              </a:pPr>
              <a:t>4</a:t>
            </a:fld>
            <a:endParaRPr lang="fr-F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a:xfrm>
            <a:off x="8567738" y="6492875"/>
            <a:ext cx="576262" cy="365125"/>
          </a:xfrm>
        </p:spPr>
        <p:txBody>
          <a:bodyPr/>
          <a:lstStyle>
            <a:lvl1pPr algn="just">
              <a:defRPr dirty="0" smtClean="0"/>
            </a:lvl1pPr>
          </a:lstStyle>
          <a:p>
            <a:pPr>
              <a:defRPr/>
            </a:pPr>
            <a:r>
              <a:rPr lang="fr-FR"/>
              <a:t>		     			</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4"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5"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6"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7"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e la date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F3F6E5E-FA18-4CE1-A803-F1A46D2C15DC}" type="datetime1">
              <a:rPr lang="fr-FR"/>
              <a:pPr>
                <a:defRPr/>
              </a:pPr>
              <a:t>16/11/2018</a:t>
            </a:fld>
            <a:endParaRPr lang="fr-FR"/>
          </a:p>
        </p:txBody>
      </p:sp>
      <p:sp>
        <p:nvSpPr>
          <p:cNvPr id="10" name="Espace réservé du pied de page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1" name="Espace réservé du numéro de diapositive 5"/>
          <p:cNvSpPr>
            <a:spLocks noGrp="1"/>
          </p:cNvSpPr>
          <p:nvPr>
            <p:ph type="sldNum" sz="quarter" idx="12"/>
          </p:nvPr>
        </p:nvSpPr>
        <p:spPr/>
        <p:txBody>
          <a:bodyPr/>
          <a:lstStyle>
            <a:lvl1pPr>
              <a:defRPr/>
            </a:lvl1pPr>
          </a:lstStyle>
          <a:p>
            <a:pPr>
              <a:defRPr/>
            </a:pPr>
            <a:fld id="{38E1A911-286D-4D88-A277-8061CA82E3CA}"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5"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6"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7"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e la date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642EDB4-7A2A-4F98-B335-F9980AD56522}" type="datetime1">
              <a:rPr lang="fr-FR"/>
              <a:pPr>
                <a:defRPr/>
              </a:pPr>
              <a:t>16/11/2018</a:t>
            </a:fld>
            <a:endParaRPr lang="fr-FR"/>
          </a:p>
        </p:txBody>
      </p:sp>
      <p:sp>
        <p:nvSpPr>
          <p:cNvPr id="10" name="Espace réservé du pied de page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1" name="Espace réservé du numéro de diapositive 5"/>
          <p:cNvSpPr>
            <a:spLocks noGrp="1"/>
          </p:cNvSpPr>
          <p:nvPr>
            <p:ph type="sldNum" sz="quarter" idx="12"/>
          </p:nvPr>
        </p:nvSpPr>
        <p:spPr/>
        <p:txBody>
          <a:bodyPr/>
          <a:lstStyle>
            <a:lvl1pPr>
              <a:defRPr/>
            </a:lvl1pPr>
          </a:lstStyle>
          <a:p>
            <a:pPr>
              <a:defRPr/>
            </a:pPr>
            <a:fld id="{5CFB538C-2D2E-47B9-9E6A-7B391FF0FC76}"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fld id="{63F140BD-3845-4438-A42D-BC928B4339BA}"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AD3DA7C0-17CE-4AD4-AF76-3D1DE83C8086}" type="datetime1">
              <a:rPr lang="fr-FR"/>
              <a:pPr>
                <a:defRPr/>
              </a:pPr>
              <a:t>16/11/2018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2D3FE79-AD7B-4D63-B8A0-C101FE025744}"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7B28AF0-337D-423B-A35D-10A504CF0B0E}" type="datetime1">
              <a:rPr lang="fr-FR"/>
              <a:pPr>
                <a:defRPr/>
              </a:pPr>
              <a:t>16/11/2018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92DE17C-4B34-496E-9344-11D8D7E38E77}"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E69D5917-CC4A-403C-9C7C-839BB4FF5F37}" type="datetime1">
              <a:rPr lang="fr-FR"/>
              <a:pPr>
                <a:defRPr/>
              </a:pPr>
              <a:t>16/11/2018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928389C-D757-433A-B7E6-505873572925}"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E5F204B4-F8AD-41CA-8A03-EF8CDDDA55E6}" type="datetime1">
              <a:rPr lang="fr-FR"/>
              <a:pPr>
                <a:defRPr/>
              </a:pPr>
              <a:t>16/11/2018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0B1FBB5-9140-4A3A-9A73-EFB8AA68FCBB}" type="slidenum">
              <a:rPr lang="fr-FR"/>
              <a:pPr>
                <a:defRPr/>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50FCA2DD-2DDA-4639-8451-DB88F57D905E}" type="datetime1">
              <a:rPr lang="fr-FR"/>
              <a:pPr>
                <a:defRPr/>
              </a:pPr>
              <a:t>16/11/2018</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152727FD-8949-45C1-AFB0-AD81EEC893EE}" type="slidenum">
              <a:rPr lang="fr-FR"/>
              <a:pPr>
                <a:defRPr/>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1535CEB1-D1F2-4955-9852-DC4F457B6CE3}" type="datetime1">
              <a:rPr lang="fr-FR"/>
              <a:pPr>
                <a:defRPr/>
              </a:pPr>
              <a:t>16/11/2018</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AD1688DE-9AAB-4C88-9744-BB29E39133CA}" type="slidenum">
              <a:rPr lang="fr-FR"/>
              <a:pPr>
                <a:defRPr/>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4DCC143B-8F82-4915-8931-5E4839D0F0BF}" type="datetime1">
              <a:rPr lang="fr-FR"/>
              <a:pPr>
                <a:defRPr/>
              </a:pPr>
              <a:t>16/11/2018</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DEC1EB45-25A1-444C-990D-B0CE4B00A6C1}"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4"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5"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6"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7"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e la date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2EA8AF3-7D3D-4F7D-BAD7-3CACBE5B6DCE}" type="datetime1">
              <a:rPr lang="fr-FR"/>
              <a:pPr>
                <a:defRPr/>
              </a:pPr>
              <a:t>16/11/2018</a:t>
            </a:fld>
            <a:endParaRPr lang="fr-FR"/>
          </a:p>
        </p:txBody>
      </p:sp>
      <p:sp>
        <p:nvSpPr>
          <p:cNvPr id="10" name="Espace réservé du pied de page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1" name="Espace réservé du numéro de diapositive 5"/>
          <p:cNvSpPr>
            <a:spLocks noGrp="1"/>
          </p:cNvSpPr>
          <p:nvPr>
            <p:ph type="sldNum" sz="quarter" idx="12"/>
          </p:nvPr>
        </p:nvSpPr>
        <p:spPr/>
        <p:txBody>
          <a:bodyPr/>
          <a:lstStyle>
            <a:lvl1pPr>
              <a:defRPr/>
            </a:lvl1pPr>
          </a:lstStyle>
          <a:p>
            <a:pPr>
              <a:defRPr/>
            </a:pPr>
            <a:fld id="{13482114-3C77-4202-AF40-5434E0FE710A}" type="slidenum">
              <a:rPr lang="fr-FR"/>
              <a:pPr>
                <a:defRP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F5D9B214-11BB-41B9-A223-D996733540C8}" type="datetime1">
              <a:rPr lang="fr-FR"/>
              <a:pPr>
                <a:defRPr/>
              </a:pPr>
              <a:t>16/11/2018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E34F9DB-28AB-424E-9E71-1072454E5CEA}" type="slidenum">
              <a:rPr lang="fr-FR"/>
              <a:pPr>
                <a:defRPr/>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20A386ED-681C-43F2-82F7-3D8DC0BE5E2A}" type="datetime1">
              <a:rPr lang="fr-FR"/>
              <a:pPr>
                <a:defRPr/>
              </a:pPr>
              <a:t>16/11/2018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5C2C0E7-873E-447F-ABE0-6576C9A598B5}" type="slidenum">
              <a:rPr lang="fr-FR"/>
              <a:pPr>
                <a:defRPr/>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F2711E9A-5FA7-4336-AA5C-89C60765F987}" type="datetime1">
              <a:rPr lang="fr-FR"/>
              <a:pPr>
                <a:defRPr/>
              </a:pPr>
              <a:t>16/11/2018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F52A26E-1EC6-4005-81BE-60B50C1FAC24}" type="slidenum">
              <a:rPr lang="fr-FR"/>
              <a:pPr>
                <a:defRPr/>
              </a:pPr>
              <a:t>‹N°›</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CBD7BB39-F73F-411C-BA58-0F3FDB948A67}" type="datetime1">
              <a:rPr lang="fr-FR"/>
              <a:pPr>
                <a:defRPr/>
              </a:pPr>
              <a:t>16/11/2018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2E3EEF7-1721-47C3-BE97-3F80B05EADE4}"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5"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6"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7"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9" name="Espace réservé de la date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2030B09-6BE2-4685-8F57-609C40C96D68}" type="datetime1">
              <a:rPr lang="fr-FR"/>
              <a:pPr>
                <a:defRPr/>
              </a:pPr>
              <a:t>16/11/2018</a:t>
            </a:fld>
            <a:endParaRPr lang="fr-FR"/>
          </a:p>
        </p:txBody>
      </p:sp>
      <p:sp>
        <p:nvSpPr>
          <p:cNvPr id="10" name="Espace réservé du pied de page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1" name="Espace réservé du numéro de diapositive 5"/>
          <p:cNvSpPr>
            <a:spLocks noGrp="1"/>
          </p:cNvSpPr>
          <p:nvPr>
            <p:ph type="sldNum" sz="quarter" idx="12"/>
          </p:nvPr>
        </p:nvSpPr>
        <p:spPr/>
        <p:txBody>
          <a:bodyPr/>
          <a:lstStyle>
            <a:lvl1pPr>
              <a:defRPr/>
            </a:lvl1pPr>
          </a:lstStyle>
          <a:p>
            <a:pPr>
              <a:defRPr/>
            </a:pPr>
            <a:fld id="{87F876F7-7E92-46F9-980E-1D4A5334C76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5"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6"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7"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8"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 name="Espace réservé de la date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A1C38F7-AD64-4C5F-BAE3-F38592C769FA}" type="datetime1">
              <a:rPr lang="fr-FR"/>
              <a:pPr>
                <a:defRPr/>
              </a:pPr>
              <a:t>16/11/2018</a:t>
            </a:fld>
            <a:endParaRPr lang="fr-FR"/>
          </a:p>
        </p:txBody>
      </p:sp>
      <p:sp>
        <p:nvSpPr>
          <p:cNvPr id="11" name="Espace réservé du pied de page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2" name="Espace réservé du numéro de diapositive 6"/>
          <p:cNvSpPr>
            <a:spLocks noGrp="1"/>
          </p:cNvSpPr>
          <p:nvPr>
            <p:ph type="sldNum" sz="quarter" idx="12"/>
          </p:nvPr>
        </p:nvSpPr>
        <p:spPr/>
        <p:txBody>
          <a:bodyPr/>
          <a:lstStyle>
            <a:lvl1pPr>
              <a:defRPr/>
            </a:lvl1pPr>
          </a:lstStyle>
          <a:p>
            <a:pPr>
              <a:defRPr/>
            </a:pPr>
            <a:fld id="{304B52F4-C46A-4C62-8CCA-F04C0FE40882}"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7"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8"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9"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10"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2" name="Espace réservé de la date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0DA76C3-3AEC-4751-B64E-4CA024E915EE}" type="datetime1">
              <a:rPr lang="fr-FR"/>
              <a:pPr>
                <a:defRPr/>
              </a:pPr>
              <a:t>16/11/2018</a:t>
            </a:fld>
            <a:endParaRPr lang="fr-FR"/>
          </a:p>
        </p:txBody>
      </p:sp>
      <p:sp>
        <p:nvSpPr>
          <p:cNvPr id="13" name="Espace réservé du pied de page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4" name="Espace réservé du numéro de diapositive 8"/>
          <p:cNvSpPr>
            <a:spLocks noGrp="1"/>
          </p:cNvSpPr>
          <p:nvPr>
            <p:ph type="sldNum" sz="quarter" idx="12"/>
          </p:nvPr>
        </p:nvSpPr>
        <p:spPr/>
        <p:txBody>
          <a:bodyPr/>
          <a:lstStyle>
            <a:lvl1pPr>
              <a:defRPr/>
            </a:lvl1pPr>
          </a:lstStyle>
          <a:p>
            <a:pPr>
              <a:defRPr/>
            </a:pPr>
            <a:fld id="{C91FBC5E-7C85-4946-B89C-54FBB3BAB405}"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3"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4"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5"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6"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8" name="Espace réservé de la date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115F564-5697-421A-8F0E-C3A6BA890807}" type="datetime1">
              <a:rPr lang="fr-FR"/>
              <a:pPr>
                <a:defRPr/>
              </a:pPr>
              <a:t>16/11/2018</a:t>
            </a:fld>
            <a:endParaRPr lang="fr-FR"/>
          </a:p>
        </p:txBody>
      </p:sp>
      <p:sp>
        <p:nvSpPr>
          <p:cNvPr id="9" name="Espace réservé du pied de page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0" name="Espace réservé du numéro de diapositive 4"/>
          <p:cNvSpPr>
            <a:spLocks noGrp="1"/>
          </p:cNvSpPr>
          <p:nvPr>
            <p:ph type="sldNum" sz="quarter" idx="12"/>
          </p:nvPr>
        </p:nvSpPr>
        <p:spPr/>
        <p:txBody>
          <a:bodyPr/>
          <a:lstStyle>
            <a:lvl1pPr>
              <a:defRPr/>
            </a:lvl1pPr>
          </a:lstStyle>
          <a:p>
            <a:pPr>
              <a:defRPr/>
            </a:pPr>
            <a:fld id="{3973C3FF-E656-43F5-B8F3-3AEA8455EB8E}"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3"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4"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5"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Espace réservé de la date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6EDC51-D23A-4441-B07B-9A75E21FBA38}" type="datetime1">
              <a:rPr lang="fr-FR"/>
              <a:pPr>
                <a:defRPr/>
              </a:pPr>
              <a:t>16/11/2018</a:t>
            </a:fld>
            <a:endParaRPr lang="fr-FR"/>
          </a:p>
        </p:txBody>
      </p:sp>
      <p:sp>
        <p:nvSpPr>
          <p:cNvPr id="8" name="Espace réservé du pied de page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9" name="Espace réservé du numéro de diapositive 3"/>
          <p:cNvSpPr>
            <a:spLocks noGrp="1"/>
          </p:cNvSpPr>
          <p:nvPr>
            <p:ph type="sldNum" sz="quarter" idx="12"/>
          </p:nvPr>
        </p:nvSpPr>
        <p:spPr/>
        <p:txBody>
          <a:bodyPr/>
          <a:lstStyle>
            <a:lvl1pPr>
              <a:defRPr/>
            </a:lvl1pPr>
          </a:lstStyle>
          <a:p>
            <a:pPr>
              <a:defRPr/>
            </a:pPr>
            <a:fld id="{C9533685-A783-43DA-9BA7-19F050D26D5D}"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6"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7"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8"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0" name="Espace réservé de la date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E974B52-906B-487B-A327-6BB139A6E142}" type="datetime1">
              <a:rPr lang="fr-FR"/>
              <a:pPr>
                <a:defRPr/>
              </a:pPr>
              <a:t>16/11/2018</a:t>
            </a:fld>
            <a:endParaRPr lang="fr-FR"/>
          </a:p>
        </p:txBody>
      </p:sp>
      <p:sp>
        <p:nvSpPr>
          <p:cNvPr id="11" name="Espace réservé du pied de page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2" name="Espace réservé du numéro de diapositive 6"/>
          <p:cNvSpPr>
            <a:spLocks noGrp="1"/>
          </p:cNvSpPr>
          <p:nvPr>
            <p:ph type="sldNum" sz="quarter" idx="12"/>
          </p:nvPr>
        </p:nvSpPr>
        <p:spPr/>
        <p:txBody>
          <a:bodyPr/>
          <a:lstStyle>
            <a:lvl1pPr>
              <a:defRPr/>
            </a:lvl1pPr>
          </a:lstStyle>
          <a:p>
            <a:pPr>
              <a:defRPr/>
            </a:pPr>
            <a:fld id="{B9E021CD-9E75-4654-80F1-FEEA01E5A93A}"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ZoneTexte 6"/>
          <p:cNvSpPr txBox="1"/>
          <p:nvPr userDrawn="1"/>
        </p:nvSpPr>
        <p:spPr>
          <a:xfrm>
            <a:off x="2268538" y="6505575"/>
            <a:ext cx="5399087" cy="307975"/>
          </a:xfrm>
          <a:prstGeom prst="rect">
            <a:avLst/>
          </a:prstGeom>
          <a:noFill/>
        </p:spPr>
        <p:txBody>
          <a:bodyPr>
            <a:spAutoFit/>
          </a:bodyPr>
          <a:lstStyle/>
          <a:p>
            <a:pPr fontAlgn="auto">
              <a:spcBef>
                <a:spcPts val="0"/>
              </a:spcBef>
              <a:spcAft>
                <a:spcPts val="0"/>
              </a:spcAft>
              <a:defRPr/>
            </a:pPr>
            <a:r>
              <a:rPr lang="fr-FR" sz="1400" dirty="0">
                <a:solidFill>
                  <a:schemeClr val="tx1">
                    <a:lumMod val="50000"/>
                    <a:lumOff val="50000"/>
                  </a:schemeClr>
                </a:solidFill>
                <a:latin typeface="+mn-lt"/>
                <a:cs typeface="+mn-cs"/>
              </a:rPr>
              <a:t>Chapitre: Motorisation; Le cycle à 4 temps</a:t>
            </a:r>
          </a:p>
        </p:txBody>
      </p:sp>
      <p:sp>
        <p:nvSpPr>
          <p:cNvPr id="6"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7"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8"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cteur droit 9"/>
          <p:cNvCxnSpPr/>
          <p:nvPr userDrawn="1"/>
        </p:nvCxnSpPr>
        <p:spPr>
          <a:xfrm flipV="1">
            <a:off x="317500" y="6789738"/>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0" name="Espace réservé de la date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7F468A-2D84-4AEC-B358-712E45F875A6}" type="datetime1">
              <a:rPr lang="fr-FR"/>
              <a:pPr>
                <a:defRPr/>
              </a:pPr>
              <a:t>16/11/2018</a:t>
            </a:fld>
            <a:endParaRPr lang="fr-FR"/>
          </a:p>
        </p:txBody>
      </p:sp>
      <p:sp>
        <p:nvSpPr>
          <p:cNvPr id="11" name="Espace réservé du pied de page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fr-FR"/>
          </a:p>
        </p:txBody>
      </p:sp>
      <p:sp>
        <p:nvSpPr>
          <p:cNvPr id="12" name="Espace réservé du numéro de diapositive 6"/>
          <p:cNvSpPr>
            <a:spLocks noGrp="1"/>
          </p:cNvSpPr>
          <p:nvPr>
            <p:ph type="sldNum" sz="quarter" idx="12"/>
          </p:nvPr>
        </p:nvSpPr>
        <p:spPr/>
        <p:txBody>
          <a:bodyPr/>
          <a:lstStyle>
            <a:lvl1pPr>
              <a:defRPr/>
            </a:lvl1pPr>
          </a:lstStyle>
          <a:p>
            <a:pPr>
              <a:defRPr/>
            </a:pPr>
            <a:fld id="{9601AA74-0DAE-4053-9EDE-DB786B148F00}"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4"/>
          </p:nvPr>
        </p:nvSpPr>
        <p:spPr>
          <a:xfrm>
            <a:off x="7019925" y="64484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448098E-0F4B-4E3E-BF43-F54EDECC8563}" type="slidenum">
              <a:rPr lang="fr-FR"/>
              <a:pPr>
                <a:defRPr/>
              </a:pPr>
              <a:t>‹N°›</a:t>
            </a:fld>
            <a:endParaRPr lang="fr-FR"/>
          </a:p>
        </p:txBody>
      </p:sp>
      <p:sp>
        <p:nvSpPr>
          <p:cNvPr id="7" name="ZoneTexte 6"/>
          <p:cNvSpPr txBox="1"/>
          <p:nvPr userDrawn="1"/>
        </p:nvSpPr>
        <p:spPr>
          <a:xfrm>
            <a:off x="2268538" y="6505575"/>
            <a:ext cx="5399087" cy="304800"/>
          </a:xfrm>
          <a:prstGeom prst="rect">
            <a:avLst/>
          </a:prstGeom>
          <a:noFill/>
        </p:spPr>
        <p:txBody>
          <a:bodyPr>
            <a:spAutoFit/>
          </a:bodyPr>
          <a:lstStyle/>
          <a:p>
            <a:pPr>
              <a:defRPr/>
            </a:pPr>
            <a:r>
              <a:rPr lang="fr-FR" sz="1400" dirty="0">
                <a:solidFill>
                  <a:srgbClr val="7F7F7F"/>
                </a:solidFill>
                <a:latin typeface="Calibri" pitchFamily="34" charset="0"/>
              </a:rPr>
              <a:t>Chapitre: </a:t>
            </a:r>
            <a:r>
              <a:rPr lang="fr-FR" sz="1400" dirty="0" smtClean="0">
                <a:solidFill>
                  <a:srgbClr val="7F7F7F"/>
                </a:solidFill>
                <a:latin typeface="Calibri" pitchFamily="34" charset="0"/>
              </a:rPr>
              <a:t>Motorisation</a:t>
            </a:r>
            <a:endParaRPr lang="fr-FR" sz="1400" dirty="0">
              <a:solidFill>
                <a:srgbClr val="7F7F7F"/>
              </a:solidFill>
              <a:latin typeface="Calibri" pitchFamily="34" charset="0"/>
            </a:endParaRPr>
          </a:p>
        </p:txBody>
      </p:sp>
      <p:sp>
        <p:nvSpPr>
          <p:cNvPr id="9" name="Rectangle 8"/>
          <p:cNvSpPr/>
          <p:nvPr userDrawn="1"/>
        </p:nvSpPr>
        <p:spPr>
          <a:xfrm>
            <a:off x="0" y="0"/>
            <a:ext cx="32385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endParaRPr lang="fr-FR" dirty="0">
              <a:solidFill>
                <a:schemeClr val="tx1"/>
              </a:solidFill>
            </a:endParaRPr>
          </a:p>
        </p:txBody>
      </p:sp>
      <p:sp>
        <p:nvSpPr>
          <p:cNvPr id="11" name="Rectangle 10"/>
          <p:cNvSpPr/>
          <p:nvPr userDrawn="1"/>
        </p:nvSpPr>
        <p:spPr>
          <a:xfrm rot="16200000">
            <a:off x="-880622" y="5669598"/>
            <a:ext cx="2069028" cy="307777"/>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fr-FR" sz="1400" b="1" spc="150" dirty="0">
                <a:ln w="11430"/>
                <a:solidFill>
                  <a:schemeClr val="bg1">
                    <a:lumMod val="85000"/>
                  </a:schemeClr>
                </a:solidFill>
                <a:effectLst>
                  <a:outerShdw blurRad="25400" algn="tl" rotWithShape="0">
                    <a:srgbClr val="000000">
                      <a:alpha val="43000"/>
                    </a:srgbClr>
                  </a:outerShdw>
                </a:effectLst>
                <a:latin typeface="+mn-lt"/>
                <a:cs typeface="+mn-cs"/>
              </a:rPr>
              <a:t>LP PEMILLE BAC PRO</a:t>
            </a:r>
          </a:p>
        </p:txBody>
      </p:sp>
      <p:cxnSp>
        <p:nvCxnSpPr>
          <p:cNvPr id="8" name="Connecteur droit 7"/>
          <p:cNvCxnSpPr/>
          <p:nvPr userDrawn="1"/>
        </p:nvCxnSpPr>
        <p:spPr>
          <a:xfrm>
            <a:off x="-6350" y="6877050"/>
            <a:ext cx="91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flipV="1">
            <a:off x="317500" y="6525344"/>
            <a:ext cx="8774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numéro de diapositive 6"/>
          <p:cNvSpPr txBox="1">
            <a:spLocks/>
          </p:cNvSpPr>
          <p:nvPr userDrawn="1"/>
        </p:nvSpPr>
        <p:spPr>
          <a:xfrm>
            <a:off x="7019925" y="6453188"/>
            <a:ext cx="2133600" cy="365125"/>
          </a:xfrm>
          <a:prstGeom prst="rect">
            <a:avLst/>
          </a:prstGeom>
        </p:spPr>
        <p:txBody>
          <a:bodyPr/>
          <a:lstStyle/>
          <a:p>
            <a:pPr algn="r">
              <a:defRPr/>
            </a:pPr>
            <a:fld id="{575BEB51-6D2B-49FC-AEA1-D4C0014CFF7E}" type="slidenum">
              <a:rPr lang="fr-FR"/>
              <a:pPr algn="r">
                <a:defRPr/>
              </a:pPr>
              <a:t>‹N°›</a:t>
            </a:fld>
            <a:endParaRPr lang="fr-FR"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72"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4339"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14229F1-4B99-40EF-92B9-3492F76D088B}" type="datetime1">
              <a:rPr lang="fr-FR"/>
              <a:pPr>
                <a:defRPr/>
              </a:pPr>
              <a:t>16/11/2018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0C44BE1-EB39-4973-830B-BF32D7C0CDA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oneTexte 8"/>
          <p:cNvSpPr txBox="1">
            <a:spLocks noChangeArrowheads="1"/>
          </p:cNvSpPr>
          <p:nvPr/>
        </p:nvSpPr>
        <p:spPr bwMode="auto">
          <a:xfrm>
            <a:off x="1042988" y="1773238"/>
            <a:ext cx="7273925" cy="646112"/>
          </a:xfrm>
          <a:prstGeom prst="rect">
            <a:avLst/>
          </a:prstGeom>
          <a:noFill/>
          <a:ln w="9525">
            <a:noFill/>
            <a:miter lim="800000"/>
            <a:headEnd/>
            <a:tailEnd/>
          </a:ln>
        </p:spPr>
        <p:txBody>
          <a:bodyPr>
            <a:spAutoFit/>
          </a:bodyPr>
          <a:lstStyle/>
          <a:p>
            <a:r>
              <a:rPr lang="fr-FR">
                <a:latin typeface="Calibri" pitchFamily="34" charset="0"/>
              </a:rPr>
              <a:t>Un moteur est caractérisé par différentes dimensions qui permettront de connaitre la cylindrée de ce moteur est d’avoir une idée de sa puissance.</a:t>
            </a:r>
          </a:p>
        </p:txBody>
      </p:sp>
      <p:sp>
        <p:nvSpPr>
          <p:cNvPr id="10" name="Rectangle 9"/>
          <p:cNvSpPr/>
          <p:nvPr/>
        </p:nvSpPr>
        <p:spPr>
          <a:xfrm>
            <a:off x="1485154" y="260350"/>
            <a:ext cx="6130084" cy="1569660"/>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fr-FR"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Les dimensions du moteur</a:t>
            </a:r>
          </a:p>
        </p:txBody>
      </p:sp>
      <p:sp>
        <p:nvSpPr>
          <p:cNvPr id="28676" name="ZoneTexte 10"/>
          <p:cNvSpPr txBox="1">
            <a:spLocks noChangeArrowheads="1"/>
          </p:cNvSpPr>
          <p:nvPr/>
        </p:nvSpPr>
        <p:spPr bwMode="auto">
          <a:xfrm>
            <a:off x="1116013" y="3068638"/>
            <a:ext cx="6335712" cy="2586037"/>
          </a:xfrm>
          <a:prstGeom prst="rect">
            <a:avLst/>
          </a:prstGeom>
          <a:noFill/>
          <a:ln w="9525">
            <a:noFill/>
            <a:miter lim="800000"/>
            <a:headEnd/>
            <a:tailEnd/>
          </a:ln>
        </p:spPr>
        <p:txBody>
          <a:bodyPr>
            <a:spAutoFit/>
          </a:bodyPr>
          <a:lstStyle/>
          <a:p>
            <a:pPr marL="342900" indent="-342900"/>
            <a:r>
              <a:rPr lang="fr-FR">
                <a:latin typeface="Calibri" pitchFamily="34" charset="0"/>
              </a:rPr>
              <a:t>1) Quelques définitions</a:t>
            </a:r>
          </a:p>
          <a:p>
            <a:pPr marL="342900" indent="-342900">
              <a:buFontTx/>
              <a:buAutoNum type="arabicParenR"/>
            </a:pPr>
            <a:endParaRPr lang="fr-FR">
              <a:latin typeface="Calibri" pitchFamily="34" charset="0"/>
            </a:endParaRPr>
          </a:p>
          <a:p>
            <a:pPr marL="342900" indent="-342900"/>
            <a:r>
              <a:rPr lang="fr-FR">
                <a:latin typeface="Calibri" pitchFamily="34" charset="0"/>
              </a:rPr>
              <a:t>2) Rappels mathématiques</a:t>
            </a:r>
          </a:p>
          <a:p>
            <a:pPr marL="342900" indent="-342900"/>
            <a:endParaRPr lang="fr-FR">
              <a:latin typeface="Calibri" pitchFamily="34" charset="0"/>
            </a:endParaRPr>
          </a:p>
          <a:p>
            <a:pPr marL="342900" indent="-342900"/>
            <a:r>
              <a:rPr lang="fr-FR">
                <a:latin typeface="Calibri" pitchFamily="34" charset="0"/>
              </a:rPr>
              <a:t>3) Calcul de cylindrée</a:t>
            </a:r>
          </a:p>
          <a:p>
            <a:pPr marL="342900" indent="-342900"/>
            <a:endParaRPr lang="fr-FR">
              <a:latin typeface="Calibri" pitchFamily="34" charset="0"/>
            </a:endParaRPr>
          </a:p>
          <a:p>
            <a:pPr marL="342900" indent="-342900"/>
            <a:r>
              <a:rPr lang="fr-FR">
                <a:latin typeface="Calibri" pitchFamily="34" charset="0"/>
              </a:rPr>
              <a:t>4) Le rapport volumétrique</a:t>
            </a:r>
          </a:p>
          <a:p>
            <a:pPr marL="342900" indent="-342900"/>
            <a:endParaRPr lang="fr-FR">
              <a:latin typeface="Calibri" pitchFamily="34" charset="0"/>
            </a:endParaRPr>
          </a:p>
          <a:p>
            <a:pPr marL="342900" indent="-342900"/>
            <a:endParaRPr lang="fr-FR">
              <a:latin typeface="Calibri" pitchFamily="34" charset="0"/>
            </a:endParaRPr>
          </a:p>
        </p:txBody>
      </p:sp>
      <p:pic>
        <p:nvPicPr>
          <p:cNvPr id="28677" name="Picture 7"/>
          <p:cNvPicPr>
            <a:picLocks noChangeAspect="1" noChangeArrowheads="1"/>
          </p:cNvPicPr>
          <p:nvPr/>
        </p:nvPicPr>
        <p:blipFill>
          <a:blip r:embed="rId3" cstate="print"/>
          <a:srcRect/>
          <a:stretch>
            <a:fillRect/>
          </a:stretch>
        </p:blipFill>
        <p:spPr bwMode="auto">
          <a:xfrm>
            <a:off x="3851275" y="4581525"/>
            <a:ext cx="1657350" cy="1711325"/>
          </a:xfrm>
          <a:prstGeom prst="rect">
            <a:avLst/>
          </a:prstGeom>
          <a:noFill/>
          <a:ln w="9525">
            <a:noFill/>
            <a:miter lim="800000"/>
            <a:headEnd/>
            <a:tailEnd/>
          </a:ln>
        </p:spPr>
      </p:pic>
      <p:pic>
        <p:nvPicPr>
          <p:cNvPr id="28678" name="Picture 2"/>
          <p:cNvPicPr>
            <a:picLocks noChangeAspect="1" noChangeArrowheads="1"/>
          </p:cNvPicPr>
          <p:nvPr/>
        </p:nvPicPr>
        <p:blipFill>
          <a:blip r:embed="rId4" cstate="print"/>
          <a:srcRect/>
          <a:stretch>
            <a:fillRect/>
          </a:stretch>
        </p:blipFill>
        <p:spPr bwMode="auto">
          <a:xfrm>
            <a:off x="6227763" y="2852738"/>
            <a:ext cx="2243137" cy="2182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9"/>
          <p:cNvSpPr txBox="1">
            <a:spLocks noChangeArrowheads="1"/>
          </p:cNvSpPr>
          <p:nvPr/>
        </p:nvSpPr>
        <p:spPr bwMode="auto">
          <a:xfrm>
            <a:off x="467544" y="404664"/>
            <a:ext cx="3389312" cy="396876"/>
          </a:xfrm>
          <a:prstGeom prst="rect">
            <a:avLst/>
          </a:prstGeom>
          <a:noFill/>
          <a:ln w="9525">
            <a:noFill/>
            <a:miter lim="800000"/>
            <a:headEnd/>
            <a:tailEnd/>
          </a:ln>
        </p:spPr>
        <p:txBody>
          <a:bodyPr>
            <a:spAutoFit/>
          </a:bodyPr>
          <a:lstStyle/>
          <a:p>
            <a:pPr>
              <a:spcBef>
                <a:spcPct val="50000"/>
              </a:spcBef>
            </a:pPr>
            <a:r>
              <a:rPr lang="fr-FR" sz="2000" b="1" dirty="0"/>
              <a:t>1) Quelques définitions</a:t>
            </a:r>
          </a:p>
        </p:txBody>
      </p:sp>
      <p:pic>
        <p:nvPicPr>
          <p:cNvPr id="30722" name="Picture 2"/>
          <p:cNvPicPr>
            <a:picLocks noChangeAspect="1" noChangeArrowheads="1"/>
          </p:cNvPicPr>
          <p:nvPr/>
        </p:nvPicPr>
        <p:blipFill>
          <a:blip r:embed="rId3" cstate="print"/>
          <a:srcRect/>
          <a:stretch>
            <a:fillRect/>
          </a:stretch>
        </p:blipFill>
        <p:spPr bwMode="auto">
          <a:xfrm>
            <a:off x="1907704" y="749405"/>
            <a:ext cx="6175846" cy="6011757"/>
          </a:xfrm>
          <a:prstGeom prst="rect">
            <a:avLst/>
          </a:prstGeom>
          <a:noFill/>
          <a:ln w="9525">
            <a:noFill/>
            <a:miter lim="800000"/>
            <a:headEnd/>
            <a:tailEnd/>
          </a:ln>
        </p:spPr>
      </p:pic>
      <p:sp>
        <p:nvSpPr>
          <p:cNvPr id="17" name="Rectangle 16"/>
          <p:cNvSpPr/>
          <p:nvPr/>
        </p:nvSpPr>
        <p:spPr>
          <a:xfrm>
            <a:off x="4427538" y="2924175"/>
            <a:ext cx="423862" cy="2809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8" name="Rectangle 17"/>
          <p:cNvSpPr/>
          <p:nvPr/>
        </p:nvSpPr>
        <p:spPr>
          <a:xfrm>
            <a:off x="5435600" y="2852738"/>
            <a:ext cx="423863" cy="27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3" cstate="print"/>
          <a:srcRect/>
          <a:stretch>
            <a:fillRect/>
          </a:stretch>
        </p:blipFill>
        <p:spPr bwMode="auto">
          <a:xfrm>
            <a:off x="830263" y="1444625"/>
            <a:ext cx="8134350" cy="3640138"/>
          </a:xfrm>
          <a:prstGeom prst="rect">
            <a:avLst/>
          </a:prstGeom>
          <a:noFill/>
          <a:ln w="9525">
            <a:noFill/>
            <a:miter lim="800000"/>
            <a:headEnd/>
            <a:tailEnd/>
          </a:ln>
        </p:spPr>
      </p:pic>
      <p:sp>
        <p:nvSpPr>
          <p:cNvPr id="5" name="Rectangle 4"/>
          <p:cNvSpPr/>
          <p:nvPr/>
        </p:nvSpPr>
        <p:spPr>
          <a:xfrm>
            <a:off x="539750" y="2565400"/>
            <a:ext cx="1152525" cy="431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6" name="Rectangle 5"/>
          <p:cNvSpPr/>
          <p:nvPr/>
        </p:nvSpPr>
        <p:spPr>
          <a:xfrm>
            <a:off x="539750" y="4365625"/>
            <a:ext cx="1152525" cy="431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2775" name="ZoneTexte 8"/>
          <p:cNvSpPr txBox="1">
            <a:spLocks noChangeArrowheads="1"/>
          </p:cNvSpPr>
          <p:nvPr/>
        </p:nvSpPr>
        <p:spPr bwMode="auto">
          <a:xfrm>
            <a:off x="2051720" y="1484784"/>
            <a:ext cx="287337" cy="369888"/>
          </a:xfrm>
          <a:prstGeom prst="rect">
            <a:avLst/>
          </a:prstGeom>
          <a:noFill/>
          <a:ln w="9525">
            <a:noFill/>
            <a:miter lim="800000"/>
            <a:headEnd/>
            <a:tailEnd/>
          </a:ln>
        </p:spPr>
        <p:txBody>
          <a:bodyPr>
            <a:spAutoFit/>
          </a:bodyPr>
          <a:lstStyle/>
          <a:p>
            <a:r>
              <a:rPr lang="fr-FR" b="1" dirty="0">
                <a:solidFill>
                  <a:srgbClr val="0070C0"/>
                </a:solidFill>
              </a:rPr>
              <a:t>v</a:t>
            </a:r>
          </a:p>
        </p:txBody>
      </p:sp>
      <p:sp>
        <p:nvSpPr>
          <p:cNvPr id="32776" name="Rectangle 9"/>
          <p:cNvSpPr>
            <a:spLocks noChangeArrowheads="1"/>
          </p:cNvSpPr>
          <p:nvPr/>
        </p:nvSpPr>
        <p:spPr bwMode="auto">
          <a:xfrm>
            <a:off x="2555875" y="3213100"/>
            <a:ext cx="338138" cy="369888"/>
          </a:xfrm>
          <a:prstGeom prst="rect">
            <a:avLst/>
          </a:prstGeom>
          <a:noFill/>
          <a:ln w="9525">
            <a:noFill/>
            <a:miter lim="800000"/>
            <a:headEnd/>
            <a:tailEnd/>
          </a:ln>
        </p:spPr>
        <p:txBody>
          <a:bodyPr wrap="none">
            <a:spAutoFit/>
          </a:bodyPr>
          <a:lstStyle/>
          <a:p>
            <a:r>
              <a:rPr lang="fr-FR" b="1">
                <a:solidFill>
                  <a:srgbClr val="0070C0"/>
                </a:solidFill>
              </a:rPr>
              <a:t>V</a:t>
            </a:r>
          </a:p>
        </p:txBody>
      </p:sp>
      <p:cxnSp>
        <p:nvCxnSpPr>
          <p:cNvPr id="9" name="Connecteur droit 8"/>
          <p:cNvCxnSpPr/>
          <p:nvPr/>
        </p:nvCxnSpPr>
        <p:spPr>
          <a:xfrm flipH="1">
            <a:off x="2051720" y="2636912"/>
            <a:ext cx="576064" cy="28803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2627784" y="2636912"/>
            <a:ext cx="576064" cy="7200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rot="20928125">
            <a:off x="2086473" y="2845388"/>
            <a:ext cx="1255934" cy="989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9"/>
          <p:cNvSpPr txBox="1">
            <a:spLocks noChangeArrowheads="1"/>
          </p:cNvSpPr>
          <p:nvPr/>
        </p:nvSpPr>
        <p:spPr bwMode="auto">
          <a:xfrm rot="-5400000">
            <a:off x="-1785144" y="2583657"/>
            <a:ext cx="3894137" cy="400050"/>
          </a:xfrm>
          <a:prstGeom prst="rect">
            <a:avLst/>
          </a:prstGeom>
          <a:noFill/>
          <a:ln w="9525">
            <a:noFill/>
            <a:miter lim="800000"/>
            <a:headEnd/>
            <a:tailEnd/>
          </a:ln>
        </p:spPr>
        <p:txBody>
          <a:bodyPr>
            <a:spAutoFit/>
          </a:bodyPr>
          <a:lstStyle/>
          <a:p>
            <a:pPr>
              <a:spcBef>
                <a:spcPct val="50000"/>
              </a:spcBef>
            </a:pPr>
            <a:r>
              <a:rPr lang="fr-FR" sz="2000" b="1"/>
              <a:t>2) Rappels mathématiques</a:t>
            </a:r>
          </a:p>
        </p:txBody>
      </p:sp>
      <p:graphicFrame>
        <p:nvGraphicFramePr>
          <p:cNvPr id="27" name="Tableau 26"/>
          <p:cNvGraphicFramePr>
            <a:graphicFrameLocks noGrp="1"/>
          </p:cNvGraphicFramePr>
          <p:nvPr/>
        </p:nvGraphicFramePr>
        <p:xfrm>
          <a:off x="468313" y="1268413"/>
          <a:ext cx="8208910" cy="4111518"/>
        </p:xfrm>
        <a:graphic>
          <a:graphicData uri="http://schemas.openxmlformats.org/drawingml/2006/table">
            <a:tbl>
              <a:tblPr/>
              <a:tblGrid>
                <a:gridCol w="1619955"/>
                <a:gridCol w="1317326"/>
                <a:gridCol w="1318101"/>
                <a:gridCol w="1317326"/>
                <a:gridCol w="1318101"/>
                <a:gridCol w="1318101"/>
              </a:tblGrid>
              <a:tr h="1052340">
                <a:tc>
                  <a:txBody>
                    <a:bodyPr/>
                    <a:lstStyle/>
                    <a:p>
                      <a:pPr algn="ctr">
                        <a:spcAft>
                          <a:spcPts val="0"/>
                        </a:spcAft>
                      </a:pPr>
                      <a:endParaRPr lang="fr-FR" sz="1000" dirty="0">
                        <a:latin typeface="Calibri"/>
                        <a:ea typeface="Calibri"/>
                        <a:cs typeface="Times New Roman"/>
                      </a:endParaRPr>
                    </a:p>
                    <a:p>
                      <a:pPr algn="ctr">
                        <a:spcAft>
                          <a:spcPts val="0"/>
                        </a:spcAft>
                      </a:pPr>
                      <a:r>
                        <a:rPr lang="fr-FR" sz="1000" b="1" i="1" dirty="0">
                          <a:latin typeface="Calibri"/>
                          <a:ea typeface="Calibri"/>
                          <a:cs typeface="Times New Roman"/>
                        </a:rPr>
                        <a:t>Forme géométrique</a:t>
                      </a: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996529">
                <a:tc>
                  <a:txBody>
                    <a:bodyPr/>
                    <a:lstStyle/>
                    <a:p>
                      <a:pPr algn="ctr">
                        <a:spcAft>
                          <a:spcPts val="0"/>
                        </a:spcAft>
                      </a:pPr>
                      <a:endParaRPr lang="fr-FR" sz="1000">
                        <a:latin typeface="Calibri"/>
                        <a:ea typeface="Calibri"/>
                        <a:cs typeface="Times New Roman"/>
                      </a:endParaRPr>
                    </a:p>
                    <a:p>
                      <a:pPr algn="ctr">
                        <a:spcAft>
                          <a:spcPts val="0"/>
                        </a:spcAft>
                      </a:pPr>
                      <a:r>
                        <a:rPr lang="fr-FR" sz="1000" b="1" i="1">
                          <a:latin typeface="Calibri"/>
                          <a:ea typeface="Calibri"/>
                          <a:cs typeface="Times New Roman"/>
                        </a:rPr>
                        <a:t>Nom donné en géométrie</a:t>
                      </a:r>
                      <a:endParaRPr lang="fr-FR" sz="1000">
                        <a:latin typeface="Calibri"/>
                        <a:ea typeface="Calibri"/>
                        <a:cs typeface="Times New Roman"/>
                      </a:endParaRP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dirty="0">
                          <a:latin typeface="Calibri"/>
                          <a:ea typeface="Calibri"/>
                          <a:cs typeface="Times New Roman"/>
                        </a:rPr>
                        <a:t>Parallélépipède rectangle ou pavé droit</a:t>
                      </a: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dirty="0" smtClean="0">
                          <a:latin typeface="Calibri"/>
                          <a:ea typeface="Calibri"/>
                          <a:cs typeface="Times New Roman"/>
                        </a:rPr>
                        <a:t>Cube</a:t>
                      </a:r>
                      <a:endParaRPr lang="fr-FR" sz="1000" dirty="0">
                        <a:latin typeface="Calibri"/>
                        <a:ea typeface="Calibri"/>
                        <a:cs typeface="Times New Roman"/>
                      </a:endParaRP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dirty="0">
                          <a:latin typeface="Calibri"/>
                          <a:ea typeface="Calibri"/>
                          <a:cs typeface="Times New Roman"/>
                        </a:rPr>
                        <a:t>Cylindre</a:t>
                      </a: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dirty="0">
                          <a:latin typeface="Calibri"/>
                          <a:ea typeface="Calibri"/>
                          <a:cs typeface="Times New Roman"/>
                        </a:rPr>
                        <a:t>Cône</a:t>
                      </a: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dirty="0">
                          <a:latin typeface="Calibri"/>
                          <a:ea typeface="Calibri"/>
                          <a:cs typeface="Times New Roman"/>
                        </a:rPr>
                        <a:t>Sphère</a:t>
                      </a: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996529">
                <a:tc>
                  <a:txBody>
                    <a:bodyPr/>
                    <a:lstStyle/>
                    <a:p>
                      <a:pPr algn="ctr">
                        <a:spcAft>
                          <a:spcPts val="0"/>
                        </a:spcAft>
                      </a:pPr>
                      <a:endParaRPr lang="fr-FR" sz="1000">
                        <a:latin typeface="Calibri"/>
                        <a:ea typeface="Calibri"/>
                        <a:cs typeface="Times New Roman"/>
                      </a:endParaRPr>
                    </a:p>
                    <a:p>
                      <a:pPr algn="ctr">
                        <a:spcAft>
                          <a:spcPts val="0"/>
                        </a:spcAft>
                      </a:pPr>
                      <a:r>
                        <a:rPr lang="fr-FR" sz="1000" b="1" i="1">
                          <a:latin typeface="Calibri"/>
                          <a:ea typeface="Calibri"/>
                          <a:cs typeface="Times New Roman"/>
                        </a:rPr>
                        <a:t>Objet de la vie courante</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fr-FR" sz="1000">
                        <a:latin typeface="Calibri"/>
                        <a:ea typeface="Calibri"/>
                        <a:cs typeface="Times New Roman"/>
                      </a:endParaRPr>
                    </a:p>
                    <a:p>
                      <a:pPr algn="ctr">
                        <a:spcAft>
                          <a:spcPts val="0"/>
                        </a:spcAft>
                      </a:pPr>
                      <a:r>
                        <a:rPr lang="fr-FR" sz="1000">
                          <a:latin typeface="Calibri"/>
                          <a:ea typeface="Calibri"/>
                          <a:cs typeface="Times New Roman"/>
                        </a:rPr>
                        <a:t>Boîte en carton</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066120">
                <a:tc>
                  <a:txBody>
                    <a:bodyPr/>
                    <a:lstStyle/>
                    <a:p>
                      <a:pPr algn="ctr">
                        <a:spcAft>
                          <a:spcPts val="0"/>
                        </a:spcAft>
                      </a:pPr>
                      <a:endParaRPr lang="fr-FR" sz="1000" dirty="0">
                        <a:latin typeface="Calibri"/>
                        <a:ea typeface="Calibri"/>
                        <a:cs typeface="Times New Roman"/>
                      </a:endParaRPr>
                    </a:p>
                    <a:p>
                      <a:pPr algn="ctr">
                        <a:spcAft>
                          <a:spcPts val="0"/>
                        </a:spcAft>
                      </a:pPr>
                      <a:r>
                        <a:rPr lang="fr-FR" sz="1000" b="1" i="1" dirty="0">
                          <a:latin typeface="Calibri"/>
                          <a:ea typeface="Calibri"/>
                          <a:cs typeface="Times New Roman"/>
                        </a:rPr>
                        <a:t>Formule donnant le volume</a:t>
                      </a: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fr-FR" sz="1000" dirty="0">
                        <a:latin typeface="Calibri"/>
                        <a:ea typeface="Calibri"/>
                        <a:cs typeface="Times New Roman"/>
                      </a:endParaRPr>
                    </a:p>
                    <a:p>
                      <a:pPr algn="ctr">
                        <a:spcAft>
                          <a:spcPts val="0"/>
                        </a:spcAft>
                      </a:pPr>
                      <a:r>
                        <a:rPr lang="fr-FR" sz="1300" dirty="0">
                          <a:latin typeface="Calibri"/>
                          <a:ea typeface="Calibri"/>
                          <a:cs typeface="Times New Roman"/>
                        </a:rPr>
                        <a:t>V=L x l x h</a:t>
                      </a: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34855" name="AutoShape 3"/>
          <p:cNvSpPr>
            <a:spLocks noChangeArrowheads="1"/>
          </p:cNvSpPr>
          <p:nvPr/>
        </p:nvSpPr>
        <p:spPr bwMode="auto">
          <a:xfrm>
            <a:off x="2195513" y="1412875"/>
            <a:ext cx="792162" cy="431800"/>
          </a:xfrm>
          <a:prstGeom prst="cube">
            <a:avLst>
              <a:gd name="adj" fmla="val 25000"/>
            </a:avLst>
          </a:prstGeom>
          <a:solidFill>
            <a:srgbClr val="FFFFFF"/>
          </a:solidFill>
          <a:ln w="9525">
            <a:solidFill>
              <a:srgbClr val="000000"/>
            </a:solidFill>
            <a:miter lim="800000"/>
            <a:headEnd/>
            <a:tailEnd/>
          </a:ln>
        </p:spPr>
        <p:txBody>
          <a:bodyPr/>
          <a:lstStyle/>
          <a:p>
            <a:endParaRPr lang="fr-FR"/>
          </a:p>
        </p:txBody>
      </p:sp>
      <p:cxnSp>
        <p:nvCxnSpPr>
          <p:cNvPr id="32" name="Connecteur droit avec flèche 31"/>
          <p:cNvCxnSpPr/>
          <p:nvPr/>
        </p:nvCxnSpPr>
        <p:spPr>
          <a:xfrm>
            <a:off x="2195513" y="1916113"/>
            <a:ext cx="72072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4857" name="ZoneTexte 32"/>
          <p:cNvSpPr txBox="1">
            <a:spLocks noChangeArrowheads="1"/>
          </p:cNvSpPr>
          <p:nvPr/>
        </p:nvSpPr>
        <p:spPr bwMode="auto">
          <a:xfrm>
            <a:off x="2411413" y="1844675"/>
            <a:ext cx="215900" cy="277813"/>
          </a:xfrm>
          <a:prstGeom prst="rect">
            <a:avLst/>
          </a:prstGeom>
          <a:noFill/>
          <a:ln w="9525">
            <a:noFill/>
            <a:miter lim="800000"/>
            <a:headEnd/>
            <a:tailEnd/>
          </a:ln>
        </p:spPr>
        <p:txBody>
          <a:bodyPr>
            <a:spAutoFit/>
          </a:bodyPr>
          <a:lstStyle/>
          <a:p>
            <a:r>
              <a:rPr lang="fr-FR" sz="1200"/>
              <a:t>L</a:t>
            </a:r>
          </a:p>
        </p:txBody>
      </p:sp>
      <p:sp>
        <p:nvSpPr>
          <p:cNvPr id="34858" name="ZoneTexte 33"/>
          <p:cNvSpPr txBox="1">
            <a:spLocks noChangeArrowheads="1"/>
          </p:cNvSpPr>
          <p:nvPr/>
        </p:nvSpPr>
        <p:spPr bwMode="auto">
          <a:xfrm>
            <a:off x="2916238" y="1700213"/>
            <a:ext cx="207962" cy="285750"/>
          </a:xfrm>
          <a:prstGeom prst="rect">
            <a:avLst/>
          </a:prstGeom>
          <a:noFill/>
          <a:ln w="9525">
            <a:noFill/>
            <a:miter lim="800000"/>
            <a:headEnd/>
            <a:tailEnd/>
          </a:ln>
        </p:spPr>
        <p:txBody>
          <a:bodyPr>
            <a:spAutoFit/>
          </a:bodyPr>
          <a:lstStyle/>
          <a:p>
            <a:r>
              <a:rPr lang="fr-FR" sz="1200"/>
              <a:t>l</a:t>
            </a:r>
          </a:p>
        </p:txBody>
      </p:sp>
      <p:sp>
        <p:nvSpPr>
          <p:cNvPr id="34859" name="ZoneTexte 34"/>
          <p:cNvSpPr txBox="1">
            <a:spLocks noChangeArrowheads="1"/>
          </p:cNvSpPr>
          <p:nvPr/>
        </p:nvSpPr>
        <p:spPr bwMode="auto">
          <a:xfrm>
            <a:off x="2987675" y="1412875"/>
            <a:ext cx="215900" cy="276225"/>
          </a:xfrm>
          <a:prstGeom prst="rect">
            <a:avLst/>
          </a:prstGeom>
          <a:noFill/>
          <a:ln w="9525">
            <a:noFill/>
            <a:miter lim="800000"/>
            <a:headEnd/>
            <a:tailEnd/>
          </a:ln>
        </p:spPr>
        <p:txBody>
          <a:bodyPr>
            <a:spAutoFit/>
          </a:bodyPr>
          <a:lstStyle/>
          <a:p>
            <a:r>
              <a:rPr lang="fr-FR" sz="1200"/>
              <a:t>h</a:t>
            </a:r>
          </a:p>
        </p:txBody>
      </p:sp>
      <p:sp>
        <p:nvSpPr>
          <p:cNvPr id="34860" name="Rectangle 4"/>
          <p:cNvSpPr>
            <a:spLocks noChangeArrowheads="1"/>
          </p:cNvSpPr>
          <p:nvPr/>
        </p:nvSpPr>
        <p:spPr bwMode="auto">
          <a:xfrm>
            <a:off x="539750" y="550863"/>
            <a:ext cx="3600450" cy="307975"/>
          </a:xfrm>
          <a:prstGeom prst="rect">
            <a:avLst/>
          </a:prstGeom>
          <a:noFill/>
          <a:ln w="9525">
            <a:noFill/>
            <a:miter lim="800000"/>
            <a:headEnd/>
            <a:tailEnd/>
          </a:ln>
        </p:spPr>
        <p:txBody>
          <a:bodyPr anchor="ctr">
            <a:spAutoFit/>
          </a:bodyPr>
          <a:lstStyle/>
          <a:p>
            <a:r>
              <a:rPr lang="fr-FR" sz="1400" b="1" u="sng">
                <a:ea typeface="Calibri" pitchFamily="34" charset="0"/>
                <a:cs typeface="Times New Roman" pitchFamily="18" charset="0"/>
              </a:rPr>
              <a:t>Première partie : les solides usuels:</a:t>
            </a:r>
            <a:endParaRPr lang="fr-FR">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9"/>
          <p:cNvSpPr txBox="1">
            <a:spLocks noChangeArrowheads="1"/>
          </p:cNvSpPr>
          <p:nvPr/>
        </p:nvSpPr>
        <p:spPr bwMode="auto">
          <a:xfrm rot="-5400000">
            <a:off x="-1820863" y="2547938"/>
            <a:ext cx="3965575" cy="400050"/>
          </a:xfrm>
          <a:prstGeom prst="rect">
            <a:avLst/>
          </a:prstGeom>
          <a:noFill/>
          <a:ln w="9525">
            <a:noFill/>
            <a:miter lim="800000"/>
            <a:headEnd/>
            <a:tailEnd/>
          </a:ln>
        </p:spPr>
        <p:txBody>
          <a:bodyPr>
            <a:spAutoFit/>
          </a:bodyPr>
          <a:lstStyle/>
          <a:p>
            <a:pPr>
              <a:spcBef>
                <a:spcPct val="50000"/>
              </a:spcBef>
            </a:pPr>
            <a:r>
              <a:rPr lang="fr-FR" sz="2000" b="1"/>
              <a:t>2) Rappels mathématiques</a:t>
            </a:r>
          </a:p>
        </p:txBody>
      </p:sp>
      <p:graphicFrame>
        <p:nvGraphicFramePr>
          <p:cNvPr id="38" name="Tableau 37"/>
          <p:cNvGraphicFramePr>
            <a:graphicFrameLocks noGrp="1"/>
          </p:cNvGraphicFramePr>
          <p:nvPr/>
        </p:nvGraphicFramePr>
        <p:xfrm>
          <a:off x="1403350" y="1135063"/>
          <a:ext cx="5976663" cy="479296"/>
        </p:xfrm>
        <a:graphic>
          <a:graphicData uri="http://schemas.openxmlformats.org/drawingml/2006/table">
            <a:tbl>
              <a:tblPr/>
              <a:tblGrid>
                <a:gridCol w="853349"/>
                <a:gridCol w="853349"/>
                <a:gridCol w="853993"/>
                <a:gridCol w="853993"/>
                <a:gridCol w="853993"/>
                <a:gridCol w="853993"/>
                <a:gridCol w="853993"/>
              </a:tblGrid>
              <a:tr h="239648">
                <a:tc>
                  <a:txBody>
                    <a:bodyPr/>
                    <a:lstStyle/>
                    <a:p>
                      <a:pPr algn="ctr">
                        <a:spcAft>
                          <a:spcPts val="0"/>
                        </a:spcAft>
                      </a:pPr>
                      <a:r>
                        <a:rPr lang="fr-FR" sz="1100" dirty="0" err="1">
                          <a:latin typeface="Calibri"/>
                          <a:ea typeface="Calibri"/>
                          <a:cs typeface="Times New Roman"/>
                        </a:rPr>
                        <a:t>kL</a:t>
                      </a:r>
                      <a:endParaRPr lang="fr-F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hL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daL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dL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cL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a:latin typeface="Calibri"/>
                          <a:ea typeface="Calibri"/>
                          <a:cs typeface="Times New Roman"/>
                        </a:rPr>
                        <a:t>mL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648">
                <a:tc>
                  <a:txBody>
                    <a:bodyPr/>
                    <a:lstStyle/>
                    <a:p>
                      <a:pPr>
                        <a:spcAft>
                          <a:spcPts val="0"/>
                        </a:spcAft>
                      </a:pPr>
                      <a:endParaRPr lang="fr-F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9" name="Tableau 38"/>
          <p:cNvGraphicFramePr>
            <a:graphicFrameLocks noGrp="1"/>
          </p:cNvGraphicFramePr>
          <p:nvPr/>
        </p:nvGraphicFramePr>
        <p:xfrm>
          <a:off x="1403350" y="2000250"/>
          <a:ext cx="6048669" cy="504056"/>
        </p:xfrm>
        <a:graphic>
          <a:graphicData uri="http://schemas.openxmlformats.org/drawingml/2006/table">
            <a:tbl>
              <a:tblPr/>
              <a:tblGrid>
                <a:gridCol w="864014"/>
                <a:gridCol w="864014"/>
                <a:gridCol w="864014"/>
                <a:gridCol w="864014"/>
                <a:gridCol w="864014"/>
                <a:gridCol w="864014"/>
                <a:gridCol w="864585"/>
              </a:tblGrid>
              <a:tr h="252028">
                <a:tc>
                  <a:txBody>
                    <a:bodyPr/>
                    <a:lstStyle/>
                    <a:p>
                      <a:pPr algn="ctr">
                        <a:spcAft>
                          <a:spcPts val="0"/>
                        </a:spcAft>
                      </a:pPr>
                      <a:r>
                        <a:rPr lang="fr-FR" sz="1000" dirty="0">
                          <a:latin typeface="Calibri"/>
                          <a:ea typeface="Calibri"/>
                          <a:cs typeface="Times New Roman"/>
                        </a:rPr>
                        <a:t>km </a:t>
                      </a:r>
                      <a:r>
                        <a:rPr lang="fr-FR" sz="1000" baseline="30000" dirty="0">
                          <a:latin typeface="Calibri"/>
                          <a:ea typeface="Calibri"/>
                          <a:cs typeface="Times New Roman"/>
                        </a:rPr>
                        <a:t>3</a:t>
                      </a: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a:latin typeface="Calibri"/>
                          <a:ea typeface="Calibri"/>
                          <a:cs typeface="Times New Roman"/>
                        </a:rPr>
                        <a:t>hm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fr-FR" sz="1000">
                          <a:latin typeface="Calibri"/>
                          <a:ea typeface="Calibri"/>
                          <a:cs typeface="Times New Roman"/>
                        </a:rPr>
                        <a:t>dam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a:latin typeface="Calibri"/>
                          <a:ea typeface="Calibri"/>
                          <a:cs typeface="Times New Roman"/>
                        </a:rPr>
                        <a:t>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a:latin typeface="Calibri"/>
                          <a:ea typeface="Calibri"/>
                          <a:cs typeface="Times New Roman"/>
                        </a:rPr>
                        <a:t>dm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a:latin typeface="Calibri"/>
                          <a:ea typeface="Calibri"/>
                          <a:cs typeface="Times New Roman"/>
                        </a:rPr>
                        <a:t>cm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a:latin typeface="Calibri"/>
                          <a:ea typeface="Calibri"/>
                          <a:cs typeface="Times New Roman"/>
                        </a:rPr>
                        <a:t>mm </a:t>
                      </a:r>
                      <a:r>
                        <a:rPr lang="fr-FR" sz="1000" baseline="30000">
                          <a:latin typeface="Calibri"/>
                          <a:ea typeface="Calibri"/>
                          <a:cs typeface="Times New Roman"/>
                        </a:rPr>
                        <a:t>3</a:t>
                      </a: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028">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0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0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6918" name="Picture 3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75463" y="1423988"/>
            <a:ext cx="111125" cy="168275"/>
          </a:xfrm>
          <a:prstGeom prst="rect">
            <a:avLst/>
          </a:prstGeom>
          <a:noFill/>
          <a:ln w="9525">
            <a:noFill/>
            <a:miter lim="800000"/>
            <a:headEnd/>
            <a:tailEnd/>
          </a:ln>
        </p:spPr>
      </p:pic>
      <p:pic>
        <p:nvPicPr>
          <p:cNvPr id="36919" name="Picture 3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11863" y="1423988"/>
            <a:ext cx="109537" cy="168275"/>
          </a:xfrm>
          <a:prstGeom prst="rect">
            <a:avLst/>
          </a:prstGeom>
          <a:noFill/>
          <a:ln w="9525">
            <a:noFill/>
            <a:miter lim="800000"/>
            <a:headEnd/>
            <a:tailEnd/>
          </a:ln>
        </p:spPr>
      </p:pic>
      <p:pic>
        <p:nvPicPr>
          <p:cNvPr id="36920" name="Picture 3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9700" y="1423988"/>
            <a:ext cx="109538" cy="168275"/>
          </a:xfrm>
          <a:prstGeom prst="rect">
            <a:avLst/>
          </a:prstGeom>
          <a:noFill/>
          <a:ln w="9525">
            <a:noFill/>
            <a:miter lim="800000"/>
            <a:headEnd/>
            <a:tailEnd/>
          </a:ln>
        </p:spPr>
      </p:pic>
      <p:pic>
        <p:nvPicPr>
          <p:cNvPr id="36921" name="Picture 3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356100" y="1423988"/>
            <a:ext cx="109538" cy="168275"/>
          </a:xfrm>
          <a:prstGeom prst="rect">
            <a:avLst/>
          </a:prstGeom>
          <a:noFill/>
          <a:ln w="9525">
            <a:noFill/>
            <a:miter lim="800000"/>
            <a:headEnd/>
            <a:tailEnd/>
          </a:ln>
        </p:spPr>
      </p:pic>
      <p:pic>
        <p:nvPicPr>
          <p:cNvPr id="36922" name="Picture 3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492500" y="1423988"/>
            <a:ext cx="109538" cy="168275"/>
          </a:xfrm>
          <a:prstGeom prst="rect">
            <a:avLst/>
          </a:prstGeom>
          <a:noFill/>
          <a:ln w="9525">
            <a:noFill/>
            <a:miter lim="800000"/>
            <a:headEnd/>
            <a:tailEnd/>
          </a:ln>
        </p:spPr>
      </p:pic>
      <p:pic>
        <p:nvPicPr>
          <p:cNvPr id="36923" name="Picture 2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00338" y="1423988"/>
            <a:ext cx="109537" cy="168275"/>
          </a:xfrm>
          <a:prstGeom prst="rect">
            <a:avLst/>
          </a:prstGeom>
          <a:noFill/>
          <a:ln w="9525">
            <a:noFill/>
            <a:miter lim="800000"/>
            <a:headEnd/>
            <a:tailEnd/>
          </a:ln>
        </p:spPr>
      </p:pic>
      <p:pic>
        <p:nvPicPr>
          <p:cNvPr id="36924" name="Picture 28"/>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35150" y="1423988"/>
            <a:ext cx="109538" cy="168275"/>
          </a:xfrm>
          <a:prstGeom prst="rect">
            <a:avLst/>
          </a:prstGeom>
          <a:noFill/>
          <a:ln w="9525">
            <a:noFill/>
            <a:miter lim="800000"/>
            <a:headEnd/>
            <a:tailEnd/>
          </a:ln>
        </p:spPr>
      </p:pic>
      <p:pic>
        <p:nvPicPr>
          <p:cNvPr id="36925" name="Picture 2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04025" y="2287588"/>
            <a:ext cx="327025" cy="168275"/>
          </a:xfrm>
          <a:prstGeom prst="rect">
            <a:avLst/>
          </a:prstGeom>
          <a:noFill/>
          <a:ln w="9525">
            <a:noFill/>
            <a:miter lim="800000"/>
            <a:headEnd/>
            <a:tailEnd/>
          </a:ln>
        </p:spPr>
      </p:pic>
      <p:pic>
        <p:nvPicPr>
          <p:cNvPr id="36926" name="Picture 2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11863" y="2287588"/>
            <a:ext cx="327025" cy="168275"/>
          </a:xfrm>
          <a:prstGeom prst="rect">
            <a:avLst/>
          </a:prstGeom>
          <a:noFill/>
          <a:ln w="9525">
            <a:noFill/>
            <a:miter lim="800000"/>
            <a:headEnd/>
            <a:tailEnd/>
          </a:ln>
        </p:spPr>
      </p:pic>
      <p:pic>
        <p:nvPicPr>
          <p:cNvPr id="36927" name="Picture 2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076825" y="2287588"/>
            <a:ext cx="327025" cy="168275"/>
          </a:xfrm>
          <a:prstGeom prst="rect">
            <a:avLst/>
          </a:prstGeom>
          <a:noFill/>
          <a:ln w="9525">
            <a:noFill/>
            <a:miter lim="800000"/>
            <a:headEnd/>
            <a:tailEnd/>
          </a:ln>
        </p:spPr>
      </p:pic>
      <p:pic>
        <p:nvPicPr>
          <p:cNvPr id="36928" name="Picture 2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284663" y="2287588"/>
            <a:ext cx="327025" cy="168275"/>
          </a:xfrm>
          <a:prstGeom prst="rect">
            <a:avLst/>
          </a:prstGeom>
          <a:noFill/>
          <a:ln w="9525">
            <a:noFill/>
            <a:miter lim="800000"/>
            <a:headEnd/>
            <a:tailEnd/>
          </a:ln>
        </p:spPr>
      </p:pic>
      <p:pic>
        <p:nvPicPr>
          <p:cNvPr id="36929" name="Picture 2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348038" y="2287588"/>
            <a:ext cx="327025" cy="168275"/>
          </a:xfrm>
          <a:prstGeom prst="rect">
            <a:avLst/>
          </a:prstGeom>
          <a:noFill/>
          <a:ln w="9525">
            <a:noFill/>
            <a:miter lim="800000"/>
            <a:headEnd/>
            <a:tailEnd/>
          </a:ln>
        </p:spPr>
      </p:pic>
      <p:pic>
        <p:nvPicPr>
          <p:cNvPr id="36930"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484438" y="2287588"/>
            <a:ext cx="327025" cy="168275"/>
          </a:xfrm>
          <a:prstGeom prst="rect">
            <a:avLst/>
          </a:prstGeom>
          <a:noFill/>
          <a:ln w="9525">
            <a:noFill/>
            <a:miter lim="800000"/>
            <a:headEnd/>
            <a:tailEnd/>
          </a:ln>
        </p:spPr>
      </p:pic>
      <p:pic>
        <p:nvPicPr>
          <p:cNvPr id="36931" name="Picture 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92275" y="2287588"/>
            <a:ext cx="327025" cy="168275"/>
          </a:xfrm>
          <a:prstGeom prst="rect">
            <a:avLst/>
          </a:prstGeom>
          <a:noFill/>
          <a:ln w="9525">
            <a:noFill/>
            <a:miter lim="800000"/>
            <a:headEnd/>
            <a:tailEnd/>
          </a:ln>
        </p:spPr>
      </p:pic>
      <p:sp>
        <p:nvSpPr>
          <p:cNvPr id="36932" name="Rectangle 35"/>
          <p:cNvSpPr>
            <a:spLocks noChangeArrowheads="1"/>
          </p:cNvSpPr>
          <p:nvPr/>
        </p:nvSpPr>
        <p:spPr bwMode="auto">
          <a:xfrm>
            <a:off x="539750" y="69850"/>
            <a:ext cx="7993063" cy="1047750"/>
          </a:xfrm>
          <a:prstGeom prst="rect">
            <a:avLst/>
          </a:prstGeom>
          <a:noFill/>
          <a:ln w="9525">
            <a:noFill/>
            <a:miter lim="800000"/>
            <a:headEnd/>
            <a:tailEnd/>
          </a:ln>
        </p:spPr>
        <p:txBody>
          <a:bodyPr anchor="ctr">
            <a:spAutoFit/>
          </a:bodyPr>
          <a:lstStyle/>
          <a:p>
            <a:r>
              <a:rPr lang="fr-FR" sz="1400" b="1" u="sng">
                <a:ea typeface="Calibri" pitchFamily="34" charset="0"/>
                <a:cs typeface="Times New Roman" pitchFamily="18" charset="0"/>
              </a:rPr>
              <a:t>Deuxième partie : Les unités de volume:</a:t>
            </a:r>
            <a:endParaRPr lang="fr-FR" sz="600">
              <a:ea typeface="Calibri" pitchFamily="34" charset="0"/>
              <a:cs typeface="Times New Roman" pitchFamily="18" charset="0"/>
            </a:endParaRPr>
          </a:p>
          <a:p>
            <a:pPr eaLnBrk="0" hangingPunct="0"/>
            <a:r>
              <a:rPr lang="fr-FR" sz="1200">
                <a:ea typeface="Calibri" pitchFamily="34" charset="0"/>
                <a:cs typeface="Times New Roman" pitchFamily="18" charset="0"/>
              </a:rPr>
              <a:t>Il existe deux systèmes d’unités de volume. </a:t>
            </a:r>
          </a:p>
          <a:p>
            <a:pPr eaLnBrk="0" hangingPunct="0"/>
            <a:endParaRPr lang="fr-FR" sz="600"/>
          </a:p>
          <a:p>
            <a:pPr eaLnBrk="0" hangingPunct="0">
              <a:buFontTx/>
              <a:buChar char="•"/>
            </a:pPr>
            <a:r>
              <a:rPr lang="fr-FR" sz="1200"/>
              <a:t> On peut utiliser la « famille » du Litre :</a:t>
            </a:r>
            <a:endParaRPr lang="fr-FR" sz="600"/>
          </a:p>
          <a:p>
            <a:pPr eaLnBrk="0" hangingPunct="0"/>
            <a:endParaRPr lang="fr-FR"/>
          </a:p>
        </p:txBody>
      </p:sp>
      <p:sp>
        <p:nvSpPr>
          <p:cNvPr id="36933" name="Rectangle 36"/>
          <p:cNvSpPr>
            <a:spLocks noChangeArrowheads="1"/>
          </p:cNvSpPr>
          <p:nvPr/>
        </p:nvSpPr>
        <p:spPr bwMode="auto">
          <a:xfrm>
            <a:off x="611188" y="1639888"/>
            <a:ext cx="4537075" cy="554037"/>
          </a:xfrm>
          <a:prstGeom prst="rect">
            <a:avLst/>
          </a:prstGeom>
          <a:noFill/>
          <a:ln w="9525">
            <a:noFill/>
            <a:miter lim="800000"/>
            <a:headEnd/>
            <a:tailEnd/>
          </a:ln>
        </p:spPr>
        <p:txBody>
          <a:bodyPr anchor="ctr">
            <a:spAutoFit/>
          </a:bodyPr>
          <a:lstStyle/>
          <a:p>
            <a:pPr>
              <a:buFontTx/>
              <a:buChar char="•"/>
            </a:pPr>
            <a:r>
              <a:rPr lang="fr-FR" sz="1200">
                <a:ea typeface="Calibri" pitchFamily="34" charset="0"/>
                <a:cs typeface="Times New Roman" pitchFamily="18" charset="0"/>
              </a:rPr>
              <a:t> On peut aussi utiliser la « famille » du m </a:t>
            </a:r>
            <a:r>
              <a:rPr lang="fr-FR" sz="1200" baseline="30000">
                <a:ea typeface="Calibri" pitchFamily="34" charset="0"/>
                <a:cs typeface="Times New Roman" pitchFamily="18" charset="0"/>
              </a:rPr>
              <a:t>3</a:t>
            </a:r>
            <a:r>
              <a:rPr lang="fr-FR" sz="1200">
                <a:ea typeface="Calibri" pitchFamily="34" charset="0"/>
                <a:cs typeface="Times New Roman" pitchFamily="18" charset="0"/>
              </a:rPr>
              <a:t> :</a:t>
            </a:r>
            <a:endParaRPr lang="fr-FR" sz="600">
              <a:ea typeface="Calibri" pitchFamily="34" charset="0"/>
              <a:cs typeface="Times New Roman" pitchFamily="18" charset="0"/>
            </a:endParaRPr>
          </a:p>
          <a:p>
            <a:pPr eaLnBrk="0" hangingPunct="0"/>
            <a:endParaRPr lang="fr-FR">
              <a:ea typeface="Calibri" pitchFamily="34" charset="0"/>
              <a:cs typeface="Times New Roman" pitchFamily="18" charset="0"/>
            </a:endParaRPr>
          </a:p>
        </p:txBody>
      </p:sp>
      <p:sp>
        <p:nvSpPr>
          <p:cNvPr id="36934" name="Rectangle 37"/>
          <p:cNvSpPr>
            <a:spLocks noChangeArrowheads="1"/>
          </p:cNvSpPr>
          <p:nvPr/>
        </p:nvSpPr>
        <p:spPr bwMode="auto">
          <a:xfrm>
            <a:off x="611188" y="2647950"/>
            <a:ext cx="5761037" cy="276225"/>
          </a:xfrm>
          <a:prstGeom prst="rect">
            <a:avLst/>
          </a:prstGeom>
          <a:noFill/>
          <a:ln w="9525">
            <a:noFill/>
            <a:miter lim="800000"/>
            <a:headEnd/>
            <a:tailEnd/>
          </a:ln>
        </p:spPr>
        <p:txBody>
          <a:bodyPr anchor="ctr">
            <a:spAutoFit/>
          </a:bodyPr>
          <a:lstStyle/>
          <a:p>
            <a:pPr>
              <a:buFontTx/>
              <a:buChar char="•"/>
            </a:pPr>
            <a:r>
              <a:rPr lang="fr-FR" sz="1200">
                <a:ea typeface="Calibri" pitchFamily="34" charset="0"/>
                <a:cs typeface="Times New Roman" pitchFamily="18" charset="0"/>
              </a:rPr>
              <a:t> On peut passer d’une « famille » à l’autre en utilisant l’égalité suivante :</a:t>
            </a:r>
            <a:endParaRPr lang="fr-FR">
              <a:ea typeface="Calibri" pitchFamily="34" charset="0"/>
              <a:cs typeface="Times New Roman" pitchFamily="18" charset="0"/>
            </a:endParaRPr>
          </a:p>
        </p:txBody>
      </p:sp>
      <p:sp>
        <p:nvSpPr>
          <p:cNvPr id="19494" name="Oval 38"/>
          <p:cNvSpPr>
            <a:spLocks noChangeArrowheads="1"/>
          </p:cNvSpPr>
          <p:nvPr/>
        </p:nvSpPr>
        <p:spPr bwMode="auto">
          <a:xfrm>
            <a:off x="3549650" y="3021013"/>
            <a:ext cx="2390775" cy="552450"/>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a:lstStyle/>
          <a:p>
            <a:pPr algn="ctr">
              <a:spcAft>
                <a:spcPts val="1000"/>
              </a:spcAft>
              <a:defRPr/>
            </a:pPr>
            <a:r>
              <a:rPr lang="fr-FR" sz="1400" dirty="0">
                <a:latin typeface="Calibri" pitchFamily="34" charset="0"/>
                <a:cs typeface="Arial" pitchFamily="34" charset="0"/>
              </a:rPr>
              <a:t>1 </a:t>
            </a:r>
            <a:r>
              <a:rPr lang="fr-FR" sz="2000" b="1" dirty="0">
                <a:solidFill>
                  <a:schemeClr val="bg1"/>
                </a:solidFill>
                <a:latin typeface="Calibri" pitchFamily="34" charset="0"/>
                <a:cs typeface="Arial" pitchFamily="34" charset="0"/>
              </a:rPr>
              <a:t>dm </a:t>
            </a:r>
            <a:r>
              <a:rPr lang="fr-FR" sz="2000" b="1" baseline="30000" dirty="0">
                <a:solidFill>
                  <a:schemeClr val="bg1"/>
                </a:solidFill>
                <a:latin typeface="Calibri" pitchFamily="34" charset="0"/>
                <a:cs typeface="Arial" pitchFamily="34" charset="0"/>
              </a:rPr>
              <a:t>3</a:t>
            </a:r>
            <a:r>
              <a:rPr lang="fr-FR" sz="2000" b="1" dirty="0">
                <a:solidFill>
                  <a:schemeClr val="bg1"/>
                </a:solidFill>
                <a:latin typeface="Calibri" pitchFamily="34" charset="0"/>
                <a:cs typeface="Arial" pitchFamily="34" charset="0"/>
              </a:rPr>
              <a:t> = 1 L</a:t>
            </a:r>
            <a:endParaRPr lang="fr-FR" sz="1400" b="1" dirty="0">
              <a:solidFill>
                <a:schemeClr val="bg1"/>
              </a:solidFill>
              <a:latin typeface="Calibri" pitchFamily="34" charset="0"/>
              <a:cs typeface="Arial" pitchFamily="34" charset="0"/>
            </a:endParaRPr>
          </a:p>
          <a:p>
            <a:pPr>
              <a:defRPr/>
            </a:pPr>
            <a:endParaRPr lang="fr-FR" dirty="0">
              <a:latin typeface="Arial" pitchFamily="34" charset="0"/>
              <a:cs typeface="Arial" pitchFamily="34" charset="0"/>
            </a:endParaRPr>
          </a:p>
        </p:txBody>
      </p:sp>
      <p:graphicFrame>
        <p:nvGraphicFramePr>
          <p:cNvPr id="58" name="Tableau 57"/>
          <p:cNvGraphicFramePr>
            <a:graphicFrameLocks noGrp="1"/>
          </p:cNvGraphicFramePr>
          <p:nvPr/>
        </p:nvGraphicFramePr>
        <p:xfrm>
          <a:off x="684213" y="4365625"/>
          <a:ext cx="7920879" cy="1994520"/>
        </p:xfrm>
        <a:graphic>
          <a:graphicData uri="http://schemas.openxmlformats.org/drawingml/2006/table">
            <a:tbl>
              <a:tblPr/>
              <a:tblGrid>
                <a:gridCol w="2640044"/>
                <a:gridCol w="2640044"/>
                <a:gridCol w="2640791"/>
              </a:tblGrid>
              <a:tr h="664840">
                <a:tc>
                  <a:txBody>
                    <a:bodyPr/>
                    <a:lstStyle/>
                    <a:p>
                      <a:pPr>
                        <a:spcAft>
                          <a:spcPts val="0"/>
                        </a:spcAft>
                      </a:pPr>
                      <a:endParaRPr lang="fr-FR" sz="1400" dirty="0">
                        <a:latin typeface="Calibri"/>
                        <a:ea typeface="Calibri"/>
                        <a:cs typeface="Times New Roman"/>
                      </a:endParaRPr>
                    </a:p>
                    <a:p>
                      <a:pPr>
                        <a:spcAft>
                          <a:spcPts val="0"/>
                        </a:spcAft>
                      </a:pPr>
                      <a:r>
                        <a:rPr lang="fr-FR" sz="1400" dirty="0">
                          <a:latin typeface="Calibri"/>
                          <a:ea typeface="Calibri"/>
                          <a:cs typeface="Times New Roman"/>
                        </a:rPr>
                        <a:t>0,5 m </a:t>
                      </a:r>
                      <a:r>
                        <a:rPr lang="fr-FR" sz="1400" baseline="30000" dirty="0">
                          <a:latin typeface="Calibri"/>
                          <a:ea typeface="Calibri"/>
                          <a:cs typeface="Times New Roman"/>
                        </a:rPr>
                        <a:t>3</a:t>
                      </a:r>
                      <a:r>
                        <a:rPr lang="fr-FR" sz="1400" dirty="0">
                          <a:latin typeface="Calibri"/>
                          <a:ea typeface="Calibri"/>
                          <a:cs typeface="Times New Roman"/>
                        </a:rPr>
                        <a:t> = …………………………… cm </a:t>
                      </a:r>
                      <a:r>
                        <a:rPr lang="fr-FR" sz="1400" baseline="30000" dirty="0">
                          <a:latin typeface="Calibri"/>
                          <a:ea typeface="Calibri"/>
                          <a:cs typeface="Times New Roman"/>
                        </a:rPr>
                        <a:t>3</a:t>
                      </a:r>
                      <a:endParaRPr lang="fr-FR" sz="14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dirty="0">
                        <a:latin typeface="Calibri"/>
                        <a:ea typeface="Calibri"/>
                        <a:cs typeface="Times New Roman"/>
                      </a:endParaRPr>
                    </a:p>
                    <a:p>
                      <a:pPr>
                        <a:spcAft>
                          <a:spcPts val="0"/>
                        </a:spcAft>
                      </a:pPr>
                      <a:r>
                        <a:rPr lang="fr-FR" sz="1400" dirty="0">
                          <a:latin typeface="Calibri"/>
                          <a:ea typeface="Calibri"/>
                          <a:cs typeface="Times New Roman"/>
                        </a:rPr>
                        <a:t>200 cm </a:t>
                      </a:r>
                      <a:r>
                        <a:rPr lang="fr-FR" sz="1400" baseline="30000" dirty="0">
                          <a:latin typeface="Calibri"/>
                          <a:ea typeface="Calibri"/>
                          <a:cs typeface="Times New Roman"/>
                        </a:rPr>
                        <a:t>3</a:t>
                      </a:r>
                      <a:r>
                        <a:rPr lang="fr-FR" sz="1400" dirty="0">
                          <a:latin typeface="Calibri"/>
                          <a:ea typeface="Calibri"/>
                          <a:cs typeface="Times New Roman"/>
                        </a:rPr>
                        <a:t> = …………………………. dm </a:t>
                      </a:r>
                      <a:r>
                        <a:rPr lang="fr-FR" sz="1400" baseline="30000" dirty="0">
                          <a:latin typeface="Calibri"/>
                          <a:ea typeface="Calibri"/>
                          <a:cs typeface="Times New Roman"/>
                        </a:rPr>
                        <a:t>3</a:t>
                      </a:r>
                      <a:endParaRPr lang="fr-FR" sz="14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a:latin typeface="Calibri"/>
                        <a:ea typeface="Calibri"/>
                        <a:cs typeface="Times New Roman"/>
                      </a:endParaRPr>
                    </a:p>
                    <a:p>
                      <a:pPr>
                        <a:spcAft>
                          <a:spcPts val="0"/>
                        </a:spcAft>
                      </a:pPr>
                      <a:r>
                        <a:rPr lang="fr-FR" sz="1400">
                          <a:latin typeface="Calibri"/>
                          <a:ea typeface="Calibri"/>
                          <a:cs typeface="Times New Roman"/>
                        </a:rPr>
                        <a:t>2,25 dm </a:t>
                      </a:r>
                      <a:r>
                        <a:rPr lang="fr-FR" sz="1400" baseline="30000">
                          <a:latin typeface="Calibri"/>
                          <a:ea typeface="Calibri"/>
                          <a:cs typeface="Times New Roman"/>
                        </a:rPr>
                        <a:t>3</a:t>
                      </a:r>
                      <a:r>
                        <a:rPr lang="fr-FR" sz="1400">
                          <a:latin typeface="Calibri"/>
                          <a:ea typeface="Calibri"/>
                          <a:cs typeface="Times New Roman"/>
                        </a:rPr>
                        <a:t> = ……………………………mm </a:t>
                      </a:r>
                      <a:r>
                        <a:rPr lang="fr-FR" sz="1400" baseline="30000">
                          <a:latin typeface="Calibri"/>
                          <a:ea typeface="Calibri"/>
                          <a:cs typeface="Times New Roman"/>
                        </a:rPr>
                        <a:t>3</a:t>
                      </a:r>
                      <a:endParaRPr lang="fr-FR" sz="14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664840">
                <a:tc>
                  <a:txBody>
                    <a:bodyPr/>
                    <a:lstStyle/>
                    <a:p>
                      <a:pPr>
                        <a:spcAft>
                          <a:spcPts val="0"/>
                        </a:spcAft>
                      </a:pPr>
                      <a:endParaRPr lang="fr-FR" sz="1400">
                        <a:latin typeface="Calibri"/>
                        <a:ea typeface="Calibri"/>
                        <a:cs typeface="Times New Roman"/>
                      </a:endParaRPr>
                    </a:p>
                    <a:p>
                      <a:pPr>
                        <a:spcAft>
                          <a:spcPts val="0"/>
                        </a:spcAft>
                      </a:pPr>
                      <a:r>
                        <a:rPr lang="fr-FR" sz="1400">
                          <a:latin typeface="Calibri"/>
                          <a:ea typeface="Calibri"/>
                          <a:cs typeface="Times New Roman"/>
                        </a:rPr>
                        <a:t>48 hL =   ……………………………….. L</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dirty="0">
                        <a:latin typeface="Calibri"/>
                        <a:ea typeface="Calibri"/>
                        <a:cs typeface="Times New Roman"/>
                      </a:endParaRPr>
                    </a:p>
                    <a:p>
                      <a:pPr>
                        <a:spcAft>
                          <a:spcPts val="0"/>
                        </a:spcAft>
                      </a:pPr>
                      <a:r>
                        <a:rPr lang="fr-FR" sz="1400" dirty="0">
                          <a:latin typeface="Calibri"/>
                          <a:ea typeface="Calibri"/>
                          <a:cs typeface="Times New Roman"/>
                        </a:rPr>
                        <a:t>8 </a:t>
                      </a:r>
                      <a:r>
                        <a:rPr lang="fr-FR" sz="1400" dirty="0" err="1">
                          <a:latin typeface="Calibri"/>
                          <a:ea typeface="Calibri"/>
                          <a:cs typeface="Times New Roman"/>
                        </a:rPr>
                        <a:t>dL</a:t>
                      </a:r>
                      <a:r>
                        <a:rPr lang="fr-FR" sz="1400" dirty="0">
                          <a:latin typeface="Calibri"/>
                          <a:ea typeface="Calibri"/>
                          <a:cs typeface="Times New Roman"/>
                        </a:rPr>
                        <a:t> = ……………………………….. </a:t>
                      </a:r>
                      <a:r>
                        <a:rPr lang="fr-FR" sz="1400" dirty="0" err="1">
                          <a:latin typeface="Calibri"/>
                          <a:ea typeface="Calibri"/>
                          <a:cs typeface="Times New Roman"/>
                        </a:rPr>
                        <a:t>cL</a:t>
                      </a:r>
                      <a:endParaRPr lang="fr-FR" sz="14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dirty="0">
                        <a:latin typeface="Calibri"/>
                        <a:ea typeface="Calibri"/>
                        <a:cs typeface="Times New Roman"/>
                      </a:endParaRPr>
                    </a:p>
                    <a:p>
                      <a:pPr>
                        <a:spcAft>
                          <a:spcPts val="0"/>
                        </a:spcAft>
                      </a:pPr>
                      <a:r>
                        <a:rPr lang="fr-FR" sz="1400" dirty="0">
                          <a:latin typeface="Calibri"/>
                          <a:ea typeface="Calibri"/>
                          <a:cs typeface="Times New Roman"/>
                        </a:rPr>
                        <a:t>75 </a:t>
                      </a:r>
                      <a:r>
                        <a:rPr lang="fr-FR" sz="1400" dirty="0" err="1">
                          <a:latin typeface="Calibri"/>
                          <a:ea typeface="Calibri"/>
                          <a:cs typeface="Times New Roman"/>
                        </a:rPr>
                        <a:t>cL</a:t>
                      </a:r>
                      <a:r>
                        <a:rPr lang="fr-FR" sz="1400" dirty="0">
                          <a:latin typeface="Calibri"/>
                          <a:ea typeface="Calibri"/>
                          <a:cs typeface="Times New Roman"/>
                        </a:rPr>
                        <a:t> = ………………………………… L</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664840">
                <a:tc>
                  <a:txBody>
                    <a:bodyPr/>
                    <a:lstStyle/>
                    <a:p>
                      <a:pPr>
                        <a:spcAft>
                          <a:spcPts val="0"/>
                        </a:spcAft>
                      </a:pPr>
                      <a:endParaRPr lang="fr-FR" sz="1400">
                        <a:latin typeface="Calibri"/>
                        <a:ea typeface="Calibri"/>
                        <a:cs typeface="Times New Roman"/>
                      </a:endParaRPr>
                    </a:p>
                    <a:p>
                      <a:pPr>
                        <a:spcAft>
                          <a:spcPts val="0"/>
                        </a:spcAft>
                      </a:pPr>
                      <a:r>
                        <a:rPr lang="fr-FR" sz="1400">
                          <a:latin typeface="Calibri"/>
                          <a:ea typeface="Calibri"/>
                          <a:cs typeface="Times New Roman"/>
                        </a:rPr>
                        <a:t>22 m </a:t>
                      </a:r>
                      <a:r>
                        <a:rPr lang="fr-FR" sz="1400" baseline="30000">
                          <a:latin typeface="Calibri"/>
                          <a:ea typeface="Calibri"/>
                          <a:cs typeface="Times New Roman"/>
                        </a:rPr>
                        <a:t>3</a:t>
                      </a:r>
                      <a:r>
                        <a:rPr lang="fr-FR" sz="1400">
                          <a:latin typeface="Calibri"/>
                          <a:ea typeface="Calibri"/>
                          <a:cs typeface="Times New Roman"/>
                        </a:rPr>
                        <a:t> = ……………………………… L</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a:latin typeface="Calibri"/>
                        <a:ea typeface="Calibri"/>
                        <a:cs typeface="Times New Roman"/>
                      </a:endParaRPr>
                    </a:p>
                    <a:p>
                      <a:pPr>
                        <a:spcAft>
                          <a:spcPts val="0"/>
                        </a:spcAft>
                      </a:pPr>
                      <a:r>
                        <a:rPr lang="fr-FR" sz="1400">
                          <a:latin typeface="Calibri"/>
                          <a:ea typeface="Calibri"/>
                          <a:cs typeface="Times New Roman"/>
                        </a:rPr>
                        <a:t>420 mL = ……………………………. dm </a:t>
                      </a:r>
                      <a:r>
                        <a:rPr lang="fr-FR" sz="1400" baseline="30000">
                          <a:latin typeface="Calibri"/>
                          <a:ea typeface="Calibri"/>
                          <a:cs typeface="Times New Roman"/>
                        </a:rPr>
                        <a:t>3</a:t>
                      </a:r>
                      <a:endParaRPr lang="fr-FR" sz="140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endParaRPr lang="fr-FR" sz="1400" dirty="0">
                        <a:latin typeface="Calibri"/>
                        <a:ea typeface="Calibri"/>
                        <a:cs typeface="Times New Roman"/>
                      </a:endParaRPr>
                    </a:p>
                    <a:p>
                      <a:pPr>
                        <a:spcAft>
                          <a:spcPts val="0"/>
                        </a:spcAft>
                      </a:pPr>
                      <a:r>
                        <a:rPr lang="fr-FR" sz="1400" dirty="0">
                          <a:latin typeface="Calibri"/>
                          <a:ea typeface="Calibri"/>
                          <a:cs typeface="Times New Roman"/>
                        </a:rPr>
                        <a:t>22 L = ………………………………….. m </a:t>
                      </a:r>
                      <a:r>
                        <a:rPr lang="fr-FR" sz="1400" baseline="30000" dirty="0">
                          <a:latin typeface="Calibri"/>
                          <a:ea typeface="Calibri"/>
                          <a:cs typeface="Times New Roman"/>
                        </a:rPr>
                        <a:t>3</a:t>
                      </a:r>
                      <a:endParaRPr lang="fr-FR" sz="1400" dirty="0">
                        <a:latin typeface="Calibri"/>
                        <a:ea typeface="Calibri"/>
                        <a:cs typeface="Times New Roman"/>
                      </a:endParaRP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36954" name="Rectangle 37"/>
          <p:cNvSpPr>
            <a:spLocks noChangeArrowheads="1"/>
          </p:cNvSpPr>
          <p:nvPr/>
        </p:nvSpPr>
        <p:spPr bwMode="auto">
          <a:xfrm>
            <a:off x="684213" y="3716338"/>
            <a:ext cx="5759450" cy="277812"/>
          </a:xfrm>
          <a:prstGeom prst="rect">
            <a:avLst/>
          </a:prstGeom>
          <a:noFill/>
          <a:ln w="9525">
            <a:noFill/>
            <a:miter lim="800000"/>
            <a:headEnd/>
            <a:tailEnd/>
          </a:ln>
        </p:spPr>
        <p:txBody>
          <a:bodyPr anchor="ctr">
            <a:spAutoFit/>
          </a:bodyPr>
          <a:lstStyle/>
          <a:p>
            <a:pPr>
              <a:buFontTx/>
              <a:buChar char="•"/>
            </a:pPr>
            <a:r>
              <a:rPr lang="fr-FR" sz="1200">
                <a:ea typeface="Calibri" pitchFamily="34" charset="0"/>
                <a:cs typeface="Times New Roman" pitchFamily="18" charset="0"/>
              </a:rPr>
              <a:t> Convertir les volumes suivants:</a:t>
            </a:r>
            <a:endParaRPr lang="fr-FR">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9"/>
          <p:cNvSpPr txBox="1">
            <a:spLocks noChangeArrowheads="1"/>
          </p:cNvSpPr>
          <p:nvPr/>
        </p:nvSpPr>
        <p:spPr bwMode="auto">
          <a:xfrm rot="-5400000">
            <a:off x="-1820863" y="2547938"/>
            <a:ext cx="3965575" cy="400050"/>
          </a:xfrm>
          <a:prstGeom prst="rect">
            <a:avLst/>
          </a:prstGeom>
          <a:noFill/>
          <a:ln w="9525">
            <a:noFill/>
            <a:miter lim="800000"/>
            <a:headEnd/>
            <a:tailEnd/>
          </a:ln>
        </p:spPr>
        <p:txBody>
          <a:bodyPr>
            <a:spAutoFit/>
          </a:bodyPr>
          <a:lstStyle/>
          <a:p>
            <a:pPr>
              <a:spcBef>
                <a:spcPct val="50000"/>
              </a:spcBef>
            </a:pPr>
            <a:r>
              <a:rPr lang="fr-FR" sz="2000" b="1"/>
              <a:t>3) La cylindrée</a:t>
            </a:r>
          </a:p>
        </p:txBody>
      </p:sp>
      <p:grpSp>
        <p:nvGrpSpPr>
          <p:cNvPr id="37890" name="Groupe 31"/>
          <p:cNvGrpSpPr>
            <a:grpSpLocks/>
          </p:cNvGrpSpPr>
          <p:nvPr/>
        </p:nvGrpSpPr>
        <p:grpSpPr bwMode="auto">
          <a:xfrm>
            <a:off x="684213" y="476250"/>
            <a:ext cx="800100" cy="752475"/>
            <a:chOff x="-123825" y="1225550"/>
            <a:chExt cx="800100" cy="752475"/>
          </a:xfrm>
        </p:grpSpPr>
        <p:sp>
          <p:nvSpPr>
            <p:cNvPr id="37896" name="Oval 1"/>
            <p:cNvSpPr>
              <a:spLocks noChangeArrowheads="1"/>
            </p:cNvSpPr>
            <p:nvPr/>
          </p:nvSpPr>
          <p:spPr bwMode="auto">
            <a:xfrm>
              <a:off x="-123825" y="1225550"/>
              <a:ext cx="800100" cy="752475"/>
            </a:xfrm>
            <a:prstGeom prst="ellipse">
              <a:avLst/>
            </a:prstGeom>
            <a:solidFill>
              <a:srgbClr val="FFFFFF"/>
            </a:solidFill>
            <a:ln w="9525">
              <a:round/>
              <a:headEnd/>
              <a:tailEnd/>
            </a:ln>
            <a:scene3d>
              <a:camera prst="legacyPerspectiveFront">
                <a:rot lat="1500000" lon="1500000" rev="0"/>
              </a:camera>
              <a:lightRig rig="legacyFlat2" dir="b"/>
            </a:scene3d>
            <a:sp3d extrusionH="887400" prstMaterial="legacyMatte">
              <a:bevelT w="13500" h="13500" prst="angle"/>
              <a:bevelB w="13500" h="13500" prst="angle"/>
              <a:extrusionClr>
                <a:srgbClr val="FFFFFF"/>
              </a:extrusionClr>
            </a:sp3d>
          </p:spPr>
          <p:txBody>
            <a:bodyPr>
              <a:flatTx/>
            </a:bodyPr>
            <a:lstStyle/>
            <a:p>
              <a:endParaRPr lang="fr-FR"/>
            </a:p>
          </p:txBody>
        </p:sp>
        <p:cxnSp>
          <p:nvCxnSpPr>
            <p:cNvPr id="37897" name="AutoShape 3"/>
            <p:cNvCxnSpPr>
              <a:cxnSpLocks noChangeShapeType="1"/>
            </p:cNvCxnSpPr>
            <p:nvPr/>
          </p:nvCxnSpPr>
          <p:spPr bwMode="auto">
            <a:xfrm>
              <a:off x="180975" y="1520825"/>
              <a:ext cx="152400" cy="152400"/>
            </a:xfrm>
            <a:prstGeom prst="straightConnector1">
              <a:avLst/>
            </a:prstGeom>
            <a:noFill/>
            <a:ln w="9525">
              <a:solidFill>
                <a:srgbClr val="000000"/>
              </a:solidFill>
              <a:round/>
              <a:headEnd/>
              <a:tailEnd/>
            </a:ln>
          </p:spPr>
        </p:cxnSp>
        <p:cxnSp>
          <p:nvCxnSpPr>
            <p:cNvPr id="37898" name="AutoShape 2"/>
            <p:cNvCxnSpPr>
              <a:cxnSpLocks noChangeShapeType="1"/>
            </p:cNvCxnSpPr>
            <p:nvPr/>
          </p:nvCxnSpPr>
          <p:spPr bwMode="auto">
            <a:xfrm flipH="1">
              <a:off x="180975" y="1520825"/>
              <a:ext cx="152400" cy="152400"/>
            </a:xfrm>
            <a:prstGeom prst="straightConnector1">
              <a:avLst/>
            </a:prstGeom>
            <a:noFill/>
            <a:ln w="9525">
              <a:solidFill>
                <a:srgbClr val="000000"/>
              </a:solidFill>
              <a:round/>
              <a:headEnd/>
              <a:tailEnd/>
            </a:ln>
          </p:spPr>
        </p:cxnSp>
      </p:grpSp>
      <p:sp>
        <p:nvSpPr>
          <p:cNvPr id="37891" name="AutoShape 4"/>
          <p:cNvSpPr>
            <a:spLocks noChangeArrowheads="1"/>
          </p:cNvSpPr>
          <p:nvPr/>
        </p:nvSpPr>
        <p:spPr bwMode="auto">
          <a:xfrm>
            <a:off x="3203575" y="0"/>
            <a:ext cx="4968875" cy="1152525"/>
          </a:xfrm>
          <a:prstGeom prst="roundRect">
            <a:avLst>
              <a:gd name="adj" fmla="val 16667"/>
            </a:avLst>
          </a:prstGeom>
          <a:solidFill>
            <a:srgbClr val="FFFFFF"/>
          </a:solidFill>
          <a:ln w="9525">
            <a:noFill/>
            <a:round/>
            <a:headEnd/>
            <a:tailEnd/>
          </a:ln>
        </p:spPr>
        <p:txBody>
          <a:bodyPr/>
          <a:lstStyle/>
          <a:p>
            <a:r>
              <a:rPr lang="fr-FR" sz="1400" b="1" u="sng">
                <a:ea typeface="Calibri" pitchFamily="34" charset="0"/>
                <a:cs typeface="Times New Roman" pitchFamily="18" charset="0"/>
              </a:rPr>
              <a:t>Exercice n°1 :</a:t>
            </a:r>
            <a:r>
              <a:rPr lang="fr-FR" sz="1400" b="1">
                <a:ea typeface="Calibri" pitchFamily="34" charset="0"/>
                <a:cs typeface="Times New Roman" pitchFamily="18" charset="0"/>
              </a:rPr>
              <a:t> </a:t>
            </a:r>
          </a:p>
          <a:p>
            <a:r>
              <a:rPr lang="fr-FR" sz="1400">
                <a:ea typeface="Calibri" pitchFamily="34" charset="0"/>
                <a:cs typeface="Times New Roman" pitchFamily="18" charset="0"/>
              </a:rPr>
              <a:t>Sur le cylindre ci-contre, indiquer :</a:t>
            </a:r>
            <a:endParaRPr lang="fr-FR" sz="800">
              <a:ea typeface="Calibri" pitchFamily="34" charset="0"/>
              <a:cs typeface="Times New Roman" pitchFamily="18" charset="0"/>
            </a:endParaRPr>
          </a:p>
          <a:p>
            <a:pPr eaLnBrk="0" hangingPunct="0">
              <a:buFontTx/>
              <a:buChar char="•"/>
            </a:pPr>
            <a:r>
              <a:rPr lang="fr-FR" sz="1400">
                <a:ea typeface="Calibri" pitchFamily="34" charset="0"/>
                <a:cs typeface="Times New Roman" pitchFamily="18" charset="0"/>
              </a:rPr>
              <a:t>En rouge un diamètre.</a:t>
            </a:r>
            <a:endParaRPr lang="fr-FR" sz="800"/>
          </a:p>
          <a:p>
            <a:pPr eaLnBrk="0" hangingPunct="0">
              <a:buFontTx/>
              <a:buChar char="•"/>
            </a:pPr>
            <a:r>
              <a:rPr lang="fr-FR" sz="1400"/>
              <a:t>En vert un rayon.</a:t>
            </a:r>
            <a:endParaRPr lang="fr-FR" sz="800"/>
          </a:p>
          <a:p>
            <a:pPr eaLnBrk="0" hangingPunct="0">
              <a:buFontTx/>
              <a:buChar char="•"/>
            </a:pPr>
            <a:r>
              <a:rPr lang="fr-FR" sz="1400"/>
              <a:t>En bleu la hauteur.</a:t>
            </a:r>
            <a:endParaRPr lang="fr-FR" sz="2400"/>
          </a:p>
        </p:txBody>
      </p:sp>
      <p:sp>
        <p:nvSpPr>
          <p:cNvPr id="37892" name="Rectangle 7"/>
          <p:cNvSpPr>
            <a:spLocks noChangeArrowheads="1"/>
          </p:cNvSpPr>
          <p:nvPr/>
        </p:nvSpPr>
        <p:spPr bwMode="auto">
          <a:xfrm>
            <a:off x="0" y="457200"/>
            <a:ext cx="9144000" cy="457200"/>
          </a:xfrm>
          <a:prstGeom prst="rect">
            <a:avLst/>
          </a:prstGeom>
          <a:noFill/>
          <a:ln w="9525">
            <a:noFill/>
            <a:miter lim="800000"/>
            <a:headEnd/>
            <a:tailEnd/>
          </a:ln>
        </p:spPr>
        <p:txBody>
          <a:bodyPr wrap="none" anchor="ctr">
            <a:spAutoFit/>
          </a:bodyPr>
          <a:lstStyle/>
          <a:p>
            <a:r>
              <a:rPr lang="fr-FR" sz="600"/>
              <a:t/>
            </a:r>
            <a:br>
              <a:rPr lang="fr-FR" sz="600"/>
            </a:br>
            <a:endParaRPr lang="fr-FR"/>
          </a:p>
          <a:p>
            <a:pPr eaLnBrk="0" hangingPunct="0"/>
            <a:endParaRPr lang="fr-FR"/>
          </a:p>
        </p:txBody>
      </p:sp>
      <p:sp>
        <p:nvSpPr>
          <p:cNvPr id="37893" name="Rectangle 32"/>
          <p:cNvSpPr>
            <a:spLocks noChangeArrowheads="1"/>
          </p:cNvSpPr>
          <p:nvPr/>
        </p:nvSpPr>
        <p:spPr bwMode="auto">
          <a:xfrm>
            <a:off x="468313" y="1249363"/>
            <a:ext cx="8496300" cy="307975"/>
          </a:xfrm>
          <a:prstGeom prst="rect">
            <a:avLst/>
          </a:prstGeom>
          <a:noFill/>
          <a:ln w="9525">
            <a:noFill/>
            <a:miter lim="800000"/>
            <a:headEnd/>
            <a:tailEnd/>
          </a:ln>
        </p:spPr>
        <p:txBody>
          <a:bodyPr>
            <a:spAutoFit/>
          </a:bodyPr>
          <a:lstStyle/>
          <a:p>
            <a:r>
              <a:rPr lang="fr-FR" sz="1400"/>
              <a:t>Calculer le volume d’un cylindre de 8 cm et de hauteur 25 cm. Donner le résultat en cm</a:t>
            </a:r>
            <a:r>
              <a:rPr lang="fr-FR" sz="1400" baseline="30000"/>
              <a:t>3</a:t>
            </a:r>
            <a:r>
              <a:rPr lang="fr-FR" sz="1400"/>
              <a:t> puis en L.</a:t>
            </a:r>
          </a:p>
        </p:txBody>
      </p:sp>
      <p:sp>
        <p:nvSpPr>
          <p:cNvPr id="34" name="Rectangle 33"/>
          <p:cNvSpPr/>
          <p:nvPr/>
        </p:nvSpPr>
        <p:spPr>
          <a:xfrm>
            <a:off x="539750" y="1700213"/>
            <a:ext cx="8353425" cy="2089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7895" name="Rectangle 34"/>
          <p:cNvSpPr>
            <a:spLocks noChangeArrowheads="1"/>
          </p:cNvSpPr>
          <p:nvPr/>
        </p:nvSpPr>
        <p:spPr bwMode="auto">
          <a:xfrm>
            <a:off x="539750" y="4005263"/>
            <a:ext cx="8280400" cy="2462212"/>
          </a:xfrm>
          <a:prstGeom prst="rect">
            <a:avLst/>
          </a:prstGeom>
          <a:noFill/>
          <a:ln w="9525">
            <a:noFill/>
            <a:miter lim="800000"/>
            <a:headEnd/>
            <a:tailEnd/>
          </a:ln>
        </p:spPr>
        <p:txBody>
          <a:bodyPr>
            <a:spAutoFit/>
          </a:bodyPr>
          <a:lstStyle/>
          <a:p>
            <a:r>
              <a:rPr lang="fr-FR" sz="1400" b="1" u="sng"/>
              <a:t>Exercice n°2: La cylindrée unitaire</a:t>
            </a:r>
          </a:p>
          <a:p>
            <a:endParaRPr lang="fr-FR" sz="1400"/>
          </a:p>
          <a:p>
            <a:r>
              <a:rPr lang="fr-FR" sz="1400"/>
              <a:t>Calculez la cylindrée unitaire (Vu) en mm</a:t>
            </a:r>
            <a:r>
              <a:rPr lang="fr-FR" sz="1400" baseline="30000"/>
              <a:t>3</a:t>
            </a:r>
            <a:r>
              <a:rPr lang="fr-FR" sz="1400"/>
              <a:t> puis en cm</a:t>
            </a:r>
            <a:r>
              <a:rPr lang="fr-FR" sz="1400" baseline="30000"/>
              <a:t>3</a:t>
            </a:r>
            <a:r>
              <a:rPr lang="fr-FR" sz="1400"/>
              <a:t>, c'est à dire la cylindrée d'un seul cylindre en utilisant les caractéristiques ci-dessous :</a:t>
            </a:r>
          </a:p>
          <a:p>
            <a:endParaRPr lang="fr-FR" sz="1400"/>
          </a:p>
          <a:p>
            <a:r>
              <a:rPr lang="fr-FR" sz="1400"/>
              <a:t>Moteur NT700V monté sur HONDA Transalp :</a:t>
            </a:r>
          </a:p>
          <a:p>
            <a:endParaRPr lang="fr-FR" sz="1400"/>
          </a:p>
          <a:p>
            <a:r>
              <a:rPr lang="fr-FR" sz="1400"/>
              <a:t>- bicylindre en V à 52°, 4 temps à refroidissement liquide</a:t>
            </a:r>
          </a:p>
          <a:p>
            <a:pPr>
              <a:buFontTx/>
              <a:buChar char="-"/>
            </a:pPr>
            <a:r>
              <a:rPr lang="fr-FR" sz="1400"/>
              <a:t>alésage * course : 81 mm * 66mm</a:t>
            </a:r>
          </a:p>
          <a:p>
            <a:pPr>
              <a:buFontTx/>
              <a:buChar char="-"/>
            </a:pPr>
            <a:endParaRPr lang="fr-FR" sz="1400"/>
          </a:p>
          <a:p>
            <a:r>
              <a:rPr lang="fr-FR" sz="1400" i="1" u="sng"/>
              <a:t>Conseil : écrivez la formule en toute lettre, puis remplacer les lettres par les chiffres</a:t>
            </a:r>
            <a:endParaRPr lang="fr-FR"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9"/>
          <p:cNvSpPr txBox="1">
            <a:spLocks noChangeArrowheads="1"/>
          </p:cNvSpPr>
          <p:nvPr/>
        </p:nvSpPr>
        <p:spPr bwMode="auto">
          <a:xfrm rot="-5400000">
            <a:off x="-1820863" y="2547938"/>
            <a:ext cx="3965575" cy="400050"/>
          </a:xfrm>
          <a:prstGeom prst="rect">
            <a:avLst/>
          </a:prstGeom>
          <a:noFill/>
          <a:ln w="9525">
            <a:noFill/>
            <a:miter lim="800000"/>
            <a:headEnd/>
            <a:tailEnd/>
          </a:ln>
        </p:spPr>
        <p:txBody>
          <a:bodyPr>
            <a:spAutoFit/>
          </a:bodyPr>
          <a:lstStyle/>
          <a:p>
            <a:pPr>
              <a:spcBef>
                <a:spcPct val="50000"/>
              </a:spcBef>
            </a:pPr>
            <a:r>
              <a:rPr lang="fr-FR" sz="2000" b="1"/>
              <a:t>3) La cylindrée</a:t>
            </a:r>
          </a:p>
        </p:txBody>
      </p:sp>
      <p:sp>
        <p:nvSpPr>
          <p:cNvPr id="34" name="Rectangle 33"/>
          <p:cNvSpPr/>
          <p:nvPr/>
        </p:nvSpPr>
        <p:spPr>
          <a:xfrm>
            <a:off x="539750" y="260350"/>
            <a:ext cx="8353425" cy="3529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3200" dirty="0" smtClean="0">
                <a:solidFill>
                  <a:srgbClr val="00B0F0"/>
                </a:solidFill>
              </a:rPr>
              <a:t>Vu = (pi x r²) x h</a:t>
            </a:r>
          </a:p>
          <a:p>
            <a:pPr algn="ctr">
              <a:defRPr/>
            </a:pPr>
            <a:r>
              <a:rPr lang="fr-FR" sz="3200" dirty="0" smtClean="0">
                <a:solidFill>
                  <a:srgbClr val="00B0F0"/>
                </a:solidFill>
              </a:rPr>
              <a:t>Vu = (pi x </a:t>
            </a:r>
            <a:r>
              <a:rPr lang="fr-FR" sz="3200" dirty="0" smtClean="0">
                <a:solidFill>
                  <a:srgbClr val="00B0F0"/>
                </a:solidFill>
              </a:rPr>
              <a:t>(A:2)²) </a:t>
            </a:r>
            <a:r>
              <a:rPr lang="fr-FR" sz="3200" dirty="0" smtClean="0">
                <a:solidFill>
                  <a:srgbClr val="00B0F0"/>
                </a:solidFill>
              </a:rPr>
              <a:t>x </a:t>
            </a:r>
            <a:r>
              <a:rPr lang="fr-FR" sz="3200" dirty="0" smtClean="0">
                <a:solidFill>
                  <a:srgbClr val="00B0F0"/>
                </a:solidFill>
              </a:rPr>
              <a:t>c</a:t>
            </a:r>
          </a:p>
          <a:p>
            <a:pPr algn="ctr">
              <a:defRPr/>
            </a:pPr>
            <a:r>
              <a:rPr lang="fr-FR" sz="3200" dirty="0" smtClean="0">
                <a:solidFill>
                  <a:srgbClr val="00B0F0"/>
                </a:solidFill>
              </a:rPr>
              <a:t>= (3.14x(40.5)²)x 66</a:t>
            </a:r>
          </a:p>
          <a:p>
            <a:pPr algn="ctr">
              <a:defRPr/>
            </a:pPr>
            <a:r>
              <a:rPr lang="fr-FR" sz="3200" dirty="0" smtClean="0">
                <a:solidFill>
                  <a:srgbClr val="00B0F0"/>
                </a:solidFill>
              </a:rPr>
              <a:t>Vu= 340 098 mm</a:t>
            </a:r>
            <a:r>
              <a:rPr lang="fr-FR" sz="3200" baseline="30000" dirty="0" smtClean="0">
                <a:solidFill>
                  <a:srgbClr val="00B0F0"/>
                </a:solidFill>
              </a:rPr>
              <a:t>3</a:t>
            </a:r>
          </a:p>
          <a:p>
            <a:pPr algn="ctr">
              <a:defRPr/>
            </a:pPr>
            <a:r>
              <a:rPr lang="fr-FR" sz="3200" dirty="0" smtClean="0">
                <a:solidFill>
                  <a:srgbClr val="00B0F0"/>
                </a:solidFill>
              </a:rPr>
              <a:t>= 340 cm</a:t>
            </a:r>
            <a:r>
              <a:rPr lang="fr-FR" sz="3200" baseline="30000" dirty="0" smtClean="0">
                <a:solidFill>
                  <a:srgbClr val="00B0F0"/>
                </a:solidFill>
              </a:rPr>
              <a:t>3</a:t>
            </a:r>
            <a:endParaRPr lang="fr-FR" sz="3200" dirty="0" smtClean="0">
              <a:solidFill>
                <a:srgbClr val="00B0F0"/>
              </a:solidFill>
            </a:endParaRPr>
          </a:p>
          <a:p>
            <a:pPr algn="ctr">
              <a:defRPr/>
            </a:pPr>
            <a:endParaRPr lang="fr-FR" dirty="0" smtClean="0">
              <a:solidFill>
                <a:srgbClr val="00B0F0"/>
              </a:solidFill>
            </a:endParaRPr>
          </a:p>
          <a:p>
            <a:pPr algn="ctr">
              <a:defRPr/>
            </a:pPr>
            <a:endParaRPr lang="fr-FR" dirty="0">
              <a:solidFill>
                <a:srgbClr val="00B0F0"/>
              </a:solidFill>
            </a:endParaRPr>
          </a:p>
        </p:txBody>
      </p:sp>
      <p:sp>
        <p:nvSpPr>
          <p:cNvPr id="38915" name="Rectangle 34"/>
          <p:cNvSpPr>
            <a:spLocks noChangeArrowheads="1"/>
          </p:cNvSpPr>
          <p:nvPr/>
        </p:nvSpPr>
        <p:spPr bwMode="auto">
          <a:xfrm>
            <a:off x="539750" y="3933825"/>
            <a:ext cx="8280400" cy="954088"/>
          </a:xfrm>
          <a:prstGeom prst="rect">
            <a:avLst/>
          </a:prstGeom>
          <a:noFill/>
          <a:ln w="9525">
            <a:noFill/>
            <a:miter lim="800000"/>
            <a:headEnd/>
            <a:tailEnd/>
          </a:ln>
        </p:spPr>
        <p:txBody>
          <a:bodyPr>
            <a:spAutoFit/>
          </a:bodyPr>
          <a:lstStyle/>
          <a:p>
            <a:r>
              <a:rPr lang="fr-FR" sz="1400" b="1" u="sng"/>
              <a:t>Exercice n°3: La cylindrée totale</a:t>
            </a:r>
          </a:p>
          <a:p>
            <a:endParaRPr lang="fr-FR" sz="1400"/>
          </a:p>
          <a:p>
            <a:r>
              <a:rPr lang="fr-FR" sz="1400"/>
              <a:t>Pour calculez la cylindrée totale d'un moteur, il suffit de multiplier la cylindrée unitaire par le nombre de cylindres du moteur, faites le calcul et donnez le résultat en mm</a:t>
            </a:r>
            <a:r>
              <a:rPr lang="fr-FR" sz="1400" baseline="30000"/>
              <a:t>3</a:t>
            </a:r>
            <a:r>
              <a:rPr lang="fr-FR" sz="1400"/>
              <a:t> puis en cm</a:t>
            </a:r>
            <a:r>
              <a:rPr lang="fr-FR" sz="1400" baseline="30000"/>
              <a:t>3 </a:t>
            </a:r>
            <a:r>
              <a:rPr lang="fr-FR" sz="1400"/>
              <a:t>et enfin en L.</a:t>
            </a:r>
          </a:p>
        </p:txBody>
      </p:sp>
      <p:sp>
        <p:nvSpPr>
          <p:cNvPr id="12" name="Rectangle 11"/>
          <p:cNvSpPr/>
          <p:nvPr/>
        </p:nvSpPr>
        <p:spPr>
          <a:xfrm>
            <a:off x="539750" y="5013325"/>
            <a:ext cx="8353425" cy="1584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err="1" smtClean="0">
                <a:solidFill>
                  <a:srgbClr val="00B0F0"/>
                </a:solidFill>
              </a:rPr>
              <a:t>Vt</a:t>
            </a:r>
            <a:r>
              <a:rPr lang="fr-FR" sz="2800" dirty="0" smtClean="0">
                <a:solidFill>
                  <a:srgbClr val="00B0F0"/>
                </a:solidFill>
              </a:rPr>
              <a:t>= Vu x 2</a:t>
            </a:r>
          </a:p>
          <a:p>
            <a:pPr algn="ctr">
              <a:defRPr/>
            </a:pPr>
            <a:r>
              <a:rPr lang="fr-FR" sz="2800" dirty="0" err="1" smtClean="0">
                <a:solidFill>
                  <a:srgbClr val="00B0F0"/>
                </a:solidFill>
              </a:rPr>
              <a:t>Vt</a:t>
            </a:r>
            <a:r>
              <a:rPr lang="fr-FR" sz="2800" dirty="0" smtClean="0">
                <a:solidFill>
                  <a:srgbClr val="00B0F0"/>
                </a:solidFill>
              </a:rPr>
              <a:t>= 340 098 X 2 </a:t>
            </a:r>
          </a:p>
          <a:p>
            <a:pPr algn="ctr">
              <a:defRPr/>
            </a:pPr>
            <a:r>
              <a:rPr lang="fr-FR" sz="2800" dirty="0" err="1" smtClean="0">
                <a:solidFill>
                  <a:srgbClr val="00B0F0"/>
                </a:solidFill>
              </a:rPr>
              <a:t>Vt</a:t>
            </a:r>
            <a:r>
              <a:rPr lang="fr-FR" sz="2800" dirty="0" smtClean="0">
                <a:solidFill>
                  <a:srgbClr val="00B0F0"/>
                </a:solidFill>
              </a:rPr>
              <a:t>= 680 195 mm</a:t>
            </a:r>
            <a:r>
              <a:rPr lang="fr-FR" sz="2800" baseline="30000" dirty="0" smtClean="0">
                <a:solidFill>
                  <a:srgbClr val="00B0F0"/>
                </a:solidFill>
              </a:rPr>
              <a:t>3</a:t>
            </a:r>
            <a:r>
              <a:rPr lang="fr-FR" sz="2800" dirty="0" smtClean="0">
                <a:solidFill>
                  <a:srgbClr val="00B0F0"/>
                </a:solidFill>
              </a:rPr>
              <a:t> </a:t>
            </a:r>
          </a:p>
          <a:p>
            <a:pPr algn="ctr">
              <a:defRPr/>
            </a:pPr>
            <a:r>
              <a:rPr lang="fr-FR" sz="2800" dirty="0" err="1" smtClean="0">
                <a:solidFill>
                  <a:srgbClr val="00B0F0"/>
                </a:solidFill>
              </a:rPr>
              <a:t>Vt</a:t>
            </a:r>
            <a:r>
              <a:rPr lang="fr-FR" sz="2800" dirty="0" smtClean="0">
                <a:solidFill>
                  <a:srgbClr val="00B0F0"/>
                </a:solidFill>
              </a:rPr>
              <a:t>= 680.195 cm</a:t>
            </a:r>
            <a:r>
              <a:rPr lang="fr-FR" sz="2800" baseline="30000" dirty="0" smtClean="0">
                <a:solidFill>
                  <a:srgbClr val="00B0F0"/>
                </a:solidFill>
              </a:rPr>
              <a:t>3</a:t>
            </a:r>
            <a:endParaRPr lang="fr-FR" sz="2800" dirty="0" smtClean="0">
              <a:solidFill>
                <a:srgbClr val="00B0F0"/>
              </a:solidFill>
            </a:endParaRPr>
          </a:p>
          <a:p>
            <a:pPr algn="ctr">
              <a:defRPr/>
            </a:pPr>
            <a:r>
              <a:rPr lang="fr-FR" sz="2800" dirty="0" err="1" smtClean="0">
                <a:solidFill>
                  <a:srgbClr val="00B0F0"/>
                </a:solidFill>
              </a:rPr>
              <a:t>Vt</a:t>
            </a:r>
            <a:r>
              <a:rPr lang="fr-FR" sz="2800" dirty="0" smtClean="0">
                <a:solidFill>
                  <a:srgbClr val="00B0F0"/>
                </a:solidFill>
              </a:rPr>
              <a:t> = 0.68L  </a:t>
            </a:r>
            <a:endParaRPr lang="fr-FR" sz="2800" dirty="0" smtClean="0">
              <a:solidFill>
                <a:srgbClr val="00B0F0"/>
              </a:solidFill>
            </a:endParaRPr>
          </a:p>
          <a:p>
            <a:pPr algn="ctr">
              <a:defRPr/>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9"/>
          <p:cNvSpPr txBox="1">
            <a:spLocks noChangeArrowheads="1"/>
          </p:cNvSpPr>
          <p:nvPr/>
        </p:nvSpPr>
        <p:spPr bwMode="auto">
          <a:xfrm rot="-5400000">
            <a:off x="-1820863" y="2547938"/>
            <a:ext cx="3965575" cy="400050"/>
          </a:xfrm>
          <a:prstGeom prst="rect">
            <a:avLst/>
          </a:prstGeom>
          <a:noFill/>
          <a:ln w="9525">
            <a:noFill/>
            <a:miter lim="800000"/>
            <a:headEnd/>
            <a:tailEnd/>
          </a:ln>
        </p:spPr>
        <p:txBody>
          <a:bodyPr>
            <a:spAutoFit/>
          </a:bodyPr>
          <a:lstStyle/>
          <a:p>
            <a:pPr>
              <a:spcBef>
                <a:spcPct val="50000"/>
              </a:spcBef>
            </a:pPr>
            <a:r>
              <a:rPr lang="fr-FR" sz="2000" b="1"/>
              <a:t>4) Le rapport volumétrique</a:t>
            </a:r>
          </a:p>
        </p:txBody>
      </p:sp>
      <p:sp>
        <p:nvSpPr>
          <p:cNvPr id="39938" name="Rectangle 5"/>
          <p:cNvSpPr>
            <a:spLocks noChangeArrowheads="1"/>
          </p:cNvSpPr>
          <p:nvPr/>
        </p:nvSpPr>
        <p:spPr bwMode="auto">
          <a:xfrm>
            <a:off x="395288" y="188913"/>
            <a:ext cx="8424862" cy="2308225"/>
          </a:xfrm>
          <a:prstGeom prst="rect">
            <a:avLst/>
          </a:prstGeom>
          <a:noFill/>
          <a:ln w="9525">
            <a:noFill/>
            <a:miter lim="800000"/>
            <a:headEnd/>
            <a:tailEnd/>
          </a:ln>
        </p:spPr>
        <p:txBody>
          <a:bodyPr>
            <a:spAutoFit/>
          </a:bodyPr>
          <a:lstStyle/>
          <a:p>
            <a:r>
              <a:rPr lang="fr-FR" sz="1600"/>
              <a:t>Le rapport volumétrique ou taux de compression représente le nombre de fois que l'on peut rentrer la cylindrée unitaire dans la chambre de combustion. </a:t>
            </a:r>
          </a:p>
          <a:p>
            <a:endParaRPr lang="fr-FR" sz="1600"/>
          </a:p>
          <a:p>
            <a:r>
              <a:rPr lang="fr-FR" sz="1600"/>
              <a:t>Plus le taux de compression est élevé, plus la pression en fin de compression sera élevée et donc la température de fin de compression également. Il est toujours exprimé sous forme de fraction.</a:t>
            </a:r>
          </a:p>
          <a:p>
            <a:endParaRPr lang="fr-FR" sz="1600"/>
          </a:p>
          <a:p>
            <a:r>
              <a:rPr lang="fr-FR" sz="1600"/>
              <a:t>Ex : Taux de compression sur NT700V ► 10:1 , cela signifie que l'on va faire rentrer 10 fois la cylindrée unitaire dans la chambre de combustion.</a:t>
            </a:r>
          </a:p>
        </p:txBody>
      </p:sp>
      <p:pic>
        <p:nvPicPr>
          <p:cNvPr id="39939" name="Picture 2"/>
          <p:cNvPicPr>
            <a:picLocks noChangeAspect="1" noChangeArrowheads="1"/>
          </p:cNvPicPr>
          <p:nvPr/>
        </p:nvPicPr>
        <p:blipFill>
          <a:blip r:embed="rId2" cstate="print"/>
          <a:srcRect/>
          <a:stretch>
            <a:fillRect/>
          </a:stretch>
        </p:blipFill>
        <p:spPr bwMode="auto">
          <a:xfrm>
            <a:off x="611188" y="2924175"/>
            <a:ext cx="8128000" cy="2089150"/>
          </a:xfrm>
          <a:prstGeom prst="rect">
            <a:avLst/>
          </a:prstGeom>
          <a:noFill/>
          <a:ln w="9525">
            <a:noFill/>
            <a:miter lim="800000"/>
            <a:headEnd/>
            <a:tailEnd/>
          </a:ln>
        </p:spPr>
      </p:pic>
      <p:sp>
        <p:nvSpPr>
          <p:cNvPr id="39940"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39941" name="Rectangle 5"/>
          <p:cNvSpPr>
            <a:spLocks noChangeArrowheads="1"/>
          </p:cNvSpPr>
          <p:nvPr/>
        </p:nvSpPr>
        <p:spPr bwMode="auto">
          <a:xfrm>
            <a:off x="395288" y="2586038"/>
            <a:ext cx="5548312" cy="338137"/>
          </a:xfrm>
          <a:prstGeom prst="rect">
            <a:avLst/>
          </a:prstGeom>
          <a:noFill/>
          <a:ln w="9525">
            <a:noFill/>
            <a:miter lim="800000"/>
            <a:headEnd/>
            <a:tailEnd/>
          </a:ln>
        </p:spPr>
        <p:txBody>
          <a:bodyPr wrap="none" anchor="ctr">
            <a:spAutoFit/>
          </a:bodyPr>
          <a:lstStyle/>
          <a:p>
            <a:r>
              <a:rPr lang="fr-FR" sz="1600" i="1">
                <a:cs typeface="Times New Roman" pitchFamily="18" charset="0"/>
              </a:rPr>
              <a:t>La formule permettant de calculez le rapport volumétrique :</a:t>
            </a:r>
            <a:endParaRPr lang="fr-FR" sz="2400" i="1"/>
          </a:p>
        </p:txBody>
      </p:sp>
      <p:sp>
        <p:nvSpPr>
          <p:cNvPr id="11" name="Rectangle 10"/>
          <p:cNvSpPr>
            <a:spLocks noChangeArrowheads="1"/>
          </p:cNvSpPr>
          <p:nvPr/>
        </p:nvSpPr>
        <p:spPr bwMode="auto">
          <a:xfrm>
            <a:off x="468313" y="5478463"/>
            <a:ext cx="8424862" cy="830262"/>
          </a:xfrm>
          <a:prstGeom prst="rect">
            <a:avLst/>
          </a:prstGeom>
          <a:noFill/>
          <a:ln w="9525">
            <a:noFill/>
            <a:miter lim="800000"/>
            <a:headEnd/>
            <a:tailEnd/>
          </a:ln>
        </p:spPr>
        <p:txBody>
          <a:bodyPr>
            <a:spAutoFit/>
          </a:bodyPr>
          <a:lstStyle/>
          <a:p>
            <a:r>
              <a:rPr lang="fr-FR" sz="1600">
                <a:solidFill>
                  <a:srgbClr val="0070C0"/>
                </a:solidFill>
              </a:rPr>
              <a:t>Attention, lorsque vous modifiez le joint de culasse, vous risquez de changer ce rapport et de l’augmenter. La pression va donc augmenter, la température aussi et il y a un risque d’auto-inflammation du mélanger et de destruction du moteur.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487</Words>
  <Application>Microsoft Office PowerPoint</Application>
  <PresentationFormat>Affichage à l'écran (4:3)</PresentationFormat>
  <Paragraphs>119</Paragraphs>
  <Slides>8</Slides>
  <Notes>4</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Thème Office</vt:lpstr>
      <vt:lpstr>Conception personnalisée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Joël MARTY</dc:creator>
  <cp:lastModifiedBy>MARTYJ</cp:lastModifiedBy>
  <cp:revision>64</cp:revision>
  <dcterms:created xsi:type="dcterms:W3CDTF">2015-05-06T06:51:46Z</dcterms:created>
  <dcterms:modified xsi:type="dcterms:W3CDTF">2018-11-16T13:29:46Z</dcterms:modified>
</cp:coreProperties>
</file>